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1" r:id="rId2"/>
    <p:sldMasterId id="2147483674" r:id="rId3"/>
  </p:sldMasterIdLst>
  <p:notesMasterIdLst>
    <p:notesMasterId r:id="rId25"/>
  </p:notesMasterIdLst>
  <p:handoutMasterIdLst>
    <p:handoutMasterId r:id="rId26"/>
  </p:handout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</p:sldIdLst>
  <p:sldSz cx="9144000" cy="6858000" type="screen4x3"/>
  <p:notesSz cx="6797675" cy="992822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5ECE"/>
    <a:srgbClr val="FFD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81"/>
  </p:normalViewPr>
  <p:slideViewPr>
    <p:cSldViewPr snapToGrid="0">
      <p:cViewPr>
        <p:scale>
          <a:sx n="130" d="100"/>
          <a:sy n="130" d="100"/>
        </p:scale>
        <p:origin x="12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32CC16-858F-4FB4-9942-6580C26C0720}" type="datetimeFigureOut">
              <a:rPr lang="pt-BR" smtClean="0"/>
              <a:t>20/03/2024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22DE7F-4A45-4D39-B42D-7DD8E1B18F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71813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body"/>
          </p:nvPr>
        </p:nvSpPr>
        <p:spPr>
          <a:xfrm>
            <a:off x="749350" y="5514073"/>
            <a:ext cx="5994443" cy="5223654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t-BR" sz="2000" b="0" strike="noStrike" spc="-1">
                <a:latin typeface="Arial"/>
              </a:rPr>
              <a:t>Clique para editar o formato de notas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hdr"/>
          </p:nvPr>
        </p:nvSpPr>
        <p:spPr>
          <a:xfrm>
            <a:off x="1498700" y="6384943"/>
            <a:ext cx="5994443" cy="5223654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t-BR" sz="1400" b="0" strike="noStrike" spc="-1">
                <a:latin typeface="Times New Roman"/>
              </a:rPr>
              <a:t> </a:t>
            </a:r>
          </a:p>
        </p:txBody>
      </p:sp>
      <p:sp>
        <p:nvSpPr>
          <p:cNvPr id="125" name="PlaceHolder 3"/>
          <p:cNvSpPr>
            <a:spLocks noGrp="1"/>
          </p:cNvSpPr>
          <p:nvPr>
            <p:ph type="dt"/>
          </p:nvPr>
        </p:nvSpPr>
        <p:spPr>
          <a:xfrm>
            <a:off x="0" y="11028538"/>
            <a:ext cx="3251822" cy="580059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pt-BR" sz="1400" b="0" strike="noStrike" spc="-1">
                <a:latin typeface="Times New Roman"/>
              </a:rPr>
              <a:t> </a:t>
            </a:r>
          </a:p>
        </p:txBody>
      </p:sp>
      <p:sp>
        <p:nvSpPr>
          <p:cNvPr id="126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251822" cy="580059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pt-BR" sz="1400" b="0" strike="noStrike" spc="-1">
                <a:latin typeface="Times New Roman"/>
              </a:rPr>
              <a:t> </a:t>
            </a:r>
          </a:p>
        </p:txBody>
      </p:sp>
      <p:sp>
        <p:nvSpPr>
          <p:cNvPr id="127" name="PlaceHolder 5"/>
          <p:cNvSpPr>
            <a:spLocks noGrp="1"/>
          </p:cNvSpPr>
          <p:nvPr>
            <p:ph type="sldNum"/>
          </p:nvPr>
        </p:nvSpPr>
        <p:spPr>
          <a:xfrm>
            <a:off x="4241321" y="0"/>
            <a:ext cx="3251822" cy="580059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CBFFD408-4B30-49E9-9732-96D1F395E904}" type="slidenum">
              <a:rPr lang="pt-BR" sz="1400" b="0" strike="noStrike" spc="-1">
                <a:latin typeface="Times New Roman"/>
              </a:rPr>
              <a:t>‹nº›</a:t>
            </a:fld>
            <a:endParaRPr lang="pt-BR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TextShape 1"/>
          <p:cNvSpPr txBox="1"/>
          <p:nvPr/>
        </p:nvSpPr>
        <p:spPr>
          <a:xfrm>
            <a:off x="3850589" y="9430250"/>
            <a:ext cx="2945302" cy="49758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8048E874-4D87-4ECC-97AC-BF06E4251DD7}" type="slidenum">
              <a:rPr lang="pt-BR" sz="1200" b="0" strike="noStrike" spc="-1">
                <a:latin typeface="Times New Roman"/>
              </a:rPr>
              <a:t>17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679768" y="4778056"/>
            <a:ext cx="5437783" cy="3908750"/>
          </a:xfrm>
          <a:prstGeom prst="rect">
            <a:avLst/>
          </a:prstGeom>
        </p:spPr>
        <p:txBody>
          <a:bodyPr/>
          <a:lstStyle/>
          <a:p>
            <a:endParaRPr lang="pt-BR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9508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596124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96124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9508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2856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28560" y="365040"/>
            <a:ext cx="7886520" cy="6144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9508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596124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596124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9508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2856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4C3A4-98EF-48FE-A3FC-29FC9D5F5F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47374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28560" y="365040"/>
            <a:ext cx="7886520" cy="6144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29508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596124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596124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29508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62856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28560" y="365040"/>
            <a:ext cx="7886520" cy="6144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en-US" sz="6000" b="0" strike="noStrike" spc="-1">
                <a:solidFill>
                  <a:srgbClr val="000000"/>
                </a:solidFill>
                <a:latin typeface="Calibri Light"/>
              </a:rPr>
              <a:t>Clique para editar o título Mestre</a:t>
            </a:r>
            <a:endParaRPr lang="en-US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endParaRPr lang="pt-BR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/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42578166-6DB6-447D-86C0-5B8D858C0CCA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‹nº›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 Light"/>
              </a:rPr>
              <a:t>Clique para editar o título Mestre</a:t>
            </a: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/>
          <a:lstStyle/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Clique para editar os estilos de texto Mestres</a:t>
            </a:r>
          </a:p>
          <a:p>
            <a:pPr marL="685800" lvl="1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Segundo nível</a:t>
            </a:r>
          </a:p>
          <a:p>
            <a:pPr marL="1143000" lvl="2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Terceiro nível</a:t>
            </a:r>
          </a:p>
          <a:p>
            <a:pPr marL="1600200" lvl="3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Quarto nível</a:t>
            </a:r>
          </a:p>
          <a:p>
            <a:pPr marL="2057400" lvl="4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Quinto nível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endParaRPr lang="pt-BR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/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4009EC28-9A87-4B58-948C-131A9FED8C61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‹nº›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87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endParaRPr lang="pt-BR" sz="1200" b="0" strike="noStrike" spc="-1"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/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40391CB7-00F9-4BB4-B3DB-E1D398593399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‹nº›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Clique para editar o formato do texto do título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m 4"/>
          <p:cNvPicPr/>
          <p:nvPr/>
        </p:nvPicPr>
        <p:blipFill>
          <a:blip r:embed="rId2"/>
          <a:stretch/>
        </p:blipFill>
        <p:spPr>
          <a:xfrm>
            <a:off x="0" y="0"/>
            <a:ext cx="9124200" cy="6857640"/>
          </a:xfrm>
          <a:prstGeom prst="rect">
            <a:avLst/>
          </a:prstGeom>
          <a:ln>
            <a:noFill/>
          </a:ln>
        </p:spPr>
      </p:pic>
      <p:sp>
        <p:nvSpPr>
          <p:cNvPr id="129" name="TextShape 1"/>
          <p:cNvSpPr txBox="1"/>
          <p:nvPr/>
        </p:nvSpPr>
        <p:spPr>
          <a:xfrm>
            <a:off x="88020" y="4171541"/>
            <a:ext cx="8948160" cy="23871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pt-BR" sz="3600" b="1" strike="noStrike" spc="-1" dirty="0">
                <a:solidFill>
                  <a:srgbClr val="000000"/>
                </a:solidFill>
                <a:latin typeface="Calibri Light"/>
              </a:rPr>
              <a:t>Telemedicina - Alta Complexidade e entre </a:t>
            </a:r>
            <a:r>
              <a:rPr lang="pt-BR" sz="3600" b="1" strike="noStrike" spc="-1" dirty="0" err="1">
                <a:solidFill>
                  <a:srgbClr val="000000"/>
                </a:solidFill>
                <a:latin typeface="Calibri Light"/>
              </a:rPr>
              <a:t>UTI’s</a:t>
            </a:r>
            <a:br>
              <a:rPr lang="pt-BR" dirty="0"/>
            </a:br>
            <a:endParaRPr lang="pt-BR" sz="3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CustomShape 2"/>
          <p:cNvSpPr/>
          <p:nvPr/>
        </p:nvSpPr>
        <p:spPr>
          <a:xfrm>
            <a:off x="1089139" y="5985720"/>
            <a:ext cx="70866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1" strike="noStrike" spc="-1" dirty="0">
                <a:solidFill>
                  <a:srgbClr val="000000"/>
                </a:solidFill>
                <a:latin typeface="Calibri"/>
              </a:rPr>
              <a:t>LINHA DE CUIDADO: </a:t>
            </a:r>
            <a:r>
              <a:rPr lang="pt-BR" sz="1800" b="0" strike="noStrike" spc="-1" dirty="0">
                <a:solidFill>
                  <a:srgbClr val="000000"/>
                </a:solidFill>
                <a:latin typeface="Calibri"/>
              </a:rPr>
              <a:t>CARDIOPATIAS CONGÊNITAS – PERÍODO NEONATAL</a:t>
            </a:r>
            <a:endParaRPr lang="pt-BR" sz="1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Shape 1"/>
          <p:cNvSpPr txBox="1"/>
          <p:nvPr/>
        </p:nvSpPr>
        <p:spPr>
          <a:xfrm>
            <a:off x="215152" y="129780"/>
            <a:ext cx="6150479" cy="4820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t-BR" sz="4000" b="1" strike="noStrike" spc="-1" dirty="0">
                <a:solidFill>
                  <a:srgbClr val="000000"/>
                </a:solidFill>
                <a:latin typeface="Calibri Light"/>
              </a:rPr>
              <a:t>Projeção de Atendimento</a:t>
            </a:r>
            <a:endParaRPr lang="pt-BR" sz="4000" b="1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2" name="Imagem 16"/>
          <p:cNvPicPr/>
          <p:nvPr/>
        </p:nvPicPr>
        <p:blipFill rotWithShape="1">
          <a:blip r:embed="rId2"/>
          <a:srcRect l="10562" r="11321"/>
          <a:stretch/>
        </p:blipFill>
        <p:spPr>
          <a:xfrm>
            <a:off x="2665937" y="922320"/>
            <a:ext cx="3815863" cy="2284920"/>
          </a:xfrm>
          <a:prstGeom prst="rect">
            <a:avLst/>
          </a:prstGeom>
          <a:ln>
            <a:noFill/>
          </a:ln>
        </p:spPr>
      </p:pic>
      <p:sp>
        <p:nvSpPr>
          <p:cNvPr id="183" name="CustomShape 2"/>
          <p:cNvSpPr/>
          <p:nvPr/>
        </p:nvSpPr>
        <p:spPr>
          <a:xfrm>
            <a:off x="3207960" y="1316160"/>
            <a:ext cx="10296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900" b="0" strike="noStrike" spc="-1">
                <a:solidFill>
                  <a:srgbClr val="000000"/>
                </a:solidFill>
                <a:latin typeface="Calibri"/>
              </a:rPr>
              <a:t>UTI </a:t>
            </a:r>
            <a:endParaRPr lang="pt-BR" sz="9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900" b="0" strike="noStrike" spc="-1">
                <a:solidFill>
                  <a:srgbClr val="000000"/>
                </a:solidFill>
                <a:latin typeface="Calibri"/>
              </a:rPr>
              <a:t>Neonatal</a:t>
            </a:r>
            <a:endParaRPr lang="pt-BR" sz="900" b="0" strike="noStrike" spc="-1">
              <a:latin typeface="Arial"/>
            </a:endParaRPr>
          </a:p>
        </p:txBody>
      </p:sp>
      <p:sp>
        <p:nvSpPr>
          <p:cNvPr id="184" name="CustomShape 3"/>
          <p:cNvSpPr/>
          <p:nvPr/>
        </p:nvSpPr>
        <p:spPr>
          <a:xfrm>
            <a:off x="3329640" y="1629720"/>
            <a:ext cx="10296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900" b="0" strike="noStrike" spc="-1">
                <a:solidFill>
                  <a:srgbClr val="000000"/>
                </a:solidFill>
                <a:latin typeface="Calibri"/>
              </a:rPr>
              <a:t>UTI </a:t>
            </a:r>
            <a:endParaRPr lang="pt-BR" sz="9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900" b="0" strike="noStrike" spc="-1">
                <a:solidFill>
                  <a:srgbClr val="000000"/>
                </a:solidFill>
                <a:latin typeface="Calibri"/>
              </a:rPr>
              <a:t>Pediátrica</a:t>
            </a:r>
            <a:endParaRPr lang="pt-BR" sz="900" b="0" strike="noStrike" spc="-1">
              <a:latin typeface="Arial"/>
            </a:endParaRPr>
          </a:p>
        </p:txBody>
      </p:sp>
      <p:sp>
        <p:nvSpPr>
          <p:cNvPr id="185" name="CustomShape 4"/>
          <p:cNvSpPr/>
          <p:nvPr/>
        </p:nvSpPr>
        <p:spPr>
          <a:xfrm>
            <a:off x="4237920" y="2136240"/>
            <a:ext cx="10296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900" b="0" strike="noStrike" spc="-1">
                <a:solidFill>
                  <a:srgbClr val="000000"/>
                </a:solidFill>
                <a:latin typeface="Calibri"/>
              </a:rPr>
              <a:t>Cirurgia</a:t>
            </a:r>
            <a:endParaRPr lang="pt-BR" sz="9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900" b="0" strike="noStrike" spc="-1">
                <a:solidFill>
                  <a:srgbClr val="000000"/>
                </a:solidFill>
                <a:latin typeface="Calibri"/>
              </a:rPr>
              <a:t>Cardíaca</a:t>
            </a:r>
            <a:endParaRPr lang="pt-BR" sz="900" b="0" strike="noStrike" spc="-1">
              <a:latin typeface="Arial"/>
            </a:endParaRPr>
          </a:p>
        </p:txBody>
      </p:sp>
      <p:sp>
        <p:nvSpPr>
          <p:cNvPr id="186" name="CustomShape 5"/>
          <p:cNvSpPr/>
          <p:nvPr/>
        </p:nvSpPr>
        <p:spPr>
          <a:xfrm>
            <a:off x="3704760" y="2001960"/>
            <a:ext cx="102960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900" b="0" strike="noStrike" spc="-1">
                <a:solidFill>
                  <a:srgbClr val="000000"/>
                </a:solidFill>
                <a:latin typeface="Calibri"/>
              </a:rPr>
              <a:t>Cardiologia </a:t>
            </a:r>
            <a:endParaRPr lang="pt-BR" sz="9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900" b="0" strike="noStrike" spc="-1">
                <a:solidFill>
                  <a:srgbClr val="000000"/>
                </a:solidFill>
                <a:latin typeface="Calibri"/>
              </a:rPr>
              <a:t>Clínica</a:t>
            </a:r>
            <a:endParaRPr lang="pt-BR" sz="900" b="0" strike="noStrike" spc="-1">
              <a:latin typeface="Arial"/>
            </a:endParaRPr>
          </a:p>
        </p:txBody>
      </p:sp>
      <p:sp>
        <p:nvSpPr>
          <p:cNvPr id="187" name="CustomShape 6"/>
          <p:cNvSpPr/>
          <p:nvPr/>
        </p:nvSpPr>
        <p:spPr>
          <a:xfrm>
            <a:off x="5173560" y="1945620"/>
            <a:ext cx="10296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900" b="0" strike="noStrike" spc="-1" dirty="0">
                <a:solidFill>
                  <a:srgbClr val="000000"/>
                </a:solidFill>
                <a:latin typeface="Calibri"/>
              </a:rPr>
              <a:t>UTI </a:t>
            </a:r>
            <a:endParaRPr lang="pt-BR" sz="9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900" b="0" strike="noStrike" spc="-1" dirty="0">
                <a:solidFill>
                  <a:srgbClr val="000000"/>
                </a:solidFill>
                <a:latin typeface="Calibri"/>
              </a:rPr>
              <a:t>Pediátrica</a:t>
            </a:r>
            <a:endParaRPr lang="pt-BR" sz="900" b="0" strike="noStrike" spc="-1" dirty="0">
              <a:latin typeface="Arial"/>
            </a:endParaRPr>
          </a:p>
        </p:txBody>
      </p:sp>
      <p:sp>
        <p:nvSpPr>
          <p:cNvPr id="188" name="Line 7"/>
          <p:cNvSpPr/>
          <p:nvPr/>
        </p:nvSpPr>
        <p:spPr>
          <a:xfrm flipV="1">
            <a:off x="2736720" y="3283200"/>
            <a:ext cx="3754440" cy="10800"/>
          </a:xfrm>
          <a:prstGeom prst="line">
            <a:avLst/>
          </a:prstGeom>
          <a:ln w="2844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189" name="CustomShape 8"/>
          <p:cNvSpPr/>
          <p:nvPr/>
        </p:nvSpPr>
        <p:spPr>
          <a:xfrm>
            <a:off x="4131748" y="3280320"/>
            <a:ext cx="1130400" cy="44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400" b="1" strike="noStrike" spc="-1" dirty="0">
                <a:solidFill>
                  <a:srgbClr val="000000"/>
                </a:solidFill>
                <a:latin typeface="Candara Light"/>
              </a:rPr>
              <a:t>35 dias</a:t>
            </a:r>
            <a:endParaRPr lang="pt-BR" sz="1400" b="0" strike="noStrike" spc="-1" dirty="0">
              <a:latin typeface="Arial"/>
            </a:endParaRPr>
          </a:p>
        </p:txBody>
      </p:sp>
      <p:sp>
        <p:nvSpPr>
          <p:cNvPr id="190" name="CustomShape 9"/>
          <p:cNvSpPr/>
          <p:nvPr/>
        </p:nvSpPr>
        <p:spPr>
          <a:xfrm>
            <a:off x="3534120" y="1041120"/>
            <a:ext cx="3074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 Rounded MT Bold"/>
              </a:rPr>
              <a:t>4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191" name="CustomShape 10"/>
          <p:cNvSpPr/>
          <p:nvPr/>
        </p:nvSpPr>
        <p:spPr>
          <a:xfrm>
            <a:off x="3721320" y="1865160"/>
            <a:ext cx="3074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 Rounded MT Bold"/>
              </a:rPr>
              <a:t>5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192" name="CustomShape 11"/>
          <p:cNvSpPr/>
          <p:nvPr/>
        </p:nvSpPr>
        <p:spPr>
          <a:xfrm>
            <a:off x="4933440" y="2124180"/>
            <a:ext cx="3074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800" b="0" strike="noStrike" spc="-1" dirty="0">
                <a:solidFill>
                  <a:srgbClr val="000000"/>
                </a:solidFill>
                <a:latin typeface="Arial Rounded MT Bold"/>
              </a:rPr>
              <a:t>1</a:t>
            </a:r>
            <a:endParaRPr lang="pt-BR" sz="1800" b="0" strike="noStrike" spc="-1" dirty="0">
              <a:latin typeface="Arial"/>
            </a:endParaRPr>
          </a:p>
        </p:txBody>
      </p:sp>
      <p:sp>
        <p:nvSpPr>
          <p:cNvPr id="193" name="CustomShape 12"/>
          <p:cNvSpPr/>
          <p:nvPr/>
        </p:nvSpPr>
        <p:spPr>
          <a:xfrm>
            <a:off x="5453280" y="1739160"/>
            <a:ext cx="4341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800" b="0" strike="noStrike" spc="-1" dirty="0">
                <a:solidFill>
                  <a:srgbClr val="000000"/>
                </a:solidFill>
                <a:latin typeface="Arial Rounded MT Bold"/>
              </a:rPr>
              <a:t>25</a:t>
            </a:r>
            <a:endParaRPr lang="pt-BR" sz="1800" b="0" strike="noStrike" spc="-1" dirty="0">
              <a:latin typeface="Arial"/>
            </a:endParaRPr>
          </a:p>
        </p:txBody>
      </p:sp>
      <p:pic>
        <p:nvPicPr>
          <p:cNvPr id="194" name="Imagem 26"/>
          <p:cNvPicPr/>
          <p:nvPr/>
        </p:nvPicPr>
        <p:blipFill>
          <a:blip r:embed="rId3"/>
          <a:srcRect r="26769" b="92840"/>
          <a:stretch/>
        </p:blipFill>
        <p:spPr>
          <a:xfrm>
            <a:off x="790560" y="5758560"/>
            <a:ext cx="7924320" cy="548280"/>
          </a:xfrm>
          <a:prstGeom prst="rect">
            <a:avLst/>
          </a:prstGeom>
          <a:ln>
            <a:noFill/>
          </a:ln>
        </p:spPr>
      </p:pic>
      <p:sp>
        <p:nvSpPr>
          <p:cNvPr id="195" name="Line 13"/>
          <p:cNvSpPr/>
          <p:nvPr/>
        </p:nvSpPr>
        <p:spPr>
          <a:xfrm flipV="1">
            <a:off x="1395360" y="4100400"/>
            <a:ext cx="42012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196" name="Line 14"/>
          <p:cNvSpPr/>
          <p:nvPr/>
        </p:nvSpPr>
        <p:spPr>
          <a:xfrm flipV="1">
            <a:off x="1547640" y="425268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197" name="Line 15"/>
          <p:cNvSpPr/>
          <p:nvPr/>
        </p:nvSpPr>
        <p:spPr>
          <a:xfrm flipV="1">
            <a:off x="1699920" y="440532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198" name="Line 16"/>
          <p:cNvSpPr/>
          <p:nvPr/>
        </p:nvSpPr>
        <p:spPr>
          <a:xfrm flipV="1">
            <a:off x="1852560" y="4557600"/>
            <a:ext cx="42012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199" name="Line 17"/>
          <p:cNvSpPr/>
          <p:nvPr/>
        </p:nvSpPr>
        <p:spPr>
          <a:xfrm flipV="1">
            <a:off x="2004840" y="470988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00" name="Line 18"/>
          <p:cNvSpPr/>
          <p:nvPr/>
        </p:nvSpPr>
        <p:spPr>
          <a:xfrm flipV="1">
            <a:off x="2157120" y="486252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01" name="Line 19"/>
          <p:cNvSpPr/>
          <p:nvPr/>
        </p:nvSpPr>
        <p:spPr>
          <a:xfrm flipV="1">
            <a:off x="2309760" y="5014800"/>
            <a:ext cx="42012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02" name="Line 20"/>
          <p:cNvSpPr/>
          <p:nvPr/>
        </p:nvSpPr>
        <p:spPr>
          <a:xfrm flipV="1">
            <a:off x="2462040" y="516708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03" name="Line 21"/>
          <p:cNvSpPr/>
          <p:nvPr/>
        </p:nvSpPr>
        <p:spPr>
          <a:xfrm flipV="1">
            <a:off x="2614320" y="531972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04" name="Line 22"/>
          <p:cNvSpPr/>
          <p:nvPr/>
        </p:nvSpPr>
        <p:spPr>
          <a:xfrm flipV="1">
            <a:off x="2766960" y="5472000"/>
            <a:ext cx="42012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05" name="Line 23"/>
          <p:cNvSpPr/>
          <p:nvPr/>
        </p:nvSpPr>
        <p:spPr>
          <a:xfrm flipV="1">
            <a:off x="2919240" y="562428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06" name="Line 24"/>
          <p:cNvSpPr/>
          <p:nvPr/>
        </p:nvSpPr>
        <p:spPr>
          <a:xfrm flipV="1">
            <a:off x="1185120" y="4188240"/>
            <a:ext cx="42012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07" name="Line 25"/>
          <p:cNvSpPr/>
          <p:nvPr/>
        </p:nvSpPr>
        <p:spPr>
          <a:xfrm flipV="1">
            <a:off x="1337400" y="434052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08" name="Line 26"/>
          <p:cNvSpPr/>
          <p:nvPr/>
        </p:nvSpPr>
        <p:spPr>
          <a:xfrm flipV="1">
            <a:off x="1489680" y="4492800"/>
            <a:ext cx="420480" cy="288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09" name="Line 27"/>
          <p:cNvSpPr/>
          <p:nvPr/>
        </p:nvSpPr>
        <p:spPr>
          <a:xfrm flipV="1">
            <a:off x="1642320" y="4645440"/>
            <a:ext cx="42012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10" name="Line 28"/>
          <p:cNvSpPr/>
          <p:nvPr/>
        </p:nvSpPr>
        <p:spPr>
          <a:xfrm flipV="1">
            <a:off x="1794600" y="479772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11" name="Line 29"/>
          <p:cNvSpPr/>
          <p:nvPr/>
        </p:nvSpPr>
        <p:spPr>
          <a:xfrm flipV="1">
            <a:off x="1946880" y="4950000"/>
            <a:ext cx="420480" cy="288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12" name="Line 30"/>
          <p:cNvSpPr/>
          <p:nvPr/>
        </p:nvSpPr>
        <p:spPr>
          <a:xfrm flipV="1">
            <a:off x="2099520" y="5102640"/>
            <a:ext cx="42012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13" name="Line 31"/>
          <p:cNvSpPr/>
          <p:nvPr/>
        </p:nvSpPr>
        <p:spPr>
          <a:xfrm flipV="1">
            <a:off x="2251800" y="525492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14" name="Line 32"/>
          <p:cNvSpPr/>
          <p:nvPr/>
        </p:nvSpPr>
        <p:spPr>
          <a:xfrm flipV="1">
            <a:off x="2404080" y="5407200"/>
            <a:ext cx="420480" cy="288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15" name="Line 33"/>
          <p:cNvSpPr/>
          <p:nvPr/>
        </p:nvSpPr>
        <p:spPr>
          <a:xfrm flipV="1">
            <a:off x="2556720" y="5559840"/>
            <a:ext cx="42012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16" name="Line 34"/>
          <p:cNvSpPr/>
          <p:nvPr/>
        </p:nvSpPr>
        <p:spPr>
          <a:xfrm flipV="1">
            <a:off x="2709000" y="571212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17" name="Line 35"/>
          <p:cNvSpPr/>
          <p:nvPr/>
        </p:nvSpPr>
        <p:spPr>
          <a:xfrm flipV="1">
            <a:off x="4123800" y="430452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18" name="Line 36"/>
          <p:cNvSpPr/>
          <p:nvPr/>
        </p:nvSpPr>
        <p:spPr>
          <a:xfrm flipV="1">
            <a:off x="4403880" y="466308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19" name="Line 37"/>
          <p:cNvSpPr/>
          <p:nvPr/>
        </p:nvSpPr>
        <p:spPr>
          <a:xfrm flipV="1">
            <a:off x="5441760" y="469260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20" name="Line 38"/>
          <p:cNvSpPr/>
          <p:nvPr/>
        </p:nvSpPr>
        <p:spPr>
          <a:xfrm flipV="1">
            <a:off x="5176080" y="421992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21" name="Line 39"/>
          <p:cNvSpPr/>
          <p:nvPr/>
        </p:nvSpPr>
        <p:spPr>
          <a:xfrm flipV="1">
            <a:off x="5357880" y="512892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22" name="Line 40"/>
          <p:cNvSpPr/>
          <p:nvPr/>
        </p:nvSpPr>
        <p:spPr>
          <a:xfrm flipV="1">
            <a:off x="5249880" y="445104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23" name="Line 41"/>
          <p:cNvSpPr/>
          <p:nvPr/>
        </p:nvSpPr>
        <p:spPr>
          <a:xfrm flipV="1">
            <a:off x="4735080" y="4908240"/>
            <a:ext cx="42012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24" name="Line 42"/>
          <p:cNvSpPr/>
          <p:nvPr/>
        </p:nvSpPr>
        <p:spPr>
          <a:xfrm flipV="1">
            <a:off x="4193640" y="548532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25" name="Line 43"/>
          <p:cNvSpPr/>
          <p:nvPr/>
        </p:nvSpPr>
        <p:spPr>
          <a:xfrm flipV="1">
            <a:off x="4963320" y="547560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26" name="Line 44"/>
          <p:cNvSpPr/>
          <p:nvPr/>
        </p:nvSpPr>
        <p:spPr>
          <a:xfrm flipV="1">
            <a:off x="3907080" y="500796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27" name="Line 45"/>
          <p:cNvSpPr/>
          <p:nvPr/>
        </p:nvSpPr>
        <p:spPr>
          <a:xfrm flipV="1">
            <a:off x="4113360" y="511668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28" name="Line 46"/>
          <p:cNvSpPr/>
          <p:nvPr/>
        </p:nvSpPr>
        <p:spPr>
          <a:xfrm flipV="1">
            <a:off x="1484640" y="5030640"/>
            <a:ext cx="42012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29" name="Line 47"/>
          <p:cNvSpPr/>
          <p:nvPr/>
        </p:nvSpPr>
        <p:spPr>
          <a:xfrm flipV="1">
            <a:off x="1636920" y="518292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30" name="Line 48"/>
          <p:cNvSpPr/>
          <p:nvPr/>
        </p:nvSpPr>
        <p:spPr>
          <a:xfrm flipV="1">
            <a:off x="1789200" y="533520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31" name="Line 49"/>
          <p:cNvSpPr/>
          <p:nvPr/>
        </p:nvSpPr>
        <p:spPr>
          <a:xfrm flipV="1">
            <a:off x="1941840" y="5487840"/>
            <a:ext cx="42012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32" name="Line 50"/>
          <p:cNvSpPr/>
          <p:nvPr/>
        </p:nvSpPr>
        <p:spPr>
          <a:xfrm flipV="1">
            <a:off x="1274400" y="511848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33" name="Line 51"/>
          <p:cNvSpPr/>
          <p:nvPr/>
        </p:nvSpPr>
        <p:spPr>
          <a:xfrm flipV="1">
            <a:off x="1426680" y="527076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34" name="Line 52"/>
          <p:cNvSpPr/>
          <p:nvPr/>
        </p:nvSpPr>
        <p:spPr>
          <a:xfrm flipV="1">
            <a:off x="1578960" y="542304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35" name="Line 53"/>
          <p:cNvSpPr/>
          <p:nvPr/>
        </p:nvSpPr>
        <p:spPr>
          <a:xfrm flipV="1">
            <a:off x="1731600" y="557568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36" name="Line 54"/>
          <p:cNvSpPr/>
          <p:nvPr/>
        </p:nvSpPr>
        <p:spPr>
          <a:xfrm flipV="1">
            <a:off x="1883880" y="572796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37" name="Line 55"/>
          <p:cNvSpPr/>
          <p:nvPr/>
        </p:nvSpPr>
        <p:spPr>
          <a:xfrm flipV="1">
            <a:off x="1185120" y="4774320"/>
            <a:ext cx="42012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38" name="Line 56"/>
          <p:cNvSpPr/>
          <p:nvPr/>
        </p:nvSpPr>
        <p:spPr>
          <a:xfrm flipV="1">
            <a:off x="1337400" y="492660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39" name="Line 57"/>
          <p:cNvSpPr/>
          <p:nvPr/>
        </p:nvSpPr>
        <p:spPr>
          <a:xfrm flipV="1">
            <a:off x="4065840" y="451980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40" name="Line 58"/>
          <p:cNvSpPr/>
          <p:nvPr/>
        </p:nvSpPr>
        <p:spPr>
          <a:xfrm flipV="1">
            <a:off x="4282560" y="480528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41" name="Line 59"/>
          <p:cNvSpPr/>
          <p:nvPr/>
        </p:nvSpPr>
        <p:spPr>
          <a:xfrm flipV="1">
            <a:off x="5383800" y="490824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42" name="Line 60"/>
          <p:cNvSpPr/>
          <p:nvPr/>
        </p:nvSpPr>
        <p:spPr>
          <a:xfrm flipV="1">
            <a:off x="4887360" y="436176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43" name="Line 61"/>
          <p:cNvSpPr/>
          <p:nvPr/>
        </p:nvSpPr>
        <p:spPr>
          <a:xfrm flipV="1">
            <a:off x="5299920" y="534420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44" name="Line 62"/>
          <p:cNvSpPr/>
          <p:nvPr/>
        </p:nvSpPr>
        <p:spPr>
          <a:xfrm flipV="1">
            <a:off x="5068440" y="463500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45" name="Line 63"/>
          <p:cNvSpPr/>
          <p:nvPr/>
        </p:nvSpPr>
        <p:spPr>
          <a:xfrm flipV="1">
            <a:off x="4677120" y="512388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46" name="Line 64"/>
          <p:cNvSpPr/>
          <p:nvPr/>
        </p:nvSpPr>
        <p:spPr>
          <a:xfrm flipV="1">
            <a:off x="4113360" y="563796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47" name="Line 65"/>
          <p:cNvSpPr/>
          <p:nvPr/>
        </p:nvSpPr>
        <p:spPr>
          <a:xfrm flipV="1">
            <a:off x="4905720" y="569124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48" name="Line 66"/>
          <p:cNvSpPr/>
          <p:nvPr/>
        </p:nvSpPr>
        <p:spPr>
          <a:xfrm flipV="1">
            <a:off x="3849480" y="5223600"/>
            <a:ext cx="42012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49" name="Line 67"/>
          <p:cNvSpPr/>
          <p:nvPr/>
        </p:nvSpPr>
        <p:spPr>
          <a:xfrm flipV="1">
            <a:off x="4001760" y="537588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50" name="Line 68"/>
          <p:cNvSpPr/>
          <p:nvPr/>
        </p:nvSpPr>
        <p:spPr>
          <a:xfrm flipV="1">
            <a:off x="3939480" y="4074840"/>
            <a:ext cx="420480" cy="2520"/>
          </a:xfrm>
          <a:prstGeom prst="line">
            <a:avLst/>
          </a:prstGeom>
          <a:ln w="2844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51" name="Line 69"/>
          <p:cNvSpPr/>
          <p:nvPr/>
        </p:nvSpPr>
        <p:spPr>
          <a:xfrm flipV="1">
            <a:off x="4219560" y="443340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52" name="Line 70"/>
          <p:cNvSpPr/>
          <p:nvPr/>
        </p:nvSpPr>
        <p:spPr>
          <a:xfrm flipV="1">
            <a:off x="5299920" y="451548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53" name="Line 71"/>
          <p:cNvSpPr/>
          <p:nvPr/>
        </p:nvSpPr>
        <p:spPr>
          <a:xfrm flipV="1">
            <a:off x="4795920" y="406512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54" name="Line 72"/>
          <p:cNvSpPr/>
          <p:nvPr/>
        </p:nvSpPr>
        <p:spPr>
          <a:xfrm flipV="1">
            <a:off x="5184000" y="485748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55" name="Line 73"/>
          <p:cNvSpPr/>
          <p:nvPr/>
        </p:nvSpPr>
        <p:spPr>
          <a:xfrm flipV="1">
            <a:off x="4550400" y="4168440"/>
            <a:ext cx="420480" cy="288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56" name="Line 74"/>
          <p:cNvSpPr/>
          <p:nvPr/>
        </p:nvSpPr>
        <p:spPr>
          <a:xfrm flipV="1">
            <a:off x="4677120" y="472140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57" name="Line 75"/>
          <p:cNvSpPr/>
          <p:nvPr/>
        </p:nvSpPr>
        <p:spPr>
          <a:xfrm flipV="1">
            <a:off x="4085280" y="527688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58" name="Line 76"/>
          <p:cNvSpPr/>
          <p:nvPr/>
        </p:nvSpPr>
        <p:spPr>
          <a:xfrm flipV="1">
            <a:off x="4779000" y="5245920"/>
            <a:ext cx="420480" cy="288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59" name="Line 77"/>
          <p:cNvSpPr/>
          <p:nvPr/>
        </p:nvSpPr>
        <p:spPr>
          <a:xfrm flipV="1">
            <a:off x="3849120" y="468432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60" name="Line 78"/>
          <p:cNvSpPr/>
          <p:nvPr/>
        </p:nvSpPr>
        <p:spPr>
          <a:xfrm flipV="1">
            <a:off x="3875040" y="493092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61" name="Line 79"/>
          <p:cNvSpPr/>
          <p:nvPr/>
        </p:nvSpPr>
        <p:spPr>
          <a:xfrm flipV="1">
            <a:off x="6756480" y="422568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62" name="Line 80"/>
          <p:cNvSpPr/>
          <p:nvPr/>
        </p:nvSpPr>
        <p:spPr>
          <a:xfrm flipV="1">
            <a:off x="7036560" y="458424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63" name="Line 81"/>
          <p:cNvSpPr/>
          <p:nvPr/>
        </p:nvSpPr>
        <p:spPr>
          <a:xfrm flipV="1">
            <a:off x="8074440" y="461376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64" name="Line 82"/>
          <p:cNvSpPr/>
          <p:nvPr/>
        </p:nvSpPr>
        <p:spPr>
          <a:xfrm flipV="1">
            <a:off x="7809120" y="4141080"/>
            <a:ext cx="42012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65" name="Line 83"/>
          <p:cNvSpPr/>
          <p:nvPr/>
        </p:nvSpPr>
        <p:spPr>
          <a:xfrm flipV="1">
            <a:off x="7990560" y="505008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66" name="Line 84"/>
          <p:cNvSpPr/>
          <p:nvPr/>
        </p:nvSpPr>
        <p:spPr>
          <a:xfrm flipV="1">
            <a:off x="7882920" y="4372200"/>
            <a:ext cx="42012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67" name="Line 85"/>
          <p:cNvSpPr/>
          <p:nvPr/>
        </p:nvSpPr>
        <p:spPr>
          <a:xfrm flipV="1">
            <a:off x="7367760" y="482940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68" name="Line 86"/>
          <p:cNvSpPr/>
          <p:nvPr/>
        </p:nvSpPr>
        <p:spPr>
          <a:xfrm flipV="1">
            <a:off x="6826680" y="5406480"/>
            <a:ext cx="42012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69" name="Line 87"/>
          <p:cNvSpPr/>
          <p:nvPr/>
        </p:nvSpPr>
        <p:spPr>
          <a:xfrm flipV="1">
            <a:off x="7596360" y="539676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70" name="Line 88"/>
          <p:cNvSpPr/>
          <p:nvPr/>
        </p:nvSpPr>
        <p:spPr>
          <a:xfrm flipV="1">
            <a:off x="6540120" y="4929120"/>
            <a:ext cx="42012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71" name="Line 89"/>
          <p:cNvSpPr/>
          <p:nvPr/>
        </p:nvSpPr>
        <p:spPr>
          <a:xfrm flipV="1">
            <a:off x="6746040" y="503784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72" name="Line 90"/>
          <p:cNvSpPr/>
          <p:nvPr/>
        </p:nvSpPr>
        <p:spPr>
          <a:xfrm flipV="1">
            <a:off x="6698880" y="444096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73" name="Line 91"/>
          <p:cNvSpPr/>
          <p:nvPr/>
        </p:nvSpPr>
        <p:spPr>
          <a:xfrm flipV="1">
            <a:off x="6915240" y="472644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74" name="Line 92"/>
          <p:cNvSpPr/>
          <p:nvPr/>
        </p:nvSpPr>
        <p:spPr>
          <a:xfrm flipV="1">
            <a:off x="8016840" y="4829400"/>
            <a:ext cx="42012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75" name="Line 93"/>
          <p:cNvSpPr/>
          <p:nvPr/>
        </p:nvSpPr>
        <p:spPr>
          <a:xfrm flipV="1">
            <a:off x="7520040" y="428292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76" name="Line 94"/>
          <p:cNvSpPr/>
          <p:nvPr/>
        </p:nvSpPr>
        <p:spPr>
          <a:xfrm flipV="1">
            <a:off x="7932960" y="5265360"/>
            <a:ext cx="42012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77" name="Line 95"/>
          <p:cNvSpPr/>
          <p:nvPr/>
        </p:nvSpPr>
        <p:spPr>
          <a:xfrm flipV="1">
            <a:off x="7701480" y="455616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78" name="Line 96"/>
          <p:cNvSpPr/>
          <p:nvPr/>
        </p:nvSpPr>
        <p:spPr>
          <a:xfrm flipV="1">
            <a:off x="7309800" y="504504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79" name="Line 97"/>
          <p:cNvSpPr/>
          <p:nvPr/>
        </p:nvSpPr>
        <p:spPr>
          <a:xfrm flipV="1">
            <a:off x="6746040" y="555912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80" name="Line 98"/>
          <p:cNvSpPr/>
          <p:nvPr/>
        </p:nvSpPr>
        <p:spPr>
          <a:xfrm flipV="1">
            <a:off x="7538400" y="561240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81" name="Line 99"/>
          <p:cNvSpPr/>
          <p:nvPr/>
        </p:nvSpPr>
        <p:spPr>
          <a:xfrm flipV="1">
            <a:off x="6482160" y="514476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82" name="Line 100"/>
          <p:cNvSpPr/>
          <p:nvPr/>
        </p:nvSpPr>
        <p:spPr>
          <a:xfrm flipV="1">
            <a:off x="6634440" y="529704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83" name="Line 101"/>
          <p:cNvSpPr/>
          <p:nvPr/>
        </p:nvSpPr>
        <p:spPr>
          <a:xfrm flipV="1">
            <a:off x="6572160" y="399600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84" name="Line 102"/>
          <p:cNvSpPr/>
          <p:nvPr/>
        </p:nvSpPr>
        <p:spPr>
          <a:xfrm flipV="1">
            <a:off x="6852240" y="435456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85" name="Line 103"/>
          <p:cNvSpPr/>
          <p:nvPr/>
        </p:nvSpPr>
        <p:spPr>
          <a:xfrm flipV="1">
            <a:off x="7932960" y="4436640"/>
            <a:ext cx="42012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86" name="Line 104"/>
          <p:cNvSpPr/>
          <p:nvPr/>
        </p:nvSpPr>
        <p:spPr>
          <a:xfrm flipV="1">
            <a:off x="7428960" y="3986280"/>
            <a:ext cx="42012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87" name="Line 105"/>
          <p:cNvSpPr/>
          <p:nvPr/>
        </p:nvSpPr>
        <p:spPr>
          <a:xfrm flipV="1">
            <a:off x="7816680" y="477864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88" name="Line 106"/>
          <p:cNvSpPr/>
          <p:nvPr/>
        </p:nvSpPr>
        <p:spPr>
          <a:xfrm flipV="1">
            <a:off x="7183440" y="4089600"/>
            <a:ext cx="420480" cy="288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89" name="Line 107"/>
          <p:cNvSpPr/>
          <p:nvPr/>
        </p:nvSpPr>
        <p:spPr>
          <a:xfrm flipV="1">
            <a:off x="7309800" y="464256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90" name="Line 108"/>
          <p:cNvSpPr/>
          <p:nvPr/>
        </p:nvSpPr>
        <p:spPr>
          <a:xfrm flipV="1">
            <a:off x="6718320" y="519804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91" name="Line 109"/>
          <p:cNvSpPr/>
          <p:nvPr/>
        </p:nvSpPr>
        <p:spPr>
          <a:xfrm flipV="1">
            <a:off x="7412040" y="5167440"/>
            <a:ext cx="42012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92" name="Line 110"/>
          <p:cNvSpPr/>
          <p:nvPr/>
        </p:nvSpPr>
        <p:spPr>
          <a:xfrm flipV="1">
            <a:off x="6481800" y="460548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93" name="Line 111"/>
          <p:cNvSpPr/>
          <p:nvPr/>
        </p:nvSpPr>
        <p:spPr>
          <a:xfrm flipV="1">
            <a:off x="6508080" y="4852080"/>
            <a:ext cx="420480" cy="25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94" name="Line 112"/>
          <p:cNvSpPr/>
          <p:nvPr/>
        </p:nvSpPr>
        <p:spPr>
          <a:xfrm>
            <a:off x="2736720" y="3288600"/>
            <a:ext cx="1201320" cy="79236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95" name="Line 113"/>
          <p:cNvSpPr/>
          <p:nvPr/>
        </p:nvSpPr>
        <p:spPr>
          <a:xfrm flipH="1">
            <a:off x="4359960" y="3277080"/>
            <a:ext cx="2131200" cy="7988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96" name="Line 114"/>
          <p:cNvSpPr/>
          <p:nvPr/>
        </p:nvSpPr>
        <p:spPr>
          <a:xfrm>
            <a:off x="5544000" y="3960000"/>
            <a:ext cx="0" cy="1872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 rot="10800000" flipV="1">
            <a:off x="243899" y="1364532"/>
            <a:ext cx="188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Caso individual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15152" y="3738960"/>
            <a:ext cx="1586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Sobreposição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Shape 1"/>
          <p:cNvSpPr txBox="1"/>
          <p:nvPr/>
        </p:nvSpPr>
        <p:spPr>
          <a:xfrm>
            <a:off x="254976" y="61546"/>
            <a:ext cx="5414400" cy="6555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t-BR" sz="4000" b="1" strike="noStrike" spc="-1" dirty="0">
                <a:solidFill>
                  <a:srgbClr val="000000"/>
                </a:solidFill>
                <a:latin typeface="Calibri Light"/>
              </a:rPr>
              <a:t>Seleção dos Pacientes</a:t>
            </a:r>
            <a:endParaRPr lang="pt-BR" sz="40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8" name="TextShape 2"/>
          <p:cNvSpPr txBox="1"/>
          <p:nvPr/>
        </p:nvSpPr>
        <p:spPr>
          <a:xfrm>
            <a:off x="584598" y="1226811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 lnSpcReduction="10000"/>
          </a:bodyPr>
          <a:lstStyle/>
          <a:p>
            <a:pPr marL="36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pt-BR" sz="2800" b="1" strike="noStrike" spc="-1" dirty="0">
                <a:solidFill>
                  <a:srgbClr val="000000"/>
                </a:solidFill>
                <a:latin typeface="Calibri"/>
              </a:rPr>
              <a:t>Critérios de inclusão de pacientes:</a:t>
            </a:r>
          </a:p>
          <a:p>
            <a:endParaRPr lang="pt-BR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457560" lvl="1">
              <a:lnSpc>
                <a:spcPct val="100000"/>
              </a:lnSpc>
              <a:spcBef>
                <a:spcPts val="499"/>
              </a:spcBef>
              <a:buClr>
                <a:srgbClr val="FF0000"/>
              </a:buClr>
            </a:pPr>
            <a:r>
              <a:rPr lang="pt-BR" sz="2400" b="1" strike="noStrike" spc="-1" dirty="0">
                <a:latin typeface="Calibri"/>
              </a:rPr>
              <a:t>Gestantes </a:t>
            </a:r>
            <a:r>
              <a:rPr lang="pt-BR" sz="2400" b="0" strike="noStrike" spc="-1" dirty="0">
                <a:latin typeface="Calibri"/>
              </a:rPr>
              <a:t>cujos fetos apresentem sinais sugestivos ou definição de malformação cardíaca grave </a:t>
            </a:r>
            <a:r>
              <a:rPr lang="pt-BR" sz="2400" b="0" strike="noStrike" spc="-1" dirty="0" err="1">
                <a:latin typeface="Calibri"/>
              </a:rPr>
              <a:t>intraútero</a:t>
            </a:r>
            <a:r>
              <a:rPr lang="pt-BR" sz="2400" b="0" strike="noStrike" spc="-1" dirty="0">
                <a:latin typeface="Calibri"/>
              </a:rPr>
              <a:t> em ultrassonografia de rotina</a:t>
            </a:r>
          </a:p>
          <a:p>
            <a:endParaRPr lang="pt-BR" sz="2400" b="0" strike="noStrike" spc="-1" dirty="0">
              <a:latin typeface="Calibri"/>
            </a:endParaRPr>
          </a:p>
          <a:p>
            <a:pPr marL="457560" lvl="1">
              <a:lnSpc>
                <a:spcPct val="100000"/>
              </a:lnSpc>
              <a:spcBef>
                <a:spcPts val="499"/>
              </a:spcBef>
              <a:buClr>
                <a:srgbClr val="FF0000"/>
              </a:buClr>
            </a:pPr>
            <a:r>
              <a:rPr lang="pt-BR" sz="2400" b="1" strike="noStrike" spc="-1" dirty="0">
                <a:latin typeface="Calibri"/>
              </a:rPr>
              <a:t>Recém nascidos </a:t>
            </a:r>
            <a:r>
              <a:rPr lang="pt-BR" sz="2400" b="0" strike="noStrike" spc="-1" dirty="0">
                <a:latin typeface="Calibri"/>
              </a:rPr>
              <a:t>com suspeita de malformação cardíaca ao nascimento.</a:t>
            </a:r>
          </a:p>
          <a:p>
            <a:pPr marL="457560" lvl="1">
              <a:lnSpc>
                <a:spcPct val="100000"/>
              </a:lnSpc>
              <a:spcBef>
                <a:spcPts val="499"/>
              </a:spcBef>
              <a:buClr>
                <a:srgbClr val="FF0000"/>
              </a:buClr>
            </a:pPr>
            <a:endParaRPr lang="pt-BR" sz="2400" spc="-1" dirty="0">
              <a:latin typeface="Calibri"/>
            </a:endParaRPr>
          </a:p>
          <a:p>
            <a:pPr marL="457560" lvl="1">
              <a:lnSpc>
                <a:spcPct val="100000"/>
              </a:lnSpc>
              <a:spcBef>
                <a:spcPts val="499"/>
              </a:spcBef>
              <a:buClr>
                <a:srgbClr val="FF0000"/>
              </a:buClr>
            </a:pPr>
            <a:r>
              <a:rPr lang="pt-BR" sz="2400" b="1" strike="noStrike" spc="-1" dirty="0">
                <a:solidFill>
                  <a:srgbClr val="000000"/>
                </a:solidFill>
                <a:latin typeface="Calibri"/>
              </a:rPr>
              <a:t>Recém nascidos </a:t>
            </a:r>
            <a:r>
              <a:rPr lang="pt-BR" sz="2400" b="0" strike="noStrike" spc="-1" dirty="0">
                <a:solidFill>
                  <a:srgbClr val="000000"/>
                </a:solidFill>
                <a:latin typeface="Calibri"/>
              </a:rPr>
              <a:t>com quadros clínicos de </a:t>
            </a:r>
            <a:r>
              <a:rPr lang="pt-BR" sz="2400" b="0" strike="noStrike" spc="-1" dirty="0" err="1">
                <a:solidFill>
                  <a:srgbClr val="000000"/>
                </a:solidFill>
                <a:latin typeface="Calibri"/>
              </a:rPr>
              <a:t>descompensação</a:t>
            </a:r>
            <a:r>
              <a:rPr lang="pt-BR" sz="2400" b="0" strike="noStrike" spc="-1" dirty="0">
                <a:solidFill>
                  <a:srgbClr val="000000"/>
                </a:solidFill>
                <a:latin typeface="Calibri"/>
              </a:rPr>
              <a:t> cardíaca grave aguda.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extShape 1"/>
          <p:cNvSpPr txBox="1"/>
          <p:nvPr/>
        </p:nvSpPr>
        <p:spPr>
          <a:xfrm>
            <a:off x="70338" y="96716"/>
            <a:ext cx="7999920" cy="5698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t-BR" sz="3600" b="1" strike="noStrike" spc="-1" dirty="0">
                <a:solidFill>
                  <a:srgbClr val="000000"/>
                </a:solidFill>
                <a:latin typeface="Calibri Light"/>
              </a:rPr>
              <a:t>Órgãos Parceiros e Responsabilidades</a:t>
            </a:r>
            <a:endParaRPr lang="pt-BR" sz="36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0" name="TextShape 2"/>
          <p:cNvSpPr txBox="1"/>
          <p:nvPr/>
        </p:nvSpPr>
        <p:spPr>
          <a:xfrm>
            <a:off x="653095" y="1327956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pt-BR" sz="2800" b="1" strike="noStrike" spc="-1" dirty="0">
                <a:solidFill>
                  <a:srgbClr val="000000"/>
                </a:solidFill>
                <a:latin typeface="Calibri"/>
              </a:rPr>
              <a:t>SESA: </a:t>
            </a:r>
            <a:r>
              <a:rPr lang="pt-BR" sz="2800" b="0" strike="noStrike" spc="-1" dirty="0">
                <a:solidFill>
                  <a:srgbClr val="000000"/>
                </a:solidFill>
                <a:latin typeface="Calibri"/>
              </a:rPr>
              <a:t>Implantar a Linha de Cuidado e garantir a regulação dos leitos e retaguarda de atendimento;</a:t>
            </a: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pt-BR" sz="1000" b="0" strike="noStrike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pt-BR" sz="2800" b="1" strike="noStrike" spc="-1" dirty="0">
                <a:solidFill>
                  <a:srgbClr val="000000"/>
                </a:solidFill>
                <a:latin typeface="Calibri"/>
              </a:rPr>
              <a:t>HPP: </a:t>
            </a:r>
            <a:r>
              <a:rPr lang="pt-BR" sz="2800" b="0" strike="noStrike" spc="-1" dirty="0">
                <a:solidFill>
                  <a:srgbClr val="000000"/>
                </a:solidFill>
                <a:latin typeface="Calibri"/>
              </a:rPr>
              <a:t>Realizar consultoria técnica, ancorada no modelo de telemedicina entre </a:t>
            </a:r>
            <a:r>
              <a:rPr lang="pt-BR" sz="2800" b="0" strike="noStrike" spc="-1" dirty="0" err="1">
                <a:solidFill>
                  <a:srgbClr val="000000"/>
                </a:solidFill>
                <a:latin typeface="Calibri"/>
              </a:rPr>
              <a:t>UTIs</a:t>
            </a:r>
            <a:r>
              <a:rPr lang="pt-BR" sz="2800" b="0" strike="noStrike" spc="-1" dirty="0">
                <a:solidFill>
                  <a:srgbClr val="000000"/>
                </a:solidFill>
                <a:latin typeface="Calibri"/>
              </a:rPr>
              <a:t>;</a:t>
            </a: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pt-BR" sz="1000" b="0" strike="noStrike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pt-BR" sz="2800" b="1" strike="noStrike" spc="-1" dirty="0">
                <a:solidFill>
                  <a:srgbClr val="000000"/>
                </a:solidFill>
                <a:latin typeface="Calibri"/>
              </a:rPr>
              <a:t>Unidades de Saúde de Atendimento: </a:t>
            </a:r>
            <a:r>
              <a:rPr lang="pt-BR" sz="2800" b="0" strike="noStrike" spc="-1" dirty="0">
                <a:solidFill>
                  <a:srgbClr val="000000"/>
                </a:solidFill>
                <a:latin typeface="Calibri"/>
              </a:rPr>
              <a:t>Realizar atendimento conforme protocolo e participar da Rede de Telemedicina.</a:t>
            </a: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pt-BR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extShape 1"/>
          <p:cNvSpPr txBox="1"/>
          <p:nvPr/>
        </p:nvSpPr>
        <p:spPr>
          <a:xfrm>
            <a:off x="461506" y="70339"/>
            <a:ext cx="7886520" cy="6382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t-BR" sz="4000" b="1" strike="noStrike" spc="-1" dirty="0">
                <a:solidFill>
                  <a:srgbClr val="000000"/>
                </a:solidFill>
                <a:latin typeface="Calibri Light"/>
              </a:rPr>
              <a:t>Etapa 1 - Diagnóstico</a:t>
            </a:r>
            <a:endParaRPr lang="pt-BR" sz="40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2" name="TextShape 2"/>
          <p:cNvSpPr txBox="1"/>
          <p:nvPr/>
        </p:nvSpPr>
        <p:spPr>
          <a:xfrm>
            <a:off x="654937" y="1280437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 lnSpcReduction="10000"/>
          </a:bodyPr>
          <a:lstStyle/>
          <a:p>
            <a:pPr marL="36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pt-BR" sz="2800" b="1" strike="noStrike" spc="-1" dirty="0">
                <a:solidFill>
                  <a:srgbClr val="000000"/>
                </a:solidFill>
                <a:latin typeface="Calibri"/>
              </a:rPr>
              <a:t>Visitas presenciais das </a:t>
            </a:r>
            <a:r>
              <a:rPr lang="pt-BR" sz="2800" b="1" strike="noStrike" spc="-1" dirty="0" err="1">
                <a:solidFill>
                  <a:srgbClr val="000000"/>
                </a:solidFill>
                <a:latin typeface="Calibri"/>
              </a:rPr>
              <a:t>UTIs</a:t>
            </a:r>
            <a:r>
              <a:rPr lang="pt-BR" sz="2800" b="1" strike="noStrike" spc="-1" dirty="0">
                <a:solidFill>
                  <a:srgbClr val="000000"/>
                </a:solidFill>
                <a:latin typeface="Calibri"/>
              </a:rPr>
              <a:t> participantes</a:t>
            </a:r>
            <a:r>
              <a:rPr lang="pt-BR" sz="2800" b="0" strike="noStrike" spc="-1" dirty="0">
                <a:solidFill>
                  <a:srgbClr val="000000"/>
                </a:solidFill>
                <a:latin typeface="Calibri"/>
              </a:rPr>
              <a:t>:</a:t>
            </a:r>
          </a:p>
          <a:p>
            <a:pPr marL="685800" lvl="1" indent="-228240" algn="just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t-BR" sz="2400" b="0" strike="noStrike" spc="-1" dirty="0">
                <a:solidFill>
                  <a:srgbClr val="000000"/>
                </a:solidFill>
                <a:latin typeface="Calibri"/>
              </a:rPr>
              <a:t>Avaliação da estrutura, processos e resultados por meio de metodologia da qualidade;</a:t>
            </a:r>
          </a:p>
          <a:p>
            <a:pPr marL="685800" lvl="1" indent="-228240" algn="just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t-BR" sz="2400" b="0" strike="noStrike" spc="-1" dirty="0">
                <a:solidFill>
                  <a:srgbClr val="000000"/>
                </a:solidFill>
                <a:latin typeface="Calibri"/>
              </a:rPr>
              <a:t>Apresentação e integração com equipe assistencial local;</a:t>
            </a:r>
          </a:p>
          <a:p>
            <a:pPr marL="36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pt-BR" sz="2800" b="1" strike="noStrike" spc="-1" dirty="0">
                <a:solidFill>
                  <a:srgbClr val="000000"/>
                </a:solidFill>
                <a:latin typeface="Calibri"/>
              </a:rPr>
              <a:t>Identificação e estudos de demandas locais:</a:t>
            </a:r>
          </a:p>
          <a:p>
            <a:pPr marL="685800" lvl="1" indent="-228240" algn="just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t-BR" sz="2400" b="0" strike="noStrike" spc="-1" dirty="0">
                <a:solidFill>
                  <a:srgbClr val="000000"/>
                </a:solidFill>
                <a:latin typeface="Calibri"/>
              </a:rPr>
              <a:t>Fatores limitantes (técnicos e estruturais);</a:t>
            </a:r>
          </a:p>
          <a:p>
            <a:pPr marL="685800" lvl="1" indent="-228240" algn="just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t-BR" sz="2400" b="0" strike="noStrike" spc="-1" dirty="0">
                <a:solidFill>
                  <a:srgbClr val="000000"/>
                </a:solidFill>
                <a:latin typeface="Calibri"/>
              </a:rPr>
              <a:t>Principais desafios;</a:t>
            </a:r>
          </a:p>
          <a:p>
            <a:pPr marL="685800" lvl="1" indent="-228240" algn="just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t-BR" sz="2400" b="0" strike="noStrike" spc="-1" dirty="0">
                <a:solidFill>
                  <a:srgbClr val="000000"/>
                </a:solidFill>
                <a:latin typeface="Calibri"/>
              </a:rPr>
              <a:t>Diagnósticos prevalentes;</a:t>
            </a:r>
          </a:p>
          <a:p>
            <a:pPr marL="685800" lvl="1" indent="-228240" algn="just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t-BR" sz="2400" b="0" strike="noStrike" spc="-1" dirty="0">
                <a:solidFill>
                  <a:srgbClr val="000000"/>
                </a:solidFill>
                <a:latin typeface="Calibri"/>
              </a:rPr>
              <a:t>Desfechos clínicos;</a:t>
            </a:r>
          </a:p>
          <a:p>
            <a:pPr marL="685800" lvl="1" indent="-228240" algn="just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t-BR" sz="2400" b="0" strike="noStrike" spc="-1" dirty="0">
                <a:solidFill>
                  <a:srgbClr val="000000"/>
                </a:solidFill>
                <a:latin typeface="Calibri"/>
              </a:rPr>
              <a:t>Capacidade técnica;</a:t>
            </a: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pt-BR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pt-BR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extShape 1"/>
          <p:cNvSpPr txBox="1"/>
          <p:nvPr/>
        </p:nvSpPr>
        <p:spPr>
          <a:xfrm>
            <a:off x="241698" y="-114300"/>
            <a:ext cx="7310894" cy="90312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t-BR" sz="3000" b="1" strike="noStrike" spc="-1" dirty="0">
                <a:solidFill>
                  <a:srgbClr val="000000"/>
                </a:solidFill>
                <a:latin typeface="Calibri Light"/>
              </a:rPr>
              <a:t>Etapa 2 – Sistematização da Linha de Cuidado</a:t>
            </a:r>
            <a:endParaRPr lang="pt-BR" sz="30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4" name="TextShape 2"/>
          <p:cNvSpPr txBox="1"/>
          <p:nvPr/>
        </p:nvSpPr>
        <p:spPr>
          <a:xfrm>
            <a:off x="329621" y="1100127"/>
            <a:ext cx="8568000" cy="5397387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10000"/>
          </a:bodyPr>
          <a:lstStyle/>
          <a:p>
            <a:pPr marL="36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pt-BR" sz="2800" b="1" strike="noStrike" spc="-1" dirty="0">
                <a:solidFill>
                  <a:srgbClr val="000000"/>
                </a:solidFill>
                <a:latin typeface="Calibri"/>
              </a:rPr>
              <a:t>Apoio a estruturação da </a:t>
            </a:r>
            <a:r>
              <a:rPr lang="pt-BR" sz="2800" b="1" spc="-1" dirty="0">
                <a:solidFill>
                  <a:srgbClr val="000000"/>
                </a:solidFill>
                <a:latin typeface="Calibri"/>
              </a:rPr>
              <a:t>L</a:t>
            </a:r>
            <a:r>
              <a:rPr lang="pt-BR" sz="2800" b="1" strike="noStrike" spc="-1" dirty="0">
                <a:solidFill>
                  <a:srgbClr val="000000"/>
                </a:solidFill>
                <a:latin typeface="Calibri"/>
              </a:rPr>
              <a:t>inha de Cuidado</a:t>
            </a:r>
          </a:p>
          <a:p>
            <a:pPr marL="36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</a:pPr>
            <a:endParaRPr lang="pt-BR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457560" lvl="1" algn="just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</a:pPr>
            <a:r>
              <a:rPr lang="pt-BR" sz="2800" b="0" strike="noStrike" spc="-1" dirty="0">
                <a:solidFill>
                  <a:srgbClr val="000000"/>
                </a:solidFill>
                <a:latin typeface="Calibri"/>
              </a:rPr>
              <a:t>Desenho de fluxos, procedimentos, protocolos.</a:t>
            </a:r>
          </a:p>
          <a:p>
            <a:pPr marL="457560" lvl="1" algn="just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</a:pPr>
            <a:endParaRPr lang="pt-BR" sz="1100" b="0" strike="noStrike" spc="-1" dirty="0">
              <a:solidFill>
                <a:srgbClr val="000000"/>
              </a:solidFill>
              <a:latin typeface="Calibri"/>
            </a:endParaRPr>
          </a:p>
          <a:p>
            <a:pPr marL="457560" lvl="1" algn="just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</a:pPr>
            <a:r>
              <a:rPr lang="pt-BR" sz="2800" b="0" strike="noStrike" spc="-1" dirty="0">
                <a:solidFill>
                  <a:srgbClr val="000000"/>
                </a:solidFill>
                <a:latin typeface="Calibri"/>
              </a:rPr>
              <a:t>Discussão e formalização da Linha de Cuidado,</a:t>
            </a:r>
          </a:p>
          <a:p>
            <a:pPr marL="457560" lvl="1" algn="just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</a:pPr>
            <a:endParaRPr lang="pt-BR" sz="1100" b="0" strike="noStrike" spc="-1" dirty="0">
              <a:solidFill>
                <a:srgbClr val="000000"/>
              </a:solidFill>
              <a:latin typeface="Calibri"/>
            </a:endParaRPr>
          </a:p>
          <a:p>
            <a:pPr marL="457560" lvl="1" algn="just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</a:pPr>
            <a:r>
              <a:rPr lang="pt-BR" sz="2800" b="0" strike="noStrike" spc="-1" dirty="0">
                <a:solidFill>
                  <a:srgbClr val="000000"/>
                </a:solidFill>
                <a:latin typeface="Calibri"/>
              </a:rPr>
              <a:t>Mobilização das unidade de comporão a Rede de Telemedicina.</a:t>
            </a:r>
          </a:p>
          <a:p>
            <a:pPr marL="457560" lvl="1" algn="just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</a:pPr>
            <a:endParaRPr lang="pt-BR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457560" lvl="1" algn="just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</a:pPr>
            <a:r>
              <a:rPr lang="pt-BR" sz="2800" b="0" strike="noStrike" spc="-1" dirty="0">
                <a:solidFill>
                  <a:srgbClr val="000000"/>
                </a:solidFill>
                <a:latin typeface="Calibri"/>
              </a:rPr>
              <a:t>Capacitação dos Profissionais de acordo com a linha de Cuidado formalizada.</a:t>
            </a:r>
          </a:p>
          <a:p>
            <a:pPr marL="1257660" lvl="2" indent="-342900" algn="just">
              <a:spcBef>
                <a:spcPts val="499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2400" b="0" strike="noStrike" spc="-1" dirty="0">
                <a:solidFill>
                  <a:srgbClr val="000000"/>
                </a:solidFill>
                <a:latin typeface="Calibri"/>
              </a:rPr>
              <a:t>Treinamento local: presenciais em regionais de saúde e </a:t>
            </a:r>
            <a:r>
              <a:rPr lang="pt-BR" sz="2400" b="0" strike="noStrike" spc="-1" dirty="0" err="1">
                <a:solidFill>
                  <a:srgbClr val="000000"/>
                </a:solidFill>
                <a:latin typeface="Calibri"/>
              </a:rPr>
              <a:t>UTI’s</a:t>
            </a:r>
            <a:r>
              <a:rPr lang="pt-BR" sz="2400" b="0" strike="noStrike" spc="-1" dirty="0">
                <a:solidFill>
                  <a:srgbClr val="000000"/>
                </a:solidFill>
                <a:latin typeface="Calibri"/>
              </a:rPr>
              <a:t> de origem.</a:t>
            </a:r>
          </a:p>
          <a:p>
            <a:pPr marL="1257660" lvl="2" indent="-342900" algn="just">
              <a:spcBef>
                <a:spcPts val="499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2400" b="0" strike="noStrike" spc="-1" dirty="0">
                <a:solidFill>
                  <a:srgbClr val="000000"/>
                </a:solidFill>
                <a:latin typeface="Calibri"/>
              </a:rPr>
              <a:t>Treinamento local: presenciais no HPP.</a:t>
            </a:r>
          </a:p>
          <a:p>
            <a:pPr marL="342900" indent="-34290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endParaRPr lang="pt-BR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extShape 1"/>
          <p:cNvSpPr txBox="1"/>
          <p:nvPr/>
        </p:nvSpPr>
        <p:spPr>
          <a:xfrm>
            <a:off x="206530" y="0"/>
            <a:ext cx="9026428" cy="698566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t-BR" sz="4000" b="1" strike="noStrike" spc="-1" dirty="0">
                <a:solidFill>
                  <a:srgbClr val="000000"/>
                </a:solidFill>
                <a:latin typeface="Calibri Light"/>
              </a:rPr>
              <a:t>Etapa 3 – Telemedicina Continuada</a:t>
            </a:r>
            <a:endParaRPr lang="pt-BR" sz="40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6" name="TextShape 2"/>
          <p:cNvSpPr txBox="1"/>
          <p:nvPr/>
        </p:nvSpPr>
        <p:spPr>
          <a:xfrm>
            <a:off x="654937" y="1262851"/>
            <a:ext cx="7886520" cy="5058817"/>
          </a:xfrm>
          <a:prstGeom prst="rect">
            <a:avLst/>
          </a:prstGeom>
          <a:noFill/>
          <a:ln>
            <a:noFill/>
          </a:ln>
        </p:spPr>
        <p:txBody>
          <a:bodyPr>
            <a:normAutofit lnSpcReduction="10000"/>
          </a:bodyPr>
          <a:lstStyle/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pt-BR" sz="2800" b="1" strike="noStrike" spc="-1" dirty="0">
                <a:solidFill>
                  <a:srgbClr val="000000"/>
                </a:solidFill>
                <a:latin typeface="Calibri"/>
              </a:rPr>
              <a:t>Telemedicina entre </a:t>
            </a:r>
            <a:r>
              <a:rPr lang="pt-BR" sz="2800" b="1" strike="noStrike" spc="-1" dirty="0" err="1">
                <a:solidFill>
                  <a:srgbClr val="000000"/>
                </a:solidFill>
                <a:latin typeface="Calibri"/>
              </a:rPr>
              <a:t>UTIs</a:t>
            </a:r>
            <a:r>
              <a:rPr lang="pt-BR" sz="2800" b="1" strike="noStrike" spc="-1" dirty="0">
                <a:solidFill>
                  <a:srgbClr val="000000"/>
                </a:solidFill>
                <a:latin typeface="Calibri"/>
              </a:rPr>
              <a:t>: </a:t>
            </a:r>
            <a:r>
              <a:rPr lang="pt-BR" sz="2800" b="0" strike="noStrike" spc="-1" dirty="0">
                <a:solidFill>
                  <a:srgbClr val="000000"/>
                </a:solidFill>
                <a:latin typeface="Calibri"/>
              </a:rPr>
              <a:t>contato entre profissionais do HPP e unidade consulente.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pt-BR" sz="2800" b="1" strike="noStrike" spc="-1" dirty="0">
                <a:solidFill>
                  <a:srgbClr val="000000"/>
                </a:solidFill>
                <a:latin typeface="Calibri"/>
              </a:rPr>
              <a:t>Apoio à regulação</a:t>
            </a:r>
            <a:r>
              <a:rPr lang="pt-BR" sz="2800" b="0" strike="noStrike" spc="-1" dirty="0">
                <a:solidFill>
                  <a:srgbClr val="000000"/>
                </a:solidFill>
                <a:latin typeface="Calibri"/>
              </a:rPr>
              <a:t>, ao seguimento de protocolos, às melhores práticas e discussão acerca do caso.</a:t>
            </a:r>
          </a:p>
          <a:p>
            <a:pPr marL="800460" lvl="1" indent="-342900">
              <a:spcBef>
                <a:spcPts val="100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2200" b="0" strike="noStrike" spc="-1" dirty="0">
                <a:solidFill>
                  <a:srgbClr val="000000"/>
                </a:solidFill>
                <a:latin typeface="Calibri"/>
              </a:rPr>
              <a:t>Telemedicina em beira de leito por meio de “Robô de </a:t>
            </a:r>
            <a:r>
              <a:rPr lang="pt-BR" sz="2200" b="0" strike="noStrike" spc="-1" dirty="0" err="1">
                <a:solidFill>
                  <a:srgbClr val="000000"/>
                </a:solidFill>
                <a:latin typeface="Calibri"/>
              </a:rPr>
              <a:t>Telepresença</a:t>
            </a:r>
            <a:r>
              <a:rPr lang="pt-BR" sz="2200" b="0" strike="noStrike" spc="-1" dirty="0">
                <a:solidFill>
                  <a:srgbClr val="000000"/>
                </a:solidFill>
                <a:latin typeface="Calibri"/>
              </a:rPr>
              <a:t>”.</a:t>
            </a:r>
          </a:p>
          <a:p>
            <a:pPr marL="360">
              <a:spcBef>
                <a:spcPts val="1417"/>
              </a:spcBef>
              <a:buClr>
                <a:srgbClr val="000000"/>
              </a:buClr>
            </a:pPr>
            <a:r>
              <a:rPr lang="pt-BR" sz="2800" b="1" strike="noStrike" spc="-1" dirty="0">
                <a:solidFill>
                  <a:srgbClr val="000000"/>
                </a:solidFill>
                <a:latin typeface="Calibri"/>
              </a:rPr>
              <a:t>Acompanhamento proativo e responsivo </a:t>
            </a:r>
            <a:r>
              <a:rPr lang="pt-BR" sz="2800" b="0" strike="noStrike" spc="-1" dirty="0">
                <a:solidFill>
                  <a:srgbClr val="000000"/>
                </a:solidFill>
                <a:latin typeface="Calibri"/>
              </a:rPr>
              <a:t>ao quadro clínico dos pacientes.</a:t>
            </a:r>
          </a:p>
          <a:p>
            <a:pPr marL="360">
              <a:spcBef>
                <a:spcPts val="1417"/>
              </a:spcBef>
              <a:buClr>
                <a:srgbClr val="000000"/>
              </a:buClr>
            </a:pPr>
            <a:r>
              <a:rPr lang="pt-BR" sz="2800" b="1" strike="noStrike" spc="-1" dirty="0">
                <a:solidFill>
                  <a:srgbClr val="000000"/>
                </a:solidFill>
                <a:latin typeface="Calibri"/>
              </a:rPr>
              <a:t>Tele-educação:</a:t>
            </a:r>
            <a:r>
              <a:rPr lang="pt-BR" sz="2800" b="0" strike="noStrike" spc="-1" dirty="0">
                <a:solidFill>
                  <a:srgbClr val="000000"/>
                </a:solidFill>
                <a:latin typeface="Calibri"/>
              </a:rPr>
              <a:t> seminários, discussões de casos, revisões. </a:t>
            </a:r>
          </a:p>
          <a:p>
            <a:pPr marL="800460" lvl="1" indent="-342900">
              <a:spcBef>
                <a:spcPts val="1417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2400" b="0" strike="noStrike" spc="-1" dirty="0">
                <a:solidFill>
                  <a:srgbClr val="000000"/>
                </a:solidFill>
                <a:latin typeface="Calibri"/>
              </a:rPr>
              <a:t>Elaboração de material audiovisual de apoio</a:t>
            </a: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lang="pt-BR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CustomShape 1"/>
          <p:cNvSpPr/>
          <p:nvPr/>
        </p:nvSpPr>
        <p:spPr>
          <a:xfrm>
            <a:off x="52559" y="72000"/>
            <a:ext cx="3587455" cy="56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4000" b="1" spc="-1" dirty="0">
                <a:solidFill>
                  <a:srgbClr val="000000"/>
                </a:solidFill>
                <a:latin typeface="Calibri Light"/>
              </a:rPr>
              <a:t>Telemedicina</a:t>
            </a:r>
          </a:p>
        </p:txBody>
      </p:sp>
      <p:pic>
        <p:nvPicPr>
          <p:cNvPr id="308" name="Imagem 110"/>
          <p:cNvPicPr/>
          <p:nvPr/>
        </p:nvPicPr>
        <p:blipFill>
          <a:blip r:embed="rId2"/>
          <a:stretch/>
        </p:blipFill>
        <p:spPr>
          <a:xfrm>
            <a:off x="747346" y="1626576"/>
            <a:ext cx="3420013" cy="4578383"/>
          </a:xfrm>
          <a:prstGeom prst="rect">
            <a:avLst/>
          </a:prstGeom>
          <a:ln>
            <a:noFill/>
          </a:ln>
        </p:spPr>
      </p:pic>
      <p:pic>
        <p:nvPicPr>
          <p:cNvPr id="309" name="Imagem 111"/>
          <p:cNvPicPr/>
          <p:nvPr/>
        </p:nvPicPr>
        <p:blipFill>
          <a:blip r:embed="rId3"/>
          <a:stretch/>
        </p:blipFill>
        <p:spPr>
          <a:xfrm>
            <a:off x="4923692" y="1626576"/>
            <a:ext cx="3552093" cy="456506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Imagem 1"/>
          <p:cNvPicPr/>
          <p:nvPr/>
        </p:nvPicPr>
        <p:blipFill>
          <a:blip r:embed="rId3"/>
          <a:stretch/>
        </p:blipFill>
        <p:spPr>
          <a:xfrm>
            <a:off x="466560" y="1260000"/>
            <a:ext cx="8177400" cy="515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extShape 1"/>
          <p:cNvSpPr txBox="1"/>
          <p:nvPr/>
        </p:nvSpPr>
        <p:spPr>
          <a:xfrm>
            <a:off x="297180" y="0"/>
            <a:ext cx="7886520" cy="7174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t-BR" sz="4000" b="1" spc="-1" dirty="0">
                <a:solidFill>
                  <a:srgbClr val="000000"/>
                </a:solidFill>
                <a:latin typeface="Calibri Light"/>
              </a:rPr>
              <a:t>Fluxo da Linha de Cuidado</a:t>
            </a:r>
          </a:p>
        </p:txBody>
      </p:sp>
      <p:sp>
        <p:nvSpPr>
          <p:cNvPr id="312" name="CustomShape 2"/>
          <p:cNvSpPr/>
          <p:nvPr/>
        </p:nvSpPr>
        <p:spPr>
          <a:xfrm>
            <a:off x="1427760" y="4026240"/>
            <a:ext cx="7499880" cy="352329"/>
          </a:xfrm>
          <a:prstGeom prst="rightArrow">
            <a:avLst>
              <a:gd name="adj1" fmla="val 50000"/>
              <a:gd name="adj2" fmla="val 83014"/>
            </a:avLst>
          </a:prstGeom>
          <a:solidFill>
            <a:srgbClr val="0162AF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313" name="Line 3"/>
          <p:cNvSpPr/>
          <p:nvPr/>
        </p:nvSpPr>
        <p:spPr>
          <a:xfrm>
            <a:off x="3527640" y="2758680"/>
            <a:ext cx="360" cy="3052440"/>
          </a:xfrm>
          <a:prstGeom prst="line">
            <a:avLst/>
          </a:prstGeom>
          <a:ln w="28440">
            <a:solidFill>
              <a:srgbClr val="0162AF"/>
            </a:solidFill>
            <a:custDash>
              <a:ds d="300000" sp="100000"/>
            </a:custDash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314" name="Line 4"/>
          <p:cNvSpPr/>
          <p:nvPr/>
        </p:nvSpPr>
        <p:spPr>
          <a:xfrm>
            <a:off x="6146280" y="2711520"/>
            <a:ext cx="360" cy="3147120"/>
          </a:xfrm>
          <a:prstGeom prst="line">
            <a:avLst/>
          </a:prstGeom>
          <a:ln w="28440">
            <a:solidFill>
              <a:srgbClr val="0162AF"/>
            </a:solidFill>
            <a:custDash>
              <a:ds d="300000" sp="100000"/>
            </a:custDash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315" name="CustomShape 5"/>
          <p:cNvSpPr/>
          <p:nvPr/>
        </p:nvSpPr>
        <p:spPr>
          <a:xfrm>
            <a:off x="1869480" y="1332720"/>
            <a:ext cx="1114920" cy="655560"/>
          </a:xfrm>
          <a:prstGeom prst="roundRect">
            <a:avLst>
              <a:gd name="adj" fmla="val 16667"/>
            </a:avLst>
          </a:prstGeom>
          <a:solidFill>
            <a:srgbClr val="0162AF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t-BR" sz="1800" b="0" strike="noStrike" spc="-1">
                <a:solidFill>
                  <a:srgbClr val="FFFFFF"/>
                </a:solidFill>
                <a:latin typeface="Calibri"/>
              </a:rPr>
              <a:t>Atenção 1ª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316" name="CustomShape 6"/>
          <p:cNvSpPr/>
          <p:nvPr/>
        </p:nvSpPr>
        <p:spPr>
          <a:xfrm>
            <a:off x="1427760" y="2939760"/>
            <a:ext cx="1998360" cy="94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400" b="0" strike="noStrike" spc="-1">
                <a:solidFill>
                  <a:srgbClr val="000000"/>
                </a:solidFill>
                <a:latin typeface="Calibri"/>
              </a:rPr>
              <a:t>Suspeita diagnóstica no período pré-natal - ultrassonografia de rotina</a:t>
            </a:r>
            <a:endParaRPr lang="pt-BR" sz="1400" b="0" strike="noStrike" spc="-1">
              <a:latin typeface="Arial"/>
            </a:endParaRPr>
          </a:p>
        </p:txBody>
      </p:sp>
      <p:sp>
        <p:nvSpPr>
          <p:cNvPr id="317" name="CustomShape 7"/>
          <p:cNvSpPr/>
          <p:nvPr/>
        </p:nvSpPr>
        <p:spPr>
          <a:xfrm>
            <a:off x="3684240" y="2939760"/>
            <a:ext cx="2415240" cy="94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400" b="0" strike="noStrike" spc="-1">
                <a:solidFill>
                  <a:srgbClr val="000000"/>
                </a:solidFill>
                <a:latin typeface="Calibri"/>
              </a:rPr>
              <a:t>Diagnóstico no período pré-natal</a:t>
            </a:r>
            <a:endParaRPr lang="pt-BR" sz="1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400" b="0" strike="noStrike" spc="-1">
                <a:solidFill>
                  <a:srgbClr val="000000"/>
                </a:solidFill>
                <a:latin typeface="Calibri"/>
              </a:rPr>
              <a:t>Decisão de destino e transporte</a:t>
            </a:r>
            <a:endParaRPr lang="pt-BR" sz="1400" b="0" strike="noStrike" spc="-1">
              <a:latin typeface="Arial"/>
            </a:endParaRPr>
          </a:p>
        </p:txBody>
      </p:sp>
      <p:sp>
        <p:nvSpPr>
          <p:cNvPr id="318" name="CustomShape 8"/>
          <p:cNvSpPr/>
          <p:nvPr/>
        </p:nvSpPr>
        <p:spPr>
          <a:xfrm>
            <a:off x="6771240" y="1329480"/>
            <a:ext cx="1114920" cy="655560"/>
          </a:xfrm>
          <a:prstGeom prst="roundRect">
            <a:avLst>
              <a:gd name="adj" fmla="val 16667"/>
            </a:avLst>
          </a:prstGeom>
          <a:solidFill>
            <a:srgbClr val="0162AF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t-BR" sz="1800" b="0" strike="noStrike" spc="-1">
                <a:solidFill>
                  <a:srgbClr val="FFFFFF"/>
                </a:solidFill>
                <a:latin typeface="Calibri"/>
              </a:rPr>
              <a:t>Atenção 3ª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319" name="CustomShape 9"/>
          <p:cNvSpPr/>
          <p:nvPr/>
        </p:nvSpPr>
        <p:spPr>
          <a:xfrm>
            <a:off x="4240440" y="1329480"/>
            <a:ext cx="1114920" cy="655560"/>
          </a:xfrm>
          <a:prstGeom prst="roundRect">
            <a:avLst>
              <a:gd name="adj" fmla="val 16667"/>
            </a:avLst>
          </a:prstGeom>
          <a:solidFill>
            <a:srgbClr val="0162AF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t-BR" sz="1800" b="0" strike="noStrike" spc="-1">
                <a:solidFill>
                  <a:srgbClr val="FFFFFF"/>
                </a:solidFill>
                <a:latin typeface="Calibri"/>
              </a:rPr>
              <a:t>Atenção 2ª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320" name="CustomShape 10"/>
          <p:cNvSpPr/>
          <p:nvPr/>
        </p:nvSpPr>
        <p:spPr>
          <a:xfrm>
            <a:off x="6146280" y="2724480"/>
            <a:ext cx="2728800" cy="115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400" b="0" strike="noStrike" spc="-1">
                <a:solidFill>
                  <a:srgbClr val="000000"/>
                </a:solidFill>
                <a:latin typeface="Calibri"/>
              </a:rPr>
              <a:t>Confirmação diagnóstica</a:t>
            </a:r>
            <a:endParaRPr lang="pt-BR" sz="1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400" b="0" strike="noStrike" spc="-1">
                <a:solidFill>
                  <a:srgbClr val="000000"/>
                </a:solidFill>
                <a:latin typeface="Calibri"/>
              </a:rPr>
              <a:t>Manejo Inicial pós-natal</a:t>
            </a:r>
            <a:endParaRPr lang="pt-BR" sz="1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400" b="0" strike="noStrike" spc="-1">
                <a:solidFill>
                  <a:srgbClr val="000000"/>
                </a:solidFill>
                <a:latin typeface="Calibri"/>
              </a:rPr>
              <a:t>Estabilização do quadro clínico</a:t>
            </a:r>
            <a:endParaRPr lang="pt-BR" sz="1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400" b="0" strike="noStrike" spc="-1">
                <a:solidFill>
                  <a:srgbClr val="000000"/>
                </a:solidFill>
                <a:latin typeface="Calibri"/>
              </a:rPr>
              <a:t>Decisão de encaminhamento: cirúrgico ou ambulatorial</a:t>
            </a:r>
            <a:endParaRPr lang="pt-BR" sz="1400" b="0" strike="noStrike" spc="-1">
              <a:latin typeface="Arial"/>
            </a:endParaRPr>
          </a:p>
        </p:txBody>
      </p:sp>
      <p:sp>
        <p:nvSpPr>
          <p:cNvPr id="321" name="CustomShape 11"/>
          <p:cNvSpPr/>
          <p:nvPr/>
        </p:nvSpPr>
        <p:spPr>
          <a:xfrm>
            <a:off x="3647160" y="4523040"/>
            <a:ext cx="2426760" cy="115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400" b="0" strike="noStrike" spc="-1">
                <a:solidFill>
                  <a:srgbClr val="000000"/>
                </a:solidFill>
                <a:latin typeface="Calibri"/>
              </a:rPr>
              <a:t>Discussão do diagnóstico e diagnósticos diferenciais</a:t>
            </a:r>
            <a:endParaRPr lang="pt-BR" sz="1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400" b="0" strike="noStrike" spc="-1">
                <a:solidFill>
                  <a:srgbClr val="000000"/>
                </a:solidFill>
                <a:latin typeface="Calibri"/>
              </a:rPr>
              <a:t>Antecipação dos riscos</a:t>
            </a:r>
            <a:endParaRPr lang="pt-BR" sz="1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400" b="0" strike="noStrike" spc="-1">
                <a:solidFill>
                  <a:srgbClr val="000000"/>
                </a:solidFill>
                <a:latin typeface="Calibri"/>
              </a:rPr>
              <a:t>Sugestão de destino e transporte</a:t>
            </a:r>
            <a:endParaRPr lang="pt-BR" sz="1400" b="0" strike="noStrike" spc="-1">
              <a:latin typeface="Arial"/>
            </a:endParaRPr>
          </a:p>
        </p:txBody>
      </p:sp>
      <p:sp>
        <p:nvSpPr>
          <p:cNvPr id="322" name="CustomShape 12"/>
          <p:cNvSpPr/>
          <p:nvPr/>
        </p:nvSpPr>
        <p:spPr>
          <a:xfrm>
            <a:off x="6218640" y="4529880"/>
            <a:ext cx="2723400" cy="158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400" b="0" strike="noStrike" spc="-1">
                <a:solidFill>
                  <a:srgbClr val="000000"/>
                </a:solidFill>
                <a:latin typeface="Calibri"/>
              </a:rPr>
              <a:t>Discussão inicial do caso via telemedicina entre UTIs</a:t>
            </a:r>
            <a:endParaRPr lang="pt-BR" sz="1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400" b="0" strike="noStrike" spc="-1">
                <a:solidFill>
                  <a:srgbClr val="000000"/>
                </a:solidFill>
                <a:latin typeface="Calibri"/>
              </a:rPr>
              <a:t>Acompanhamento via telemedicina entre UTIs de casos cirúrgicos ou instáveis clinicamente</a:t>
            </a:r>
            <a:endParaRPr lang="pt-BR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400" b="0" strike="noStrike" spc="-1">
              <a:latin typeface="Arial"/>
            </a:endParaRPr>
          </a:p>
        </p:txBody>
      </p:sp>
      <p:pic>
        <p:nvPicPr>
          <p:cNvPr id="323" name="Imagem 7"/>
          <p:cNvPicPr/>
          <p:nvPr/>
        </p:nvPicPr>
        <p:blipFill>
          <a:blip r:embed="rId2"/>
          <a:stretch/>
        </p:blipFill>
        <p:spPr>
          <a:xfrm>
            <a:off x="161460" y="4784760"/>
            <a:ext cx="1275480" cy="681480"/>
          </a:xfrm>
          <a:prstGeom prst="rect">
            <a:avLst/>
          </a:prstGeom>
          <a:ln>
            <a:noFill/>
          </a:ln>
        </p:spPr>
      </p:pic>
      <p:pic>
        <p:nvPicPr>
          <p:cNvPr id="324" name="Imagem 10"/>
          <p:cNvPicPr/>
          <p:nvPr/>
        </p:nvPicPr>
        <p:blipFill>
          <a:blip r:embed="rId3"/>
          <a:stretch/>
        </p:blipFill>
        <p:spPr>
          <a:xfrm>
            <a:off x="100800" y="3075120"/>
            <a:ext cx="1290240" cy="683640"/>
          </a:xfrm>
          <a:prstGeom prst="rect">
            <a:avLst/>
          </a:prstGeom>
          <a:ln>
            <a:noFill/>
          </a:ln>
        </p:spPr>
      </p:pic>
      <p:sp>
        <p:nvSpPr>
          <p:cNvPr id="325" name="CustomShape 13"/>
          <p:cNvSpPr/>
          <p:nvPr/>
        </p:nvSpPr>
        <p:spPr>
          <a:xfrm>
            <a:off x="468000" y="4826520"/>
            <a:ext cx="864000" cy="216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CustomShape 1"/>
          <p:cNvSpPr/>
          <p:nvPr/>
        </p:nvSpPr>
        <p:spPr>
          <a:xfrm>
            <a:off x="573480" y="1555560"/>
            <a:ext cx="1283040" cy="4878360"/>
          </a:xfrm>
          <a:prstGeom prst="rect">
            <a:avLst/>
          </a:prstGeom>
          <a:solidFill>
            <a:srgbClr val="FDE003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328" name="TextShape 2"/>
          <p:cNvSpPr txBox="1"/>
          <p:nvPr/>
        </p:nvSpPr>
        <p:spPr>
          <a:xfrm>
            <a:off x="238320" y="19027"/>
            <a:ext cx="6131520" cy="6706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t-BR" sz="4000" b="1" strike="noStrike" spc="-1" dirty="0">
                <a:solidFill>
                  <a:srgbClr val="000000"/>
                </a:solidFill>
                <a:latin typeface="Calibri Light"/>
              </a:rPr>
              <a:t>Fluxo da Linha de Cuidado</a:t>
            </a:r>
            <a:endParaRPr lang="pt-BR" sz="40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9" name="CustomShape 3"/>
          <p:cNvSpPr/>
          <p:nvPr/>
        </p:nvSpPr>
        <p:spPr>
          <a:xfrm>
            <a:off x="647640" y="1994400"/>
            <a:ext cx="1127520" cy="692640"/>
          </a:xfrm>
          <a:prstGeom prst="rect">
            <a:avLst/>
          </a:prstGeom>
          <a:solidFill>
            <a:srgbClr val="0162AF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t-BR" sz="1100" b="0" strike="noStrike" spc="-1">
                <a:solidFill>
                  <a:srgbClr val="FFFFFF"/>
                </a:solidFill>
                <a:latin typeface="Calibri"/>
              </a:rPr>
              <a:t>Suspeita de Cardiopatia Congênita</a:t>
            </a:r>
            <a:endParaRPr lang="pt-BR" sz="1100" b="0" strike="noStrike" spc="-1">
              <a:latin typeface="Arial"/>
            </a:endParaRPr>
          </a:p>
        </p:txBody>
      </p:sp>
      <p:sp>
        <p:nvSpPr>
          <p:cNvPr id="330" name="CustomShape 4"/>
          <p:cNvSpPr/>
          <p:nvPr/>
        </p:nvSpPr>
        <p:spPr>
          <a:xfrm>
            <a:off x="647640" y="2728440"/>
            <a:ext cx="1127520" cy="692640"/>
          </a:xfrm>
          <a:prstGeom prst="rect">
            <a:avLst/>
          </a:prstGeom>
          <a:solidFill>
            <a:srgbClr val="0162AF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t-BR" sz="1100" b="0" strike="noStrike" spc="-1">
                <a:solidFill>
                  <a:srgbClr val="FFFFFF"/>
                </a:solidFill>
                <a:latin typeface="Calibri"/>
              </a:rPr>
              <a:t>Notificação obrigatória compartilhada ?</a:t>
            </a:r>
            <a:endParaRPr lang="pt-BR" sz="1100" b="0" strike="noStrike" spc="-1">
              <a:latin typeface="Arial"/>
            </a:endParaRPr>
          </a:p>
        </p:txBody>
      </p:sp>
      <p:sp>
        <p:nvSpPr>
          <p:cNvPr id="331" name="CustomShape 5"/>
          <p:cNvSpPr/>
          <p:nvPr/>
        </p:nvSpPr>
        <p:spPr>
          <a:xfrm>
            <a:off x="647640" y="3462480"/>
            <a:ext cx="1127520" cy="692640"/>
          </a:xfrm>
          <a:prstGeom prst="rect">
            <a:avLst/>
          </a:prstGeom>
          <a:solidFill>
            <a:srgbClr val="0162AF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t-BR" sz="1100" b="0" strike="noStrike" spc="-1">
                <a:solidFill>
                  <a:srgbClr val="FFFFFF"/>
                </a:solidFill>
                <a:latin typeface="Calibri"/>
              </a:rPr>
              <a:t>Contato Inicial com serviço de pré-natal</a:t>
            </a:r>
            <a:endParaRPr lang="pt-BR" sz="1100" b="0" strike="noStrike" spc="-1">
              <a:latin typeface="Arial"/>
            </a:endParaRPr>
          </a:p>
        </p:txBody>
      </p:sp>
      <p:sp>
        <p:nvSpPr>
          <p:cNvPr id="332" name="CustomShape 6"/>
          <p:cNvSpPr/>
          <p:nvPr/>
        </p:nvSpPr>
        <p:spPr>
          <a:xfrm>
            <a:off x="647640" y="4196520"/>
            <a:ext cx="1127520" cy="692640"/>
          </a:xfrm>
          <a:prstGeom prst="rect">
            <a:avLst/>
          </a:prstGeom>
          <a:solidFill>
            <a:srgbClr val="0162AF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t-BR" sz="1100" b="0" strike="noStrike" spc="-1">
                <a:solidFill>
                  <a:srgbClr val="FFFFFF"/>
                </a:solidFill>
                <a:latin typeface="Calibri"/>
              </a:rPr>
              <a:t>Classificação de risco do cardiopata</a:t>
            </a:r>
            <a:endParaRPr lang="pt-BR" sz="1100" b="0" strike="noStrike" spc="-1">
              <a:latin typeface="Arial"/>
            </a:endParaRPr>
          </a:p>
        </p:txBody>
      </p:sp>
      <p:sp>
        <p:nvSpPr>
          <p:cNvPr id="333" name="CustomShape 7"/>
          <p:cNvSpPr/>
          <p:nvPr/>
        </p:nvSpPr>
        <p:spPr>
          <a:xfrm>
            <a:off x="647640" y="4932360"/>
            <a:ext cx="1127520" cy="692640"/>
          </a:xfrm>
          <a:prstGeom prst="rect">
            <a:avLst/>
          </a:prstGeom>
          <a:solidFill>
            <a:srgbClr val="0162AF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t-BR" sz="1100" b="0" strike="noStrike" spc="-1">
                <a:solidFill>
                  <a:srgbClr val="FFFFFF"/>
                </a:solidFill>
                <a:latin typeface="Calibri"/>
              </a:rPr>
              <a:t>Orientação sobre local de parto</a:t>
            </a:r>
            <a:endParaRPr lang="pt-BR" sz="1100" b="0" strike="noStrike" spc="-1">
              <a:latin typeface="Arial"/>
            </a:endParaRPr>
          </a:p>
        </p:txBody>
      </p:sp>
      <p:sp>
        <p:nvSpPr>
          <p:cNvPr id="334" name="CustomShape 8"/>
          <p:cNvSpPr/>
          <p:nvPr/>
        </p:nvSpPr>
        <p:spPr>
          <a:xfrm>
            <a:off x="647640" y="5664960"/>
            <a:ext cx="1127520" cy="692640"/>
          </a:xfrm>
          <a:prstGeom prst="rect">
            <a:avLst/>
          </a:prstGeom>
          <a:solidFill>
            <a:srgbClr val="0162AF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t-BR" sz="1100" b="0" strike="noStrike" spc="-1">
                <a:solidFill>
                  <a:srgbClr val="FFFFFF"/>
                </a:solidFill>
                <a:latin typeface="Calibri"/>
              </a:rPr>
              <a:t>Elaboração de plano terapêutico individualizado</a:t>
            </a:r>
            <a:endParaRPr lang="pt-BR" sz="1100" b="0" strike="noStrike" spc="-1">
              <a:latin typeface="Arial"/>
            </a:endParaRPr>
          </a:p>
        </p:txBody>
      </p:sp>
      <p:sp>
        <p:nvSpPr>
          <p:cNvPr id="335" name="Line 9"/>
          <p:cNvSpPr/>
          <p:nvPr/>
        </p:nvSpPr>
        <p:spPr>
          <a:xfrm>
            <a:off x="2399994" y="2157563"/>
            <a:ext cx="24647" cy="3465413"/>
          </a:xfrm>
          <a:prstGeom prst="line">
            <a:avLst/>
          </a:prstGeom>
          <a:ln w="28440">
            <a:solidFill>
              <a:srgbClr val="0162AF"/>
            </a:solidFill>
            <a:custDash>
              <a:ds d="300000" sp="100000"/>
            </a:custDash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336" name="Line 10"/>
          <p:cNvSpPr/>
          <p:nvPr/>
        </p:nvSpPr>
        <p:spPr>
          <a:xfrm flipH="1">
            <a:off x="6093069" y="2157563"/>
            <a:ext cx="9249" cy="3465413"/>
          </a:xfrm>
          <a:prstGeom prst="line">
            <a:avLst/>
          </a:prstGeom>
          <a:ln w="28440">
            <a:solidFill>
              <a:srgbClr val="0162AF"/>
            </a:solidFill>
            <a:custDash>
              <a:ds d="300000" sp="100000"/>
            </a:custDash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337" name="CustomShape 11"/>
          <p:cNvSpPr/>
          <p:nvPr/>
        </p:nvSpPr>
        <p:spPr>
          <a:xfrm>
            <a:off x="2968200" y="3390120"/>
            <a:ext cx="1283040" cy="1974600"/>
          </a:xfrm>
          <a:prstGeom prst="rect">
            <a:avLst/>
          </a:prstGeom>
          <a:solidFill>
            <a:srgbClr val="FDE003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338" name="CustomShape 12"/>
          <p:cNvSpPr/>
          <p:nvPr/>
        </p:nvSpPr>
        <p:spPr>
          <a:xfrm>
            <a:off x="3050640" y="3842280"/>
            <a:ext cx="1127520" cy="692640"/>
          </a:xfrm>
          <a:prstGeom prst="rect">
            <a:avLst/>
          </a:prstGeom>
          <a:solidFill>
            <a:srgbClr val="0162AF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t-BR" sz="900" b="0" strike="noStrike" spc="-1">
                <a:solidFill>
                  <a:srgbClr val="FFFFFF"/>
                </a:solidFill>
                <a:latin typeface="Calibri"/>
              </a:rPr>
              <a:t>Preparação e capacitação do serviço hospitalar que receberá o paciente</a:t>
            </a:r>
            <a:endParaRPr lang="pt-BR" sz="900" b="0" strike="noStrike" spc="-1">
              <a:latin typeface="Arial"/>
            </a:endParaRPr>
          </a:p>
        </p:txBody>
      </p:sp>
      <p:sp>
        <p:nvSpPr>
          <p:cNvPr id="339" name="CustomShape 13"/>
          <p:cNvSpPr/>
          <p:nvPr/>
        </p:nvSpPr>
        <p:spPr>
          <a:xfrm>
            <a:off x="3050640" y="4576680"/>
            <a:ext cx="1127520" cy="692640"/>
          </a:xfrm>
          <a:prstGeom prst="rect">
            <a:avLst/>
          </a:prstGeom>
          <a:solidFill>
            <a:srgbClr val="0162AF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t-BR" sz="900" b="0" strike="noStrike" spc="-1">
                <a:solidFill>
                  <a:srgbClr val="FFFFFF"/>
                </a:solidFill>
                <a:latin typeface="Calibri"/>
              </a:rPr>
              <a:t>Suporte à condição clínica do paciente (metas de aptidão cirúrgica)</a:t>
            </a:r>
            <a:endParaRPr lang="pt-BR" sz="900" b="0" strike="noStrike" spc="-1">
              <a:latin typeface="Arial"/>
            </a:endParaRPr>
          </a:p>
        </p:txBody>
      </p:sp>
      <p:sp>
        <p:nvSpPr>
          <p:cNvPr id="340" name="CustomShape 14"/>
          <p:cNvSpPr/>
          <p:nvPr/>
        </p:nvSpPr>
        <p:spPr>
          <a:xfrm>
            <a:off x="4333320" y="3390120"/>
            <a:ext cx="1283040" cy="1974600"/>
          </a:xfrm>
          <a:prstGeom prst="rect">
            <a:avLst/>
          </a:prstGeom>
          <a:solidFill>
            <a:srgbClr val="FDE003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341" name="CustomShape 15"/>
          <p:cNvSpPr/>
          <p:nvPr/>
        </p:nvSpPr>
        <p:spPr>
          <a:xfrm>
            <a:off x="4415760" y="3842280"/>
            <a:ext cx="1127520" cy="1362240"/>
          </a:xfrm>
          <a:prstGeom prst="rect">
            <a:avLst/>
          </a:prstGeom>
          <a:solidFill>
            <a:srgbClr val="0162AF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t-BR" sz="1100" b="0" strike="noStrike" spc="-1">
                <a:solidFill>
                  <a:srgbClr val="FFFFFF"/>
                </a:solidFill>
                <a:latin typeface="Calibri"/>
              </a:rPr>
              <a:t>Suporte ao transporte do paciente ao serviço de alta complexidade</a:t>
            </a:r>
            <a:endParaRPr lang="pt-BR" sz="1100" b="0" strike="noStrike" spc="-1">
              <a:latin typeface="Arial"/>
            </a:endParaRPr>
          </a:p>
        </p:txBody>
      </p:sp>
      <p:sp>
        <p:nvSpPr>
          <p:cNvPr id="342" name="CustomShape 16"/>
          <p:cNvSpPr/>
          <p:nvPr/>
        </p:nvSpPr>
        <p:spPr>
          <a:xfrm>
            <a:off x="6885720" y="3390120"/>
            <a:ext cx="1283040" cy="1974600"/>
          </a:xfrm>
          <a:prstGeom prst="rect">
            <a:avLst/>
          </a:prstGeom>
          <a:solidFill>
            <a:srgbClr val="FDE003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343" name="CustomShape 17"/>
          <p:cNvSpPr/>
          <p:nvPr/>
        </p:nvSpPr>
        <p:spPr>
          <a:xfrm>
            <a:off x="6968520" y="3842280"/>
            <a:ext cx="1127520" cy="692640"/>
          </a:xfrm>
          <a:prstGeom prst="rect">
            <a:avLst/>
          </a:prstGeom>
          <a:solidFill>
            <a:srgbClr val="0162AF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t-BR" sz="1100" b="0" strike="noStrike" spc="-1">
                <a:solidFill>
                  <a:srgbClr val="FFFFFF"/>
                </a:solidFill>
                <a:latin typeface="Calibri"/>
              </a:rPr>
              <a:t>Suporte ao paciente na UTI via Telemedicina</a:t>
            </a:r>
            <a:endParaRPr lang="pt-BR" sz="1100" b="0" strike="noStrike" spc="-1">
              <a:latin typeface="Arial"/>
            </a:endParaRPr>
          </a:p>
        </p:txBody>
      </p:sp>
      <p:sp>
        <p:nvSpPr>
          <p:cNvPr id="344" name="CustomShape 18"/>
          <p:cNvSpPr/>
          <p:nvPr/>
        </p:nvSpPr>
        <p:spPr>
          <a:xfrm>
            <a:off x="6968520" y="4576680"/>
            <a:ext cx="1127520" cy="692640"/>
          </a:xfrm>
          <a:prstGeom prst="rect">
            <a:avLst/>
          </a:prstGeom>
          <a:solidFill>
            <a:srgbClr val="0162AF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t-BR" sz="900" b="0" strike="noStrike" spc="-1">
                <a:solidFill>
                  <a:srgbClr val="FFFFFF"/>
                </a:solidFill>
                <a:latin typeface="Calibri"/>
              </a:rPr>
              <a:t>Acompanhamento: UTI Cardio, pré e pós cirúrgico, enfermaria, alta</a:t>
            </a:r>
            <a:endParaRPr lang="pt-BR" sz="900" b="0" strike="noStrike" spc="-1">
              <a:latin typeface="Arial"/>
            </a:endParaRPr>
          </a:p>
        </p:txBody>
      </p:sp>
      <p:sp>
        <p:nvSpPr>
          <p:cNvPr id="345" name="CustomShape 19"/>
          <p:cNvSpPr/>
          <p:nvPr/>
        </p:nvSpPr>
        <p:spPr>
          <a:xfrm>
            <a:off x="687240" y="1548720"/>
            <a:ext cx="10483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Calibri"/>
              </a:rPr>
              <a:t>Pré-Natal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346" name="CustomShape 20"/>
          <p:cNvSpPr/>
          <p:nvPr/>
        </p:nvSpPr>
        <p:spPr>
          <a:xfrm>
            <a:off x="2947680" y="3417480"/>
            <a:ext cx="134244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600" b="0" strike="noStrike" spc="-1">
                <a:solidFill>
                  <a:srgbClr val="000000"/>
                </a:solidFill>
                <a:latin typeface="Calibri"/>
              </a:rPr>
              <a:t>Pré-hospitalar</a:t>
            </a:r>
            <a:endParaRPr lang="pt-BR" sz="1600" b="0" strike="noStrike" spc="-1">
              <a:latin typeface="Arial"/>
            </a:endParaRPr>
          </a:p>
        </p:txBody>
      </p:sp>
      <p:sp>
        <p:nvSpPr>
          <p:cNvPr id="347" name="CustomShape 21"/>
          <p:cNvSpPr/>
          <p:nvPr/>
        </p:nvSpPr>
        <p:spPr>
          <a:xfrm>
            <a:off x="4440600" y="3423960"/>
            <a:ext cx="10681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600" b="0" strike="noStrike" spc="-1">
                <a:solidFill>
                  <a:srgbClr val="000000"/>
                </a:solidFill>
                <a:latin typeface="Calibri"/>
              </a:rPr>
              <a:t>Transporte</a:t>
            </a:r>
            <a:endParaRPr lang="pt-BR" sz="1600" b="0" strike="noStrike" spc="-1">
              <a:latin typeface="Arial"/>
            </a:endParaRPr>
          </a:p>
        </p:txBody>
      </p:sp>
      <p:sp>
        <p:nvSpPr>
          <p:cNvPr id="348" name="CustomShape 22"/>
          <p:cNvSpPr/>
          <p:nvPr/>
        </p:nvSpPr>
        <p:spPr>
          <a:xfrm>
            <a:off x="6894000" y="3439440"/>
            <a:ext cx="129816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400" b="0" strike="noStrike" spc="-1">
                <a:solidFill>
                  <a:srgbClr val="000000"/>
                </a:solidFill>
                <a:latin typeface="Calibri"/>
              </a:rPr>
              <a:t>Intra-hospitalar</a:t>
            </a:r>
            <a:endParaRPr lang="pt-BR" sz="1400" b="0" strike="noStrike" spc="-1">
              <a:latin typeface="Arial"/>
            </a:endParaRPr>
          </a:p>
        </p:txBody>
      </p:sp>
      <p:sp>
        <p:nvSpPr>
          <p:cNvPr id="349" name="CustomShape 23"/>
          <p:cNvSpPr/>
          <p:nvPr/>
        </p:nvSpPr>
        <p:spPr>
          <a:xfrm>
            <a:off x="3129120" y="2336760"/>
            <a:ext cx="234720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200" b="1" u="sng" strike="noStrike" spc="-1">
                <a:solidFill>
                  <a:srgbClr val="000000"/>
                </a:solidFill>
                <a:uFillTx/>
                <a:latin typeface="Calibri"/>
              </a:rPr>
              <a:t>Nascidos fora do ambiente hospitalar de alta complexidade cardiovascular</a:t>
            </a:r>
            <a:endParaRPr lang="pt-BR" sz="1200" b="0" strike="noStrike" spc="-1">
              <a:latin typeface="Arial"/>
            </a:endParaRPr>
          </a:p>
        </p:txBody>
      </p:sp>
      <p:sp>
        <p:nvSpPr>
          <p:cNvPr id="350" name="CustomShape 24"/>
          <p:cNvSpPr/>
          <p:nvPr/>
        </p:nvSpPr>
        <p:spPr>
          <a:xfrm>
            <a:off x="6369840" y="2428920"/>
            <a:ext cx="23472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200" b="1" u="sng" strike="noStrike" spc="-1">
                <a:solidFill>
                  <a:srgbClr val="000000"/>
                </a:solidFill>
                <a:uFillTx/>
                <a:latin typeface="Calibri"/>
              </a:rPr>
              <a:t>Ambiente hospitalar de alta complexidade cardiovascular</a:t>
            </a:r>
            <a:endParaRPr lang="pt-BR" sz="1200" b="0" strike="noStrike" spc="-1">
              <a:latin typeface="Arial"/>
            </a:endParaRPr>
          </a:p>
        </p:txBody>
      </p:sp>
      <p:sp>
        <p:nvSpPr>
          <p:cNvPr id="351" name="CustomShape 25"/>
          <p:cNvSpPr/>
          <p:nvPr/>
        </p:nvSpPr>
        <p:spPr>
          <a:xfrm>
            <a:off x="4975200" y="1204560"/>
            <a:ext cx="2211840" cy="63216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162AF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352" name="CustomShape 26"/>
          <p:cNvSpPr/>
          <p:nvPr/>
        </p:nvSpPr>
        <p:spPr>
          <a:xfrm rot="10800000" flipH="1">
            <a:off x="1970862" y="5622976"/>
            <a:ext cx="4798080" cy="84996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162AF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114300" y="79131"/>
            <a:ext cx="3470400" cy="667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t-BR" sz="4000" b="1" strike="noStrike" spc="-1" dirty="0">
                <a:solidFill>
                  <a:srgbClr val="000000"/>
                </a:solidFill>
                <a:latin typeface="Calibri Light"/>
              </a:rPr>
              <a:t>Situação</a:t>
            </a:r>
            <a:r>
              <a:rPr lang="en-US" sz="4000" b="1" strike="noStrike" spc="-1" dirty="0">
                <a:solidFill>
                  <a:srgbClr val="000000"/>
                </a:solidFill>
                <a:latin typeface="Calibri Light"/>
              </a:rPr>
              <a:t> </a:t>
            </a:r>
            <a:r>
              <a:rPr lang="pt-BR" sz="4000" b="1" strike="noStrike" spc="-1" dirty="0">
                <a:solidFill>
                  <a:srgbClr val="000000"/>
                </a:solidFill>
                <a:latin typeface="Calibri Light"/>
              </a:rPr>
              <a:t>Atual</a:t>
            </a:r>
            <a:endParaRPr lang="pt-BR" sz="40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TextShape 2"/>
          <p:cNvSpPr txBox="1"/>
          <p:nvPr/>
        </p:nvSpPr>
        <p:spPr>
          <a:xfrm>
            <a:off x="646144" y="1081661"/>
            <a:ext cx="7653794" cy="52560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6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pt-BR" sz="2400" b="1" strike="noStrike" spc="-1" dirty="0">
                <a:solidFill>
                  <a:srgbClr val="000000"/>
                </a:solidFill>
                <a:latin typeface="Calibri"/>
              </a:rPr>
              <a:t>Dificuldade de padrão no atendimento de bebês cardiopatas</a:t>
            </a:r>
            <a:r>
              <a:rPr lang="pt-BR" sz="2400" b="0" strike="noStrike" spc="-1" dirty="0">
                <a:solidFill>
                  <a:srgbClr val="000000"/>
                </a:solidFill>
                <a:latin typeface="Calibri"/>
              </a:rPr>
              <a:t>, resultando em dificuldade no diagnóstico, no encaminhamento a local adequado para nascimento, confirmação diagnóstica, estabilização pós parto e realização de cirurgia no tempo indicado.</a:t>
            </a:r>
          </a:p>
          <a:p>
            <a:pPr marL="36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pt-BR" sz="1050" b="1" strike="noStrike" spc="-1" dirty="0">
              <a:solidFill>
                <a:srgbClr val="000000"/>
              </a:solidFill>
              <a:latin typeface="Calibri"/>
            </a:endParaRPr>
          </a:p>
          <a:p>
            <a:pPr marL="36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pt-BR" sz="2400" b="1" strike="noStrike" spc="-1" dirty="0">
                <a:solidFill>
                  <a:srgbClr val="000000"/>
                </a:solidFill>
                <a:latin typeface="Calibri"/>
              </a:rPr>
              <a:t>Desalinhamento de procedimentos </a:t>
            </a:r>
            <a:r>
              <a:rPr lang="pt-BR" sz="2400" b="0" strike="noStrike" spc="-1" dirty="0">
                <a:solidFill>
                  <a:srgbClr val="000000"/>
                </a:solidFill>
                <a:latin typeface="Calibri"/>
              </a:rPr>
              <a:t>adotados nos períodos de pré-natal, nascimento e neonatal</a:t>
            </a:r>
          </a:p>
          <a:p>
            <a:pPr marL="36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pt-BR" sz="1050" b="1" strike="noStrike" spc="-1" dirty="0">
              <a:solidFill>
                <a:srgbClr val="000000"/>
              </a:solidFill>
              <a:latin typeface="Calibri"/>
            </a:endParaRPr>
          </a:p>
          <a:p>
            <a:pPr marL="36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pt-BR" sz="2400" b="1" strike="noStrike" spc="-1" dirty="0">
                <a:solidFill>
                  <a:srgbClr val="000000"/>
                </a:solidFill>
                <a:latin typeface="Calibri"/>
              </a:rPr>
              <a:t>Assimetria no conhecimento </a:t>
            </a:r>
            <a:r>
              <a:rPr lang="pt-BR" sz="2400" b="0" strike="noStrike" spc="-1" dirty="0">
                <a:solidFill>
                  <a:srgbClr val="000000"/>
                </a:solidFill>
                <a:latin typeface="Calibri"/>
              </a:rPr>
              <a:t>especializado no atendimento em </a:t>
            </a:r>
            <a:r>
              <a:rPr lang="pt-BR" sz="2400" b="0" strike="noStrike" spc="-1" dirty="0" err="1">
                <a:solidFill>
                  <a:srgbClr val="000000"/>
                </a:solidFill>
                <a:latin typeface="Calibri"/>
              </a:rPr>
              <a:t>UTIs</a:t>
            </a:r>
            <a:r>
              <a:rPr lang="pt-BR" sz="2400" b="0" strike="noStrike" spc="-1" dirty="0">
                <a:solidFill>
                  <a:srgbClr val="000000"/>
                </a:solidFill>
                <a:latin typeface="Calibri"/>
              </a:rPr>
              <a:t>, em pós cirúrgicos ou complicações clínicas</a:t>
            </a:r>
          </a:p>
          <a:p>
            <a:pPr marL="36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pt-BR" sz="1050" b="1" strike="noStrike" spc="-1" dirty="0">
              <a:solidFill>
                <a:srgbClr val="000000"/>
              </a:solidFill>
              <a:latin typeface="Calibri"/>
            </a:endParaRPr>
          </a:p>
          <a:p>
            <a:pPr marL="36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pt-BR" sz="2400" b="1" strike="noStrike" spc="-1" dirty="0">
                <a:solidFill>
                  <a:srgbClr val="000000"/>
                </a:solidFill>
                <a:latin typeface="Calibri"/>
              </a:rPr>
              <a:t>Disposição do Governo do Paraná, através da SESA </a:t>
            </a:r>
            <a:r>
              <a:rPr lang="pt-BR" sz="2400" b="0" strike="noStrike" spc="-1" dirty="0">
                <a:solidFill>
                  <a:srgbClr val="000000"/>
                </a:solidFill>
                <a:latin typeface="Calibri"/>
              </a:rPr>
              <a:t>em buscar soluções efetivas para as situações vivenciadas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extShape 1"/>
          <p:cNvSpPr txBox="1"/>
          <p:nvPr/>
        </p:nvSpPr>
        <p:spPr>
          <a:xfrm>
            <a:off x="402223" y="117694"/>
            <a:ext cx="7886520" cy="59392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t-BR" sz="4000" b="1" spc="-1" dirty="0">
                <a:solidFill>
                  <a:srgbClr val="000000"/>
                </a:solidFill>
                <a:latin typeface="Calibri Light"/>
              </a:rPr>
              <a:t>Indicadores </a:t>
            </a:r>
          </a:p>
        </p:txBody>
      </p:sp>
      <p:sp>
        <p:nvSpPr>
          <p:cNvPr id="354" name="TextShape 2"/>
          <p:cNvSpPr txBox="1"/>
          <p:nvPr/>
        </p:nvSpPr>
        <p:spPr>
          <a:xfrm>
            <a:off x="610975" y="999083"/>
            <a:ext cx="7886520" cy="5313794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pt-BR" sz="2600" b="1" strike="noStrike" spc="-1" dirty="0">
                <a:solidFill>
                  <a:srgbClr val="000000"/>
                </a:solidFill>
                <a:latin typeface="Calibri"/>
              </a:rPr>
              <a:t>Melhoria do atendimento a pacientes cardiopatas, com suporte de Telemedicina</a:t>
            </a:r>
          </a:p>
          <a:p>
            <a:pPr marL="800100" lvl="1" indent="-34290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pt-BR" sz="2400" spc="-1" dirty="0">
                <a:solidFill>
                  <a:srgbClr val="000000"/>
                </a:solidFill>
                <a:latin typeface="Calibri"/>
              </a:rPr>
              <a:t>Número de pacientes incluídos</a:t>
            </a:r>
          </a:p>
          <a:p>
            <a:pPr marL="800100" lvl="1" indent="-34290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pt-BR" sz="2400" spc="-1" dirty="0">
                <a:solidFill>
                  <a:srgbClr val="000000"/>
                </a:solidFill>
                <a:latin typeface="Calibri"/>
              </a:rPr>
              <a:t>Número de pacientes encaminhados </a:t>
            </a:r>
          </a:p>
          <a:p>
            <a:pPr marL="800100" lvl="1" indent="-34290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pt-BR" sz="2400" spc="-1" dirty="0">
                <a:solidFill>
                  <a:srgbClr val="000000"/>
                </a:solidFill>
                <a:latin typeface="Calibri"/>
              </a:rPr>
              <a:t>Número de pacientes por patologia</a:t>
            </a:r>
          </a:p>
          <a:p>
            <a:pPr marL="800100" lvl="1" indent="-34290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pt-BR" sz="2400" spc="-1" dirty="0">
                <a:solidFill>
                  <a:srgbClr val="000000"/>
                </a:solidFill>
                <a:latin typeface="Calibri"/>
              </a:rPr>
              <a:t>Tempo médio de internamento do paciente</a:t>
            </a:r>
          </a:p>
          <a:p>
            <a:pPr marL="800100" lvl="1" indent="-34290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pt-BR" sz="2400" spc="-1" dirty="0">
                <a:solidFill>
                  <a:srgbClr val="000000"/>
                </a:solidFill>
                <a:latin typeface="Calibri"/>
              </a:rPr>
              <a:t>Taxa de sobrevida</a:t>
            </a:r>
          </a:p>
          <a:p>
            <a:pPr marL="800100" lvl="1" indent="-34290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pt-BR" sz="2400" spc="-1" dirty="0">
                <a:solidFill>
                  <a:srgbClr val="000000"/>
                </a:solidFill>
                <a:latin typeface="Calibri"/>
              </a:rPr>
              <a:t>NPS – </a:t>
            </a:r>
            <a:r>
              <a:rPr lang="pt-BR" sz="2400" i="1" spc="-1" dirty="0">
                <a:solidFill>
                  <a:srgbClr val="000000"/>
                </a:solidFill>
                <a:latin typeface="Calibri"/>
              </a:rPr>
              <a:t>Net </a:t>
            </a:r>
            <a:r>
              <a:rPr lang="pt-BR" sz="2400" i="1" spc="-1" dirty="0" err="1">
                <a:solidFill>
                  <a:srgbClr val="000000"/>
                </a:solidFill>
                <a:latin typeface="Calibri"/>
              </a:rPr>
              <a:t>Promoting</a:t>
            </a:r>
            <a:r>
              <a:rPr lang="pt-BR" sz="2400" i="1" spc="-1" dirty="0">
                <a:solidFill>
                  <a:srgbClr val="000000"/>
                </a:solidFill>
                <a:latin typeface="Calibri"/>
              </a:rPr>
              <a:t> Score </a:t>
            </a:r>
            <a:r>
              <a:rPr lang="pt-BR" sz="2400" spc="-1" dirty="0">
                <a:solidFill>
                  <a:srgbClr val="000000"/>
                </a:solidFill>
                <a:latin typeface="Calibri"/>
              </a:rPr>
              <a:t>– Experiência dos usuários de UTI</a:t>
            </a:r>
            <a:endParaRPr lang="pt-BR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pt-BR" sz="2600" b="1" spc="-1" dirty="0">
                <a:solidFill>
                  <a:srgbClr val="000000"/>
                </a:solidFill>
                <a:latin typeface="Calibri"/>
              </a:rPr>
              <a:t>Apoio a elaboração, regulamentação e implantação da Linha de Cuidado</a:t>
            </a:r>
          </a:p>
          <a:p>
            <a:pPr marL="800100" lvl="1" indent="-34290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pt-BR" sz="2400" spc="-1" dirty="0">
                <a:solidFill>
                  <a:srgbClr val="000000"/>
                </a:solidFill>
                <a:latin typeface="Calibri"/>
              </a:rPr>
              <a:t>Número de documentos da Linha de Cuidados</a:t>
            </a:r>
          </a:p>
          <a:p>
            <a:pPr marL="800100" lvl="1" indent="-34290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pt-BR" sz="2400" spc="-1" dirty="0">
                <a:solidFill>
                  <a:srgbClr val="000000"/>
                </a:solidFill>
                <a:latin typeface="Calibri"/>
              </a:rPr>
              <a:t>Percentual de adesão aos protocolos por Unidade de Saúde</a:t>
            </a: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pt-BR" sz="2600" b="1" spc="-1" dirty="0">
                <a:solidFill>
                  <a:srgbClr val="000000"/>
                </a:solidFill>
                <a:latin typeface="Calibri"/>
              </a:rPr>
              <a:t>Apoio a Rede de Telemedicina</a:t>
            </a:r>
          </a:p>
          <a:p>
            <a:pPr marL="800100" lvl="1" indent="-34290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pt-BR" sz="2400" spc="-1" dirty="0">
                <a:solidFill>
                  <a:srgbClr val="000000"/>
                </a:solidFill>
                <a:latin typeface="Calibri"/>
              </a:rPr>
              <a:t>Número de Unidades ativas da Rede</a:t>
            </a:r>
          </a:p>
          <a:p>
            <a:pPr marL="800100" lvl="1" indent="-34290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pt-BR" sz="2400" spc="-1" dirty="0">
                <a:solidFill>
                  <a:srgbClr val="000000"/>
                </a:solidFill>
                <a:latin typeface="Calibri"/>
              </a:rPr>
              <a:t>Número de profissionais orientados via Telemedicina</a:t>
            </a:r>
          </a:p>
          <a:p>
            <a:pPr marL="800100" lvl="1" indent="-34290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pt-BR" sz="2400" spc="-1" dirty="0">
                <a:solidFill>
                  <a:srgbClr val="000000"/>
                </a:solidFill>
                <a:latin typeface="Calibri"/>
              </a:rPr>
              <a:t>Número de profissionais capacitados </a:t>
            </a:r>
          </a:p>
          <a:p>
            <a:pPr marL="914400" lvl="1" indent="-45720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endParaRPr lang="pt-BR" sz="2600" spc="-1" dirty="0">
              <a:solidFill>
                <a:srgbClr val="000000"/>
              </a:solidFill>
              <a:latin typeface="Calibri"/>
            </a:endParaRPr>
          </a:p>
          <a:p>
            <a:pPr marL="914400" lvl="1" indent="-45720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endParaRPr lang="pt-BR" sz="2600" spc="-1" dirty="0">
              <a:solidFill>
                <a:srgbClr val="000000"/>
              </a:solidFill>
              <a:latin typeface="Calibri"/>
            </a:endParaRPr>
          </a:p>
          <a:p>
            <a:pPr marL="800100" lvl="1" indent="-34290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endParaRPr lang="pt-BR" sz="2400" spc="-1" dirty="0">
              <a:solidFill>
                <a:srgbClr val="000000"/>
              </a:solidFill>
              <a:latin typeface="Calibri"/>
            </a:endParaRPr>
          </a:p>
          <a:p>
            <a:pPr marL="342900" indent="-34290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endParaRPr lang="pt-BR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800100" lvl="1" indent="-34290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endParaRPr lang="pt-BR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pt-BR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" b="573"/>
          <a:stretch/>
        </p:blipFill>
        <p:spPr>
          <a:xfrm>
            <a:off x="1491406" y="1538479"/>
            <a:ext cx="6080526" cy="4084076"/>
          </a:xfrm>
          <a:prstGeom prst="rect">
            <a:avLst/>
          </a:prstGeom>
        </p:spPr>
      </p:pic>
      <p:pic>
        <p:nvPicPr>
          <p:cNvPr id="12" name="Imagem 11"/>
          <p:cNvPicPr/>
          <p:nvPr/>
        </p:nvPicPr>
        <p:blipFill>
          <a:blip r:embed="rId3"/>
          <a:stretch/>
        </p:blipFill>
        <p:spPr>
          <a:xfrm>
            <a:off x="7767308" y="5887532"/>
            <a:ext cx="1137673" cy="507538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78" y="5622555"/>
            <a:ext cx="1203582" cy="882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291" y="3951656"/>
            <a:ext cx="522548" cy="522548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943" y="2688617"/>
            <a:ext cx="513568" cy="513568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633" y="2181515"/>
            <a:ext cx="516809" cy="516809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099" y="3252491"/>
            <a:ext cx="549098" cy="549098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281" y="4726575"/>
            <a:ext cx="495914" cy="495914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815" y="4198010"/>
            <a:ext cx="552389" cy="552389"/>
          </a:xfrm>
          <a:prstGeom prst="rect">
            <a:avLst/>
          </a:prstGeom>
        </p:spPr>
      </p:pic>
      <p:sp>
        <p:nvSpPr>
          <p:cNvPr id="15" name="CustomShape 9"/>
          <p:cNvSpPr/>
          <p:nvPr/>
        </p:nvSpPr>
        <p:spPr>
          <a:xfrm>
            <a:off x="6170861" y="4096136"/>
            <a:ext cx="562708" cy="50995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6126712" y="4212595"/>
            <a:ext cx="12761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Curitiba</a:t>
            </a:r>
          </a:p>
        </p:txBody>
      </p:sp>
      <p:sp>
        <p:nvSpPr>
          <p:cNvPr id="16" name="CustomShape 2"/>
          <p:cNvSpPr/>
          <p:nvPr/>
        </p:nvSpPr>
        <p:spPr>
          <a:xfrm>
            <a:off x="371142" y="207789"/>
            <a:ext cx="70866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b="1" spc="-1" dirty="0">
                <a:solidFill>
                  <a:srgbClr val="000000"/>
                </a:solidFill>
                <a:latin typeface="Calibri Light"/>
              </a:rPr>
              <a:t>LINHA DE CUIDADO: CARDIOPATIAS CONGÊNITAS – PERÍODO NEONATAL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4C3A4-98EF-48FE-A3FC-29FC9D5F5F68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7690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554414" y="118908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pt-BR" sz="2400" b="1" strike="noStrike" spc="-1" dirty="0">
                <a:solidFill>
                  <a:srgbClr val="000000"/>
                </a:solidFill>
                <a:latin typeface="Calibri"/>
              </a:rPr>
              <a:t>Conhecimento acumulado</a:t>
            </a:r>
            <a:r>
              <a:rPr lang="pt-BR" sz="2400" b="0" strike="noStrike" spc="-1" dirty="0">
                <a:solidFill>
                  <a:srgbClr val="000000"/>
                </a:solidFill>
                <a:latin typeface="Calibri"/>
              </a:rPr>
              <a:t> do Pequeno Príncipe em 100 anos de história em pediatria e atualmente em mais de 30 especialidades pediátricas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pt-BR" sz="1000" b="0" strike="noStrike" spc="-1" dirty="0">
              <a:solidFill>
                <a:srgbClr val="000000"/>
              </a:solidFill>
              <a:latin typeface="Calibri"/>
            </a:endParaRPr>
          </a:p>
          <a:p>
            <a:pPr marL="360" lvl="1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pt-BR" sz="2400" b="1" strike="noStrike" spc="-1" dirty="0">
                <a:solidFill>
                  <a:srgbClr val="000000"/>
                </a:solidFill>
                <a:latin typeface="Calibri"/>
              </a:rPr>
              <a:t>&gt; três décadas de experiência</a:t>
            </a:r>
            <a:r>
              <a:rPr lang="pt-BR" sz="2400" b="0" strike="noStrike" spc="-1" dirty="0">
                <a:solidFill>
                  <a:srgbClr val="000000"/>
                </a:solidFill>
                <a:latin typeface="Calibri"/>
              </a:rPr>
              <a:t> nesta linha de cuidado, com resultados significativos em desfecho primário (96% de sobrevida global)</a:t>
            </a:r>
          </a:p>
          <a:p>
            <a:pPr marL="360" lvl="1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</a:pPr>
            <a:endParaRPr lang="pt-BR" sz="1000" b="0" strike="noStrike" spc="-1" dirty="0">
              <a:solidFill>
                <a:srgbClr val="000000"/>
              </a:solidFill>
              <a:latin typeface="Calibri"/>
            </a:endParaRPr>
          </a:p>
          <a:p>
            <a:pPr marL="360" lvl="1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pt-BR" sz="2400" b="1" strike="noStrike" spc="-1" dirty="0">
                <a:solidFill>
                  <a:srgbClr val="000000"/>
                </a:solidFill>
                <a:latin typeface="Calibri"/>
              </a:rPr>
              <a:t>&gt;500 cirurgias </a:t>
            </a:r>
            <a:r>
              <a:rPr lang="pt-BR" sz="2400" b="0" strike="noStrike" spc="-1" dirty="0">
                <a:solidFill>
                  <a:srgbClr val="000000"/>
                </a:solidFill>
                <a:latin typeface="Calibri"/>
              </a:rPr>
              <a:t>cardíacas ano (70 neonatais)</a:t>
            </a:r>
          </a:p>
          <a:p>
            <a:pPr marL="360" lvl="1">
              <a:spcBef>
                <a:spcPts val="1001"/>
              </a:spcBef>
              <a:buClr>
                <a:srgbClr val="000000"/>
              </a:buClr>
            </a:pPr>
            <a:endParaRPr lang="pt-BR" sz="1000" b="1" spc="-1" dirty="0">
              <a:solidFill>
                <a:srgbClr val="000000"/>
              </a:solidFill>
              <a:latin typeface="Calibri"/>
            </a:endParaRPr>
          </a:p>
          <a:p>
            <a:pPr marL="360" lvl="1">
              <a:spcBef>
                <a:spcPts val="1001"/>
              </a:spcBef>
              <a:buClr>
                <a:srgbClr val="000000"/>
              </a:buClr>
            </a:pPr>
            <a:r>
              <a:rPr lang="pt-BR" sz="2400" b="1" spc="-1" dirty="0">
                <a:solidFill>
                  <a:srgbClr val="000000"/>
                </a:solidFill>
                <a:latin typeface="Calibri"/>
              </a:rPr>
              <a:t>Equipe de alto padrão </a:t>
            </a:r>
            <a:r>
              <a:rPr lang="pt-BR" sz="2400" spc="-1" dirty="0">
                <a:solidFill>
                  <a:srgbClr val="000000"/>
                </a:solidFill>
                <a:latin typeface="Calibri"/>
              </a:rPr>
              <a:t>em atendimento a cardiopatas </a:t>
            </a:r>
          </a:p>
          <a:p>
            <a:pPr marL="343260" lvl="1" indent="-3429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endParaRPr lang="pt-BR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TextShape 2"/>
          <p:cNvSpPr txBox="1"/>
          <p:nvPr/>
        </p:nvSpPr>
        <p:spPr>
          <a:xfrm>
            <a:off x="201697" y="26377"/>
            <a:ext cx="3303360" cy="6890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pt-BR" sz="4000" b="1" strike="noStrike" spc="-1" dirty="0">
                <a:solidFill>
                  <a:srgbClr val="000000"/>
                </a:solidFill>
                <a:latin typeface="Calibri Light"/>
              </a:rPr>
              <a:t>Oportunidades</a:t>
            </a:r>
            <a:endParaRPr lang="pt-BR" sz="4000" b="1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615960" y="720000"/>
            <a:ext cx="7886520" cy="48200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pt-BR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pt-BR" sz="2400" b="1" strike="noStrike" spc="-1" dirty="0">
                <a:solidFill>
                  <a:srgbClr val="000000"/>
                </a:solidFill>
                <a:latin typeface="Calibri"/>
              </a:rPr>
              <a:t>Equipe de alto padrão </a:t>
            </a:r>
            <a:r>
              <a:rPr lang="pt-BR" sz="2400" b="0" strike="noStrike" spc="-1" dirty="0">
                <a:solidFill>
                  <a:srgbClr val="000000"/>
                </a:solidFill>
                <a:latin typeface="Calibri"/>
              </a:rPr>
              <a:t>em </a:t>
            </a:r>
            <a:r>
              <a:rPr lang="pt-BR" sz="2400" b="0" strike="noStrike" spc="-1" dirty="0" err="1">
                <a:solidFill>
                  <a:srgbClr val="000000"/>
                </a:solidFill>
                <a:latin typeface="Calibri"/>
              </a:rPr>
              <a:t>UTIs</a:t>
            </a:r>
            <a:r>
              <a:rPr lang="pt-BR" sz="2400" b="0" strike="noStrike" spc="-1" dirty="0">
                <a:solidFill>
                  <a:srgbClr val="000000"/>
                </a:solidFill>
                <a:latin typeface="Calibri"/>
              </a:rPr>
              <a:t> neonatal e cardiológica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pt-BR" sz="1000" b="0" strike="noStrike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pt-BR" sz="2400" b="1" strike="noStrike" spc="-1" dirty="0">
                <a:solidFill>
                  <a:srgbClr val="000000"/>
                </a:solidFill>
                <a:latin typeface="Calibri"/>
              </a:rPr>
              <a:t>Experiência na estruturação do Programa </a:t>
            </a:r>
            <a:r>
              <a:rPr lang="pt-BR" sz="2400" b="0" strike="noStrike" spc="-1" dirty="0">
                <a:solidFill>
                  <a:srgbClr val="000000"/>
                </a:solidFill>
                <a:latin typeface="Calibri"/>
              </a:rPr>
              <a:t>bebê de risco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pt-BR" sz="1000" b="0" strike="noStrike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pt-BR" sz="2400" b="1" strike="noStrike" spc="-1" dirty="0">
                <a:solidFill>
                  <a:srgbClr val="000000"/>
                </a:solidFill>
                <a:latin typeface="Calibri"/>
              </a:rPr>
              <a:t>Experiência de três anos em telemedicina </a:t>
            </a:r>
            <a:r>
              <a:rPr lang="pt-BR" sz="2400" b="1" strike="noStrike" spc="-1" dirty="0" err="1">
                <a:solidFill>
                  <a:srgbClr val="000000"/>
                </a:solidFill>
                <a:latin typeface="Calibri"/>
              </a:rPr>
              <a:t>inter</a:t>
            </a:r>
            <a:r>
              <a:rPr lang="pt-BR" sz="24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pt-BR" sz="2400" b="1" strike="noStrike" spc="-1" dirty="0" err="1">
                <a:solidFill>
                  <a:srgbClr val="000000"/>
                </a:solidFill>
                <a:latin typeface="Calibri"/>
              </a:rPr>
              <a:t>UTIs</a:t>
            </a:r>
            <a:r>
              <a:rPr lang="pt-BR" sz="24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pt-BR" sz="2400" b="0" strike="noStrike" spc="-1" dirty="0">
                <a:solidFill>
                  <a:srgbClr val="000000"/>
                </a:solidFill>
                <a:latin typeface="Calibri"/>
              </a:rPr>
              <a:t>com o </a:t>
            </a:r>
            <a:r>
              <a:rPr lang="pt-BR" sz="2400" b="0" strike="noStrike" spc="-1" dirty="0" err="1">
                <a:solidFill>
                  <a:srgbClr val="000000"/>
                </a:solidFill>
                <a:latin typeface="Calibri"/>
              </a:rPr>
              <a:t>Children’s</a:t>
            </a:r>
            <a:r>
              <a:rPr lang="pt-BR" sz="2400" b="0" strike="noStrike" spc="-1" dirty="0">
                <a:solidFill>
                  <a:srgbClr val="000000"/>
                </a:solidFill>
                <a:latin typeface="Calibri"/>
              </a:rPr>
              <a:t> Hospital de Pittsburgh com foco em cardiologia pediátrica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pt-BR" sz="1050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pt-BR" sz="2400" b="1" spc="-1" dirty="0">
                <a:solidFill>
                  <a:srgbClr val="000000"/>
                </a:solidFill>
                <a:latin typeface="Calibri"/>
              </a:rPr>
              <a:t>Existência do Programa Mãe Paranaense </a:t>
            </a:r>
            <a:r>
              <a:rPr lang="pt-BR" sz="2400" spc="-1" dirty="0">
                <a:solidFill>
                  <a:srgbClr val="000000"/>
                </a:solidFill>
                <a:latin typeface="Calibri"/>
              </a:rPr>
              <a:t>gerando mobilização de rede de cuidado pré-natal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pt-BR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TextShape 2"/>
          <p:cNvSpPr txBox="1"/>
          <p:nvPr/>
        </p:nvSpPr>
        <p:spPr>
          <a:xfrm>
            <a:off x="175320" y="0"/>
            <a:ext cx="3303360" cy="6890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t-BR" sz="4000" b="1" strike="noStrike" spc="-1" dirty="0">
                <a:solidFill>
                  <a:srgbClr val="000000"/>
                </a:solidFill>
                <a:latin typeface="Calibri Light"/>
              </a:rPr>
              <a:t>Oportunidades</a:t>
            </a:r>
            <a:endParaRPr lang="pt-BR" sz="4000" b="1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" b="573"/>
          <a:stretch/>
        </p:blipFill>
        <p:spPr>
          <a:xfrm>
            <a:off x="1607092" y="2009895"/>
            <a:ext cx="5410212" cy="3614925"/>
          </a:xfrm>
          <a:prstGeom prst="rect">
            <a:avLst/>
          </a:prstGeom>
        </p:spPr>
      </p:pic>
      <p:sp>
        <p:nvSpPr>
          <p:cNvPr id="137" name="TextShape 1"/>
          <p:cNvSpPr txBox="1"/>
          <p:nvPr/>
        </p:nvSpPr>
        <p:spPr>
          <a:xfrm>
            <a:off x="80848" y="25109"/>
            <a:ext cx="4520160" cy="5990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t-BR" sz="4000" b="1" strike="noStrike" spc="-1" dirty="0">
                <a:solidFill>
                  <a:srgbClr val="000000"/>
                </a:solidFill>
                <a:latin typeface="Calibri Light"/>
              </a:rPr>
              <a:t>Resumo da proposta</a:t>
            </a:r>
            <a:endParaRPr lang="pt-BR" sz="40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TextShape 2"/>
          <p:cNvSpPr txBox="1"/>
          <p:nvPr/>
        </p:nvSpPr>
        <p:spPr>
          <a:xfrm>
            <a:off x="577440" y="864000"/>
            <a:ext cx="7886520" cy="17496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en-US" sz="2400" b="0" strike="noStrike" spc="-1" noProof="1">
                <a:solidFill>
                  <a:srgbClr val="000000"/>
                </a:solidFill>
                <a:latin typeface="Calibri"/>
              </a:rPr>
              <a:t>Apoiar a SESA na elaboração, regulamentação e implementação de Linha de Cuidado a bebês com cardiopatia</a:t>
            </a:r>
            <a:r>
              <a:rPr lang="en-US" sz="2400" spc="-1" noProof="1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b="0" strike="noStrike" spc="-1" noProof="1">
                <a:solidFill>
                  <a:srgbClr val="000000"/>
                </a:solidFill>
                <a:latin typeface="Calibri"/>
              </a:rPr>
              <a:t>grave, ancorado no modelo de telemedicina.</a:t>
            </a: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lang="en-US" sz="2800" b="0" strike="noStrike" spc="-1" noProof="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9" name="Imagem 3"/>
          <p:cNvPicPr/>
          <p:nvPr/>
        </p:nvPicPr>
        <p:blipFill>
          <a:blip r:embed="rId3"/>
          <a:stretch/>
        </p:blipFill>
        <p:spPr>
          <a:xfrm>
            <a:off x="7335720" y="5821200"/>
            <a:ext cx="1421280" cy="663120"/>
          </a:xfrm>
          <a:prstGeom prst="rect">
            <a:avLst/>
          </a:prstGeom>
          <a:ln>
            <a:noFill/>
          </a:ln>
        </p:spPr>
      </p:pic>
      <p:pic>
        <p:nvPicPr>
          <p:cNvPr id="140" name="Imagem 4"/>
          <p:cNvPicPr/>
          <p:nvPr/>
        </p:nvPicPr>
        <p:blipFill>
          <a:blip r:embed="rId4"/>
          <a:srcRect l="9096" t="3803"/>
          <a:stretch/>
        </p:blipFill>
        <p:spPr>
          <a:xfrm>
            <a:off x="1902251" y="5656691"/>
            <a:ext cx="2188080" cy="818756"/>
          </a:xfrm>
          <a:prstGeom prst="rect">
            <a:avLst/>
          </a:prstGeom>
          <a:ln>
            <a:noFill/>
          </a:ln>
        </p:spPr>
      </p:pic>
      <p:pic>
        <p:nvPicPr>
          <p:cNvPr id="142" name="Picture 12"/>
          <p:cNvPicPr/>
          <p:nvPr/>
        </p:nvPicPr>
        <p:blipFill>
          <a:blip r:embed="rId5"/>
          <a:stretch/>
        </p:blipFill>
        <p:spPr>
          <a:xfrm>
            <a:off x="160637" y="5519250"/>
            <a:ext cx="1786865" cy="1076159"/>
          </a:xfrm>
          <a:prstGeom prst="rect">
            <a:avLst/>
          </a:prstGeom>
          <a:ln>
            <a:noFill/>
          </a:ln>
        </p:spPr>
      </p:pic>
      <p:sp>
        <p:nvSpPr>
          <p:cNvPr id="149" name="CustomShape 9"/>
          <p:cNvSpPr/>
          <p:nvPr/>
        </p:nvSpPr>
        <p:spPr>
          <a:xfrm>
            <a:off x="5836159" y="4335538"/>
            <a:ext cx="412920" cy="390600"/>
          </a:xfrm>
          <a:prstGeom prst="ellipse">
            <a:avLst/>
          </a:prstGeom>
          <a:solidFill>
            <a:srgbClr val="FF0000">
              <a:alpha val="32000"/>
            </a:srgb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pic>
        <p:nvPicPr>
          <p:cNvPr id="156" name="Imagem 155"/>
          <p:cNvPicPr/>
          <p:nvPr/>
        </p:nvPicPr>
        <p:blipFill>
          <a:blip r:embed="rId6"/>
          <a:stretch/>
        </p:blipFill>
        <p:spPr>
          <a:xfrm>
            <a:off x="5152292" y="5684082"/>
            <a:ext cx="1989727" cy="766481"/>
          </a:xfrm>
          <a:prstGeom prst="rect">
            <a:avLst/>
          </a:prstGeom>
          <a:ln>
            <a:noFill/>
          </a:ln>
        </p:spPr>
      </p:pic>
      <p:sp>
        <p:nvSpPr>
          <p:cNvPr id="6" name="Seta para a Esquerda e para a Direita 5"/>
          <p:cNvSpPr/>
          <p:nvPr/>
        </p:nvSpPr>
        <p:spPr>
          <a:xfrm rot="2527882">
            <a:off x="4881905" y="3785986"/>
            <a:ext cx="1258776" cy="155222"/>
          </a:xfrm>
          <a:prstGeom prst="leftRightArrow">
            <a:avLst>
              <a:gd name="adj1" fmla="val 50000"/>
              <a:gd name="adj2" fmla="val 124473"/>
            </a:avLst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Seta para a Esquerda e para a Direita 26"/>
          <p:cNvSpPr/>
          <p:nvPr/>
        </p:nvSpPr>
        <p:spPr>
          <a:xfrm rot="1783838">
            <a:off x="3172334" y="3645615"/>
            <a:ext cx="2857347" cy="156842"/>
          </a:xfrm>
          <a:prstGeom prst="leftRightArrow">
            <a:avLst>
              <a:gd name="adj1" fmla="val 50000"/>
              <a:gd name="adj2" fmla="val 124473"/>
            </a:avLst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Seta para a Esquerda e para a Direita 27"/>
          <p:cNvSpPr/>
          <p:nvPr/>
        </p:nvSpPr>
        <p:spPr>
          <a:xfrm rot="643399">
            <a:off x="2838258" y="4162770"/>
            <a:ext cx="3000167" cy="147894"/>
          </a:xfrm>
          <a:prstGeom prst="leftRightArrow">
            <a:avLst>
              <a:gd name="adj1" fmla="val 50000"/>
              <a:gd name="adj2" fmla="val 124473"/>
            </a:avLst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Seta para a Esquerda e para a Direita 28"/>
          <p:cNvSpPr/>
          <p:nvPr/>
        </p:nvSpPr>
        <p:spPr>
          <a:xfrm>
            <a:off x="4322007" y="4566663"/>
            <a:ext cx="1464069" cy="161367"/>
          </a:xfrm>
          <a:prstGeom prst="leftRightArrow">
            <a:avLst>
              <a:gd name="adj1" fmla="val 50000"/>
              <a:gd name="adj2" fmla="val 124473"/>
            </a:avLst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Seta para a Esquerda e para a Direita 29"/>
          <p:cNvSpPr/>
          <p:nvPr/>
        </p:nvSpPr>
        <p:spPr>
          <a:xfrm rot="21018064">
            <a:off x="3658942" y="4933163"/>
            <a:ext cx="2206634" cy="162038"/>
          </a:xfrm>
          <a:prstGeom prst="leftRightArrow">
            <a:avLst>
              <a:gd name="adj1" fmla="val 50000"/>
              <a:gd name="adj2" fmla="val 124473"/>
            </a:avLst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Seta para a Esquerda e para a Direita 30"/>
          <p:cNvSpPr/>
          <p:nvPr/>
        </p:nvSpPr>
        <p:spPr>
          <a:xfrm rot="388862">
            <a:off x="6303415" y="4624486"/>
            <a:ext cx="261841" cy="45719"/>
          </a:xfrm>
          <a:prstGeom prst="leftRightArrow">
            <a:avLst>
              <a:gd name="adj1" fmla="val 50000"/>
              <a:gd name="adj2" fmla="val 124473"/>
            </a:avLst>
          </a:prstGeom>
          <a:ln w="31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3189980" y="2803795"/>
            <a:ext cx="137247" cy="1249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9" name="Conector reto 8"/>
          <p:cNvCxnSpPr/>
          <p:nvPr/>
        </p:nvCxnSpPr>
        <p:spPr>
          <a:xfrm flipV="1">
            <a:off x="3305187" y="2606268"/>
            <a:ext cx="318055" cy="2404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ector reto 34"/>
          <p:cNvCxnSpPr/>
          <p:nvPr/>
        </p:nvCxnSpPr>
        <p:spPr>
          <a:xfrm>
            <a:off x="3305187" y="2891367"/>
            <a:ext cx="398510" cy="2116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>
          <a:xfrm flipH="1" flipV="1">
            <a:off x="2867556" y="2679373"/>
            <a:ext cx="355072" cy="169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ector reto 43"/>
          <p:cNvCxnSpPr/>
          <p:nvPr/>
        </p:nvCxnSpPr>
        <p:spPr>
          <a:xfrm flipV="1">
            <a:off x="3026892" y="2905071"/>
            <a:ext cx="234332" cy="3558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ector reto 46"/>
          <p:cNvCxnSpPr/>
          <p:nvPr/>
        </p:nvCxnSpPr>
        <p:spPr>
          <a:xfrm flipH="1" flipV="1">
            <a:off x="3218457" y="2417359"/>
            <a:ext cx="36839" cy="4233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ector reto 47"/>
          <p:cNvCxnSpPr/>
          <p:nvPr/>
        </p:nvCxnSpPr>
        <p:spPr>
          <a:xfrm flipH="1" flipV="1">
            <a:off x="3272487" y="2886915"/>
            <a:ext cx="150450" cy="3739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Conector reto 51"/>
          <p:cNvCxnSpPr/>
          <p:nvPr/>
        </p:nvCxnSpPr>
        <p:spPr>
          <a:xfrm flipH="1">
            <a:off x="3319456" y="2808633"/>
            <a:ext cx="489616" cy="604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Conector reto 54"/>
          <p:cNvCxnSpPr/>
          <p:nvPr/>
        </p:nvCxnSpPr>
        <p:spPr>
          <a:xfrm flipH="1">
            <a:off x="2787720" y="2889247"/>
            <a:ext cx="489616" cy="604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Conector reto 60"/>
          <p:cNvCxnSpPr/>
          <p:nvPr/>
        </p:nvCxnSpPr>
        <p:spPr>
          <a:xfrm flipV="1">
            <a:off x="4916552" y="3023338"/>
            <a:ext cx="318055" cy="2404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Conector reto 61"/>
          <p:cNvCxnSpPr/>
          <p:nvPr/>
        </p:nvCxnSpPr>
        <p:spPr>
          <a:xfrm>
            <a:off x="4916552" y="3308437"/>
            <a:ext cx="398510" cy="2116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Conector reto 62"/>
          <p:cNvCxnSpPr/>
          <p:nvPr/>
        </p:nvCxnSpPr>
        <p:spPr>
          <a:xfrm flipH="1" flipV="1">
            <a:off x="4478921" y="3096443"/>
            <a:ext cx="355072" cy="169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Conector reto 63"/>
          <p:cNvCxnSpPr/>
          <p:nvPr/>
        </p:nvCxnSpPr>
        <p:spPr>
          <a:xfrm flipV="1">
            <a:off x="4638257" y="3322141"/>
            <a:ext cx="234332" cy="3558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Conector reto 64"/>
          <p:cNvCxnSpPr/>
          <p:nvPr/>
        </p:nvCxnSpPr>
        <p:spPr>
          <a:xfrm flipH="1" flipV="1">
            <a:off x="4829822" y="2834429"/>
            <a:ext cx="36839" cy="4233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Conector reto 65"/>
          <p:cNvCxnSpPr/>
          <p:nvPr/>
        </p:nvCxnSpPr>
        <p:spPr>
          <a:xfrm flipH="1" flipV="1">
            <a:off x="4883852" y="3303985"/>
            <a:ext cx="150450" cy="3739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Conector reto 66"/>
          <p:cNvCxnSpPr/>
          <p:nvPr/>
        </p:nvCxnSpPr>
        <p:spPr>
          <a:xfrm flipH="1">
            <a:off x="4930821" y="3225703"/>
            <a:ext cx="489616" cy="604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Conector reto 67"/>
          <p:cNvCxnSpPr/>
          <p:nvPr/>
        </p:nvCxnSpPr>
        <p:spPr>
          <a:xfrm flipH="1">
            <a:off x="4399085" y="3306317"/>
            <a:ext cx="489616" cy="604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Conector reto 68"/>
          <p:cNvCxnSpPr/>
          <p:nvPr/>
        </p:nvCxnSpPr>
        <p:spPr>
          <a:xfrm flipV="1">
            <a:off x="2812633" y="3659788"/>
            <a:ext cx="318055" cy="2404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Conector reto 69"/>
          <p:cNvCxnSpPr/>
          <p:nvPr/>
        </p:nvCxnSpPr>
        <p:spPr>
          <a:xfrm>
            <a:off x="2812633" y="3944887"/>
            <a:ext cx="398510" cy="2116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Conector reto 70"/>
          <p:cNvCxnSpPr/>
          <p:nvPr/>
        </p:nvCxnSpPr>
        <p:spPr>
          <a:xfrm flipH="1" flipV="1">
            <a:off x="2375002" y="3732893"/>
            <a:ext cx="355072" cy="169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Conector reto 71"/>
          <p:cNvCxnSpPr/>
          <p:nvPr/>
        </p:nvCxnSpPr>
        <p:spPr>
          <a:xfrm flipV="1">
            <a:off x="2534338" y="3958591"/>
            <a:ext cx="234332" cy="3558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Conector reto 72"/>
          <p:cNvCxnSpPr/>
          <p:nvPr/>
        </p:nvCxnSpPr>
        <p:spPr>
          <a:xfrm flipH="1" flipV="1">
            <a:off x="2725903" y="3470879"/>
            <a:ext cx="36839" cy="4233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Conector reto 73"/>
          <p:cNvCxnSpPr/>
          <p:nvPr/>
        </p:nvCxnSpPr>
        <p:spPr>
          <a:xfrm flipH="1" flipV="1">
            <a:off x="2779933" y="3940435"/>
            <a:ext cx="150450" cy="3739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Conector reto 74"/>
          <p:cNvCxnSpPr/>
          <p:nvPr/>
        </p:nvCxnSpPr>
        <p:spPr>
          <a:xfrm flipH="1">
            <a:off x="2826902" y="3862153"/>
            <a:ext cx="489616" cy="604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Conector reto 75"/>
          <p:cNvCxnSpPr/>
          <p:nvPr/>
        </p:nvCxnSpPr>
        <p:spPr>
          <a:xfrm flipH="1">
            <a:off x="2295166" y="3942767"/>
            <a:ext cx="489616" cy="604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Conector reto 76"/>
          <p:cNvCxnSpPr/>
          <p:nvPr/>
        </p:nvCxnSpPr>
        <p:spPr>
          <a:xfrm flipV="1">
            <a:off x="4082120" y="4351628"/>
            <a:ext cx="318055" cy="2404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Conector reto 77"/>
          <p:cNvCxnSpPr/>
          <p:nvPr/>
        </p:nvCxnSpPr>
        <p:spPr>
          <a:xfrm>
            <a:off x="4082120" y="4636727"/>
            <a:ext cx="398510" cy="2116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Conector reto 78"/>
          <p:cNvCxnSpPr/>
          <p:nvPr/>
        </p:nvCxnSpPr>
        <p:spPr>
          <a:xfrm flipH="1" flipV="1">
            <a:off x="3644489" y="4424733"/>
            <a:ext cx="355072" cy="169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Conector reto 79"/>
          <p:cNvCxnSpPr/>
          <p:nvPr/>
        </p:nvCxnSpPr>
        <p:spPr>
          <a:xfrm flipV="1">
            <a:off x="3803825" y="4650431"/>
            <a:ext cx="234332" cy="3558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Conector reto 80"/>
          <p:cNvCxnSpPr/>
          <p:nvPr/>
        </p:nvCxnSpPr>
        <p:spPr>
          <a:xfrm flipH="1" flipV="1">
            <a:off x="3995390" y="4162719"/>
            <a:ext cx="36839" cy="4233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Conector reto 81"/>
          <p:cNvCxnSpPr/>
          <p:nvPr/>
        </p:nvCxnSpPr>
        <p:spPr>
          <a:xfrm flipH="1" flipV="1">
            <a:off x="4049420" y="4632275"/>
            <a:ext cx="150450" cy="3739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Conector reto 82"/>
          <p:cNvCxnSpPr/>
          <p:nvPr/>
        </p:nvCxnSpPr>
        <p:spPr>
          <a:xfrm flipH="1">
            <a:off x="4096389" y="4553993"/>
            <a:ext cx="489616" cy="604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Conector reto 83"/>
          <p:cNvCxnSpPr/>
          <p:nvPr/>
        </p:nvCxnSpPr>
        <p:spPr>
          <a:xfrm flipH="1">
            <a:off x="3564653" y="4634607"/>
            <a:ext cx="489616" cy="604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Conector reto 84"/>
          <p:cNvCxnSpPr/>
          <p:nvPr/>
        </p:nvCxnSpPr>
        <p:spPr>
          <a:xfrm flipV="1">
            <a:off x="3426858" y="4864622"/>
            <a:ext cx="318055" cy="2404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Conector reto 85"/>
          <p:cNvCxnSpPr/>
          <p:nvPr/>
        </p:nvCxnSpPr>
        <p:spPr>
          <a:xfrm>
            <a:off x="3426858" y="5149721"/>
            <a:ext cx="398510" cy="2116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Conector reto 86"/>
          <p:cNvCxnSpPr/>
          <p:nvPr/>
        </p:nvCxnSpPr>
        <p:spPr>
          <a:xfrm flipH="1" flipV="1">
            <a:off x="2989227" y="4937727"/>
            <a:ext cx="355072" cy="169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Conector reto 87"/>
          <p:cNvCxnSpPr/>
          <p:nvPr/>
        </p:nvCxnSpPr>
        <p:spPr>
          <a:xfrm flipV="1">
            <a:off x="3148563" y="5163425"/>
            <a:ext cx="234332" cy="3558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Conector reto 88"/>
          <p:cNvCxnSpPr/>
          <p:nvPr/>
        </p:nvCxnSpPr>
        <p:spPr>
          <a:xfrm flipH="1" flipV="1">
            <a:off x="3340128" y="4675713"/>
            <a:ext cx="36839" cy="4233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Conector reto 89"/>
          <p:cNvCxnSpPr/>
          <p:nvPr/>
        </p:nvCxnSpPr>
        <p:spPr>
          <a:xfrm flipH="1" flipV="1">
            <a:off x="3394158" y="5145269"/>
            <a:ext cx="150450" cy="3739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Conector reto 90"/>
          <p:cNvCxnSpPr/>
          <p:nvPr/>
        </p:nvCxnSpPr>
        <p:spPr>
          <a:xfrm flipH="1">
            <a:off x="3441127" y="5066987"/>
            <a:ext cx="489616" cy="604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Conector reto 91"/>
          <p:cNvCxnSpPr/>
          <p:nvPr/>
        </p:nvCxnSpPr>
        <p:spPr>
          <a:xfrm flipH="1">
            <a:off x="2909391" y="5147601"/>
            <a:ext cx="489616" cy="604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Conector reto 92"/>
          <p:cNvCxnSpPr/>
          <p:nvPr/>
        </p:nvCxnSpPr>
        <p:spPr>
          <a:xfrm flipV="1">
            <a:off x="6690054" y="4495624"/>
            <a:ext cx="148022" cy="1196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Conector reto 93"/>
          <p:cNvCxnSpPr/>
          <p:nvPr/>
        </p:nvCxnSpPr>
        <p:spPr>
          <a:xfrm>
            <a:off x="6690054" y="4659861"/>
            <a:ext cx="220109" cy="1319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Conector reto 94"/>
          <p:cNvCxnSpPr/>
          <p:nvPr/>
        </p:nvCxnSpPr>
        <p:spPr>
          <a:xfrm flipH="1" flipV="1">
            <a:off x="6493832" y="4559828"/>
            <a:ext cx="179758" cy="959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Conector reto 95"/>
          <p:cNvCxnSpPr/>
          <p:nvPr/>
        </p:nvCxnSpPr>
        <p:spPr>
          <a:xfrm flipV="1">
            <a:off x="6517616" y="4673566"/>
            <a:ext cx="128475" cy="1915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Conector reto 96"/>
          <p:cNvCxnSpPr/>
          <p:nvPr/>
        </p:nvCxnSpPr>
        <p:spPr>
          <a:xfrm flipV="1">
            <a:off x="6640165" y="4495624"/>
            <a:ext cx="4345" cy="1136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Conector reto 97"/>
          <p:cNvCxnSpPr/>
          <p:nvPr/>
        </p:nvCxnSpPr>
        <p:spPr>
          <a:xfrm flipH="1" flipV="1">
            <a:off x="6657354" y="4655410"/>
            <a:ext cx="102582" cy="2104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Conector reto 98"/>
          <p:cNvCxnSpPr/>
          <p:nvPr/>
        </p:nvCxnSpPr>
        <p:spPr>
          <a:xfrm flipH="1">
            <a:off x="6704323" y="4629647"/>
            <a:ext cx="179411" cy="79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Conector reto 99"/>
          <p:cNvCxnSpPr/>
          <p:nvPr/>
        </p:nvCxnSpPr>
        <p:spPr>
          <a:xfrm flipH="1">
            <a:off x="6517616" y="4657741"/>
            <a:ext cx="144587" cy="311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1" name="Elipse 100"/>
          <p:cNvSpPr/>
          <p:nvPr/>
        </p:nvSpPr>
        <p:spPr>
          <a:xfrm>
            <a:off x="4821556" y="3236504"/>
            <a:ext cx="137247" cy="1249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2" name="Elipse 101"/>
          <p:cNvSpPr/>
          <p:nvPr/>
        </p:nvSpPr>
        <p:spPr>
          <a:xfrm>
            <a:off x="2711593" y="3859320"/>
            <a:ext cx="137247" cy="1249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3" name="Elipse 102"/>
          <p:cNvSpPr/>
          <p:nvPr/>
        </p:nvSpPr>
        <p:spPr>
          <a:xfrm>
            <a:off x="3995980" y="4528404"/>
            <a:ext cx="137247" cy="1249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4" name="Elipse 103"/>
          <p:cNvSpPr/>
          <p:nvPr/>
        </p:nvSpPr>
        <p:spPr>
          <a:xfrm>
            <a:off x="3318552" y="5071665"/>
            <a:ext cx="137247" cy="1249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5" name="Elipse 104"/>
          <p:cNvSpPr/>
          <p:nvPr/>
        </p:nvSpPr>
        <p:spPr>
          <a:xfrm>
            <a:off x="6632865" y="4614421"/>
            <a:ext cx="84720" cy="9267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Shape 1"/>
          <p:cNvSpPr txBox="1"/>
          <p:nvPr/>
        </p:nvSpPr>
        <p:spPr>
          <a:xfrm>
            <a:off x="131885" y="0"/>
            <a:ext cx="7999920" cy="5698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t-BR" sz="4000" b="1" strike="noStrike" spc="-1" dirty="0">
                <a:solidFill>
                  <a:srgbClr val="000000"/>
                </a:solidFill>
                <a:latin typeface="Calibri Light"/>
              </a:rPr>
              <a:t>Resultados Esperados</a:t>
            </a:r>
            <a:endParaRPr lang="pt-BR" sz="40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TextShape 2"/>
          <p:cNvSpPr txBox="1"/>
          <p:nvPr/>
        </p:nvSpPr>
        <p:spPr>
          <a:xfrm>
            <a:off x="670680" y="141588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en-US" sz="2800" b="1" strike="noStrike" spc="-1" dirty="0" err="1">
                <a:solidFill>
                  <a:srgbClr val="000000"/>
                </a:solidFill>
                <a:latin typeface="Calibri"/>
              </a:rPr>
              <a:t>Linha</a:t>
            </a:r>
            <a:r>
              <a:rPr lang="en-US" sz="2800" b="1" strike="noStrike" spc="-1" dirty="0">
                <a:solidFill>
                  <a:srgbClr val="000000"/>
                </a:solidFill>
                <a:latin typeface="Calibri"/>
              </a:rPr>
              <a:t> de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Calibri"/>
              </a:rPr>
              <a:t>cuidado</a:t>
            </a:r>
            <a:r>
              <a:rPr lang="en-US" sz="2800" b="1" strike="noStrike" spc="-1" dirty="0">
                <a:solidFill>
                  <a:srgbClr val="000000"/>
                </a:solidFill>
                <a:latin typeface="Calibri"/>
              </a:rPr>
              <a:t> a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Calibri"/>
              </a:rPr>
              <a:t>bebês</a:t>
            </a:r>
            <a:r>
              <a:rPr lang="en-US" sz="2800" b="1" strike="noStrike" spc="-1" dirty="0">
                <a:solidFill>
                  <a:srgbClr val="000000"/>
                </a:solidFill>
                <a:latin typeface="Calibri"/>
              </a:rPr>
              <a:t> com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Calibri"/>
              </a:rPr>
              <a:t>cardiopatia</a:t>
            </a:r>
            <a:r>
              <a:rPr lang="en-US" sz="28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grave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elaborada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regulamentada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e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implantada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no Estado do Paraná.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n-US" sz="1000" b="0" strike="noStrike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en-US" sz="2800" b="1" strike="noStrike" spc="-1" dirty="0" err="1">
                <a:solidFill>
                  <a:srgbClr val="000000"/>
                </a:solidFill>
                <a:latin typeface="Calibri"/>
              </a:rPr>
              <a:t>Potencialização</a:t>
            </a:r>
            <a:r>
              <a:rPr lang="en-US" sz="2800" b="1" strike="noStrike" spc="-1" dirty="0">
                <a:solidFill>
                  <a:srgbClr val="000000"/>
                </a:solidFill>
                <a:latin typeface="Calibri"/>
              </a:rPr>
              <a:t> dos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Calibri"/>
              </a:rPr>
              <a:t>recursos</a:t>
            </a:r>
            <a:r>
              <a:rPr lang="en-US" sz="28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Calibri"/>
              </a:rPr>
              <a:t>físicos</a:t>
            </a:r>
            <a:r>
              <a:rPr lang="en-US" sz="2800" b="1" strike="noStrike" spc="-1" dirty="0">
                <a:solidFill>
                  <a:srgbClr val="000000"/>
                </a:solidFill>
                <a:latin typeface="Calibri"/>
              </a:rPr>
              <a:t> e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Calibri"/>
              </a:rPr>
              <a:t>técnicos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existentes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no Estado do Paraná.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n-US" sz="1000" b="0" strike="noStrike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en-US" sz="2800" b="1" strike="noStrike" spc="-1" dirty="0" err="1">
                <a:solidFill>
                  <a:srgbClr val="000000"/>
                </a:solidFill>
                <a:latin typeface="Calibri"/>
              </a:rPr>
              <a:t>Melhoria</a:t>
            </a:r>
            <a:r>
              <a:rPr lang="en-US" sz="2800" b="1" strike="noStrike" spc="-1" dirty="0">
                <a:solidFill>
                  <a:srgbClr val="000000"/>
                </a:solidFill>
                <a:latin typeface="Calibri"/>
              </a:rPr>
              <a:t> da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Calibri"/>
              </a:rPr>
              <a:t>atenção</a:t>
            </a:r>
            <a:r>
              <a:rPr lang="en-US" sz="28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Calibri"/>
              </a:rPr>
              <a:t>ofertada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a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bebês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cardiopatas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e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consequente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desfechos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clínicos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n-US" sz="1000" b="0" strike="noStrike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en-US" sz="2800" b="1" strike="noStrike" spc="-1" dirty="0" err="1">
                <a:solidFill>
                  <a:srgbClr val="000000"/>
                </a:solidFill>
                <a:latin typeface="Calibri"/>
              </a:rPr>
              <a:t>Redução</a:t>
            </a:r>
            <a:r>
              <a:rPr lang="en-US" sz="2800" b="1" strike="noStrike" spc="-1" dirty="0">
                <a:solidFill>
                  <a:srgbClr val="000000"/>
                </a:solidFill>
                <a:latin typeface="Calibri"/>
              </a:rPr>
              <a:t> da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Calibri"/>
              </a:rPr>
              <a:t>mortalidade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de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bebês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com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cardiopatia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grave no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período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neo-natal.</a:t>
            </a: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Shape 1"/>
          <p:cNvSpPr txBox="1"/>
          <p:nvPr/>
        </p:nvSpPr>
        <p:spPr>
          <a:xfrm>
            <a:off x="96715" y="87923"/>
            <a:ext cx="4258440" cy="6872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t-BR" sz="4000" b="1" strike="noStrike" spc="-1" dirty="0">
                <a:solidFill>
                  <a:srgbClr val="000000"/>
                </a:solidFill>
                <a:latin typeface="Calibri Light"/>
              </a:rPr>
              <a:t>Objetivo Primário</a:t>
            </a:r>
            <a:endParaRPr lang="pt-BR" sz="40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TextShape 2"/>
          <p:cNvSpPr txBox="1"/>
          <p:nvPr/>
        </p:nvSpPr>
        <p:spPr>
          <a:xfrm>
            <a:off x="628560" y="1229760"/>
            <a:ext cx="7812055" cy="48974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60">
              <a:spcBef>
                <a:spcPts val="1001"/>
              </a:spcBef>
              <a:buClr>
                <a:srgbClr val="000000"/>
              </a:buClr>
            </a:pPr>
            <a:r>
              <a:rPr lang="pt-BR" sz="2800" b="0" strike="noStrike" spc="-1" dirty="0">
                <a:solidFill>
                  <a:srgbClr val="000000"/>
                </a:solidFill>
                <a:latin typeface="Calibri"/>
              </a:rPr>
              <a:t>Prestar suporte à SESA/PR na elaboração, regulamentação e implantação da </a:t>
            </a:r>
            <a:r>
              <a:rPr lang="pt-BR" sz="2800" b="1" strike="noStrike" spc="-1" dirty="0">
                <a:solidFill>
                  <a:srgbClr val="000000"/>
                </a:solidFill>
                <a:latin typeface="Calibri"/>
              </a:rPr>
              <a:t>Linha de Cuidado para pacientes pediátricos portadores de Cardiopatia Congênita Neonatal</a:t>
            </a:r>
            <a:r>
              <a:rPr lang="pt-BR" sz="2800" b="0" strike="noStrike" spc="-1" dirty="0">
                <a:solidFill>
                  <a:srgbClr val="000000"/>
                </a:solidFill>
                <a:latin typeface="Calibri"/>
              </a:rPr>
              <a:t>, por meio de constituição e qualificação de uma Rede de Atendimento, desde o </a:t>
            </a:r>
            <a:r>
              <a:rPr lang="pt-BR" sz="2800" b="0" strike="noStrike" spc="-1" dirty="0" err="1">
                <a:solidFill>
                  <a:srgbClr val="000000"/>
                </a:solidFill>
                <a:latin typeface="Calibri"/>
              </a:rPr>
              <a:t>pré</a:t>
            </a:r>
            <a:r>
              <a:rPr lang="pt-BR" sz="2800" b="0" strike="noStrike" spc="-1" dirty="0">
                <a:solidFill>
                  <a:srgbClr val="000000"/>
                </a:solidFill>
                <a:latin typeface="Calibri"/>
              </a:rPr>
              <a:t> natal até </a:t>
            </a:r>
            <a:r>
              <a:rPr lang="pt-BR" sz="2800" b="0" strike="noStrike" spc="-1" dirty="0" err="1">
                <a:solidFill>
                  <a:srgbClr val="000000"/>
                </a:solidFill>
                <a:latin typeface="Calibri"/>
              </a:rPr>
              <a:t>UTIs</a:t>
            </a:r>
            <a:r>
              <a:rPr lang="pt-BR" sz="2800" b="0" strike="noStrike" spc="-1" dirty="0">
                <a:solidFill>
                  <a:srgbClr val="000000"/>
                </a:solidFill>
                <a:latin typeface="Calibri"/>
              </a:rPr>
              <a:t>, via Telemedicina, contribuindo para melhoria de resultados assistenciais e redução de mortalidade </a:t>
            </a:r>
            <a:r>
              <a:rPr lang="pt-BR" sz="2800" b="0" strike="noStrike" spc="-1" dirty="0" err="1">
                <a:solidFill>
                  <a:srgbClr val="000000"/>
                </a:solidFill>
                <a:latin typeface="Calibri"/>
              </a:rPr>
              <a:t>neo-natal</a:t>
            </a:r>
            <a:r>
              <a:rPr lang="pt-BR" sz="28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>
              <a:lnSpc>
                <a:spcPct val="170000"/>
              </a:lnSpc>
              <a:spcBef>
                <a:spcPts val="1001"/>
              </a:spcBef>
            </a:pPr>
            <a:endParaRPr lang="pt-BR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Shape 1"/>
          <p:cNvSpPr txBox="1"/>
          <p:nvPr/>
        </p:nvSpPr>
        <p:spPr>
          <a:xfrm>
            <a:off x="123092" y="17585"/>
            <a:ext cx="5256720" cy="6663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t-BR" sz="4000" b="1" strike="noStrike" spc="-1" dirty="0">
                <a:solidFill>
                  <a:srgbClr val="000000"/>
                </a:solidFill>
                <a:latin typeface="Calibri Light"/>
              </a:rPr>
              <a:t>Objetivos Secundários</a:t>
            </a:r>
            <a:endParaRPr lang="pt-BR" sz="40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TextShape 2"/>
          <p:cNvSpPr txBox="1"/>
          <p:nvPr/>
        </p:nvSpPr>
        <p:spPr>
          <a:xfrm>
            <a:off x="389965" y="874059"/>
            <a:ext cx="8133395" cy="531614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pt-BR" sz="2400" b="1" strike="noStrike" spc="-1" dirty="0">
                <a:solidFill>
                  <a:srgbClr val="000000"/>
                </a:solidFill>
                <a:latin typeface="Calibri"/>
              </a:rPr>
              <a:t>Realizar diagnóstico nas </a:t>
            </a:r>
            <a:r>
              <a:rPr lang="pt-BR" sz="2400" b="1" strike="noStrike" spc="-1" dirty="0" err="1">
                <a:solidFill>
                  <a:srgbClr val="000000"/>
                </a:solidFill>
                <a:latin typeface="Calibri"/>
              </a:rPr>
              <a:t>UTIs</a:t>
            </a:r>
            <a:r>
              <a:rPr lang="pt-BR" sz="2400" b="0" strike="noStrike" spc="-1" dirty="0">
                <a:solidFill>
                  <a:srgbClr val="000000"/>
                </a:solidFill>
                <a:latin typeface="Calibri"/>
              </a:rPr>
              <a:t> indicadas pela SESA e apoiar elaboração de planos de melhorias, quando for o caso.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pt-BR" sz="2400" b="1" strike="noStrike" spc="-1" dirty="0">
                <a:solidFill>
                  <a:srgbClr val="000000"/>
                </a:solidFill>
                <a:latin typeface="Calibri"/>
              </a:rPr>
              <a:t>Elaborar, propor e discutir fluxos de encaminhamentos, protocolos-padrões</a:t>
            </a:r>
            <a:r>
              <a:rPr lang="pt-BR" sz="2400" b="0" strike="noStrike" spc="-1" dirty="0">
                <a:solidFill>
                  <a:srgbClr val="000000"/>
                </a:solidFill>
                <a:latin typeface="Calibri"/>
              </a:rPr>
              <a:t> de atendimento, regulação e implantação da Linha de cuidado.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pt-BR" sz="2400" b="1" strike="noStrike" spc="-1" dirty="0">
                <a:solidFill>
                  <a:srgbClr val="000000"/>
                </a:solidFill>
                <a:latin typeface="Calibri"/>
              </a:rPr>
              <a:t>Acompanhar os bebês com suspeita e diagnóstico confirmado</a:t>
            </a:r>
            <a:r>
              <a:rPr lang="pt-BR" sz="2400" b="0" strike="noStrike" spc="-1" dirty="0">
                <a:solidFill>
                  <a:srgbClr val="000000"/>
                </a:solidFill>
                <a:latin typeface="Calibri"/>
              </a:rPr>
              <a:t> de cardiopatia procedendo orientações 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pt-BR" sz="2400" b="1" strike="noStrike" spc="-1" dirty="0">
                <a:solidFill>
                  <a:srgbClr val="000000"/>
                </a:solidFill>
                <a:latin typeface="Calibri"/>
              </a:rPr>
              <a:t>Prestar serviço de Telemedicina </a:t>
            </a:r>
            <a:r>
              <a:rPr lang="pt-BR" sz="2400" b="1" strike="noStrike" spc="-1" dirty="0" err="1">
                <a:solidFill>
                  <a:srgbClr val="000000"/>
                </a:solidFill>
                <a:latin typeface="Calibri"/>
              </a:rPr>
              <a:t>inter</a:t>
            </a:r>
            <a:r>
              <a:rPr lang="pt-BR" sz="24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pt-BR" sz="2400" b="1" strike="noStrike" spc="-1" dirty="0" err="1">
                <a:solidFill>
                  <a:srgbClr val="000000"/>
                </a:solidFill>
                <a:latin typeface="Calibri"/>
              </a:rPr>
              <a:t>UTIs</a:t>
            </a:r>
            <a:r>
              <a:rPr lang="pt-BR" sz="2400" b="0" strike="noStrike" spc="-1" dirty="0">
                <a:solidFill>
                  <a:srgbClr val="000000"/>
                </a:solidFill>
                <a:latin typeface="Calibri"/>
              </a:rPr>
              <a:t> no período </a:t>
            </a:r>
            <a:r>
              <a:rPr lang="pt-BR" sz="2400" b="0" strike="noStrike" spc="-1" dirty="0" err="1">
                <a:solidFill>
                  <a:srgbClr val="000000"/>
                </a:solidFill>
                <a:latin typeface="Calibri"/>
              </a:rPr>
              <a:t>pré</a:t>
            </a:r>
            <a:r>
              <a:rPr lang="pt-BR" sz="2400" b="0" strike="noStrike" spc="-1" dirty="0">
                <a:solidFill>
                  <a:srgbClr val="000000"/>
                </a:solidFill>
                <a:latin typeface="Calibri"/>
              </a:rPr>
              <a:t> e pós cirúrgicos ou com complicações clínicas, com discussão de casos em beira de leito.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pt-BR" sz="2400" b="1" strike="noStrike" spc="-1" dirty="0">
                <a:solidFill>
                  <a:srgbClr val="000000"/>
                </a:solidFill>
                <a:latin typeface="Calibri"/>
              </a:rPr>
              <a:t>Mobilizar e animar a Rede de Telemedicina</a:t>
            </a:r>
            <a:r>
              <a:rPr lang="pt-BR" sz="2400" b="0" strike="noStrike" spc="-1" dirty="0">
                <a:solidFill>
                  <a:srgbClr val="000000"/>
                </a:solidFill>
                <a:latin typeface="Calibri"/>
              </a:rPr>
              <a:t> liderada pelo HPP e composta pelas Unidade envolvidas no atendimento a bebês cardiopatas, mediante encontros presenciais e à distância além de capacitações. 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pt-BR" sz="2400" b="1" strike="noStrike" spc="-1" dirty="0">
                <a:solidFill>
                  <a:srgbClr val="000000"/>
                </a:solidFill>
                <a:latin typeface="Calibri"/>
              </a:rPr>
              <a:t>Contribuir com estudo e pesquisas na área. </a:t>
            </a:r>
            <a:endParaRPr lang="pt-BR" sz="2400" b="0" strike="noStrike" spc="-1" dirty="0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lang="pt-BR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Shape 1"/>
          <p:cNvSpPr txBox="1"/>
          <p:nvPr/>
        </p:nvSpPr>
        <p:spPr>
          <a:xfrm>
            <a:off x="263160" y="93420"/>
            <a:ext cx="5571360" cy="5004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t-BR" sz="4000" b="1" strike="noStrike" spc="-1" dirty="0">
                <a:solidFill>
                  <a:srgbClr val="000000"/>
                </a:solidFill>
                <a:latin typeface="Calibri Light"/>
              </a:rPr>
              <a:t>Projeção de Demanda</a:t>
            </a:r>
            <a:endParaRPr lang="pt-BR" sz="40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1407563" y="1161911"/>
            <a:ext cx="2089317" cy="760702"/>
          </a:xfrm>
          <a:prstGeom prst="roundRect">
            <a:avLst>
              <a:gd name="adj" fmla="val 10000"/>
            </a:avLst>
          </a:prstGeom>
          <a:gradFill>
            <a:gsLst>
              <a:gs pos="0">
                <a:schemeClr val="accent1"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3">
            <a:scrgbClr r="0" g="0" b="0"/>
          </a:effectRef>
          <a:fontRef idx="minor"/>
        </p:style>
        <p:txBody>
          <a:bodyPr lIns="54360" tIns="54360" rIns="20160" bIns="54720" anchor="ctr"/>
          <a:lstStyle/>
          <a:p>
            <a:pPr algn="ctr">
              <a:spcAft>
                <a:spcPts val="1120"/>
              </a:spcAft>
            </a:pPr>
            <a:endParaRPr lang="pt-BR" sz="2000" b="0" strike="noStrike" spc="-1" dirty="0">
              <a:solidFill>
                <a:srgbClr val="FFFFFF"/>
              </a:solidFill>
              <a:latin typeface="Calibri"/>
            </a:endParaRPr>
          </a:p>
          <a:p>
            <a:pPr algn="ctr">
              <a:spcAft>
                <a:spcPts val="1120"/>
              </a:spcAft>
            </a:pPr>
            <a:r>
              <a:rPr lang="pt-BR" sz="2000" b="0" strike="noStrike" spc="-1" dirty="0">
                <a:latin typeface="Calibri"/>
              </a:rPr>
              <a:t>150.000  </a:t>
            </a:r>
            <a:r>
              <a:rPr lang="pt-BR" sz="2000" spc="-1" dirty="0">
                <a:latin typeface="Calibri"/>
              </a:rPr>
              <a:t>NV/ano</a:t>
            </a:r>
            <a:endParaRPr lang="pt-BR" sz="2000" spc="-1" dirty="0"/>
          </a:p>
          <a:p>
            <a:pPr algn="ctr">
              <a:spcAft>
                <a:spcPts val="1120"/>
              </a:spcAft>
            </a:pPr>
            <a:r>
              <a:rPr lang="pt-BR" sz="2500" b="0" strike="noStrike" spc="-1" dirty="0">
                <a:solidFill>
                  <a:srgbClr val="FFFFFF"/>
                </a:solidFill>
                <a:latin typeface="Calibri"/>
              </a:rPr>
              <a:t> </a:t>
            </a:r>
            <a:endParaRPr lang="pt-BR" sz="2500" b="0" strike="noStrike" spc="-1" dirty="0">
              <a:latin typeface="Arial"/>
            </a:endParaRPr>
          </a:p>
        </p:txBody>
      </p:sp>
      <p:sp>
        <p:nvSpPr>
          <p:cNvPr id="165" name="CustomShape 3"/>
          <p:cNvSpPr/>
          <p:nvPr/>
        </p:nvSpPr>
        <p:spPr>
          <a:xfrm>
            <a:off x="3475800" y="1494755"/>
            <a:ext cx="1932689" cy="145116"/>
          </a:xfrm>
          <a:custGeom>
            <a:avLst/>
            <a:gdLst/>
            <a:ahLst/>
            <a:cxnLst/>
            <a:rect l="l" t="t" r="r" b="b"/>
            <a:pathLst>
              <a:path w="2640105">
                <a:moveTo>
                  <a:pt x="0" y="90000"/>
                </a:moveTo>
                <a:lnTo>
                  <a:pt x="2640105" y="90000"/>
                </a:lnTo>
              </a:path>
            </a:pathLst>
          </a:custGeom>
          <a:noFill/>
          <a:ln>
            <a:solidFill>
              <a:schemeClr val="accent1">
                <a:shade val="60000"/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166" name="CustomShape 4"/>
          <p:cNvSpPr/>
          <p:nvPr/>
        </p:nvSpPr>
        <p:spPr>
          <a:xfrm>
            <a:off x="5416200" y="1184492"/>
            <a:ext cx="2177819" cy="756360"/>
          </a:xfrm>
          <a:prstGeom prst="roundRect">
            <a:avLst>
              <a:gd name="adj" fmla="val 10000"/>
            </a:avLst>
          </a:prstGeom>
          <a:gradFill>
            <a:gsLst>
              <a:gs pos="0">
                <a:schemeClr val="accent1"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3">
            <a:scrgbClr r="0" g="0" b="0"/>
          </a:effectRef>
          <a:fontRef idx="minor"/>
        </p:style>
        <p:txBody>
          <a:bodyPr lIns="54360" tIns="54360" rIns="20160" bIns="54720" anchor="ctr"/>
          <a:lstStyle/>
          <a:p>
            <a:pPr algn="ctr">
              <a:lnSpc>
                <a:spcPct val="90000"/>
              </a:lnSpc>
              <a:spcAft>
                <a:spcPts val="1120"/>
              </a:spcAft>
            </a:pPr>
            <a:r>
              <a:rPr lang="pt-BR" sz="2000" spc="-1" dirty="0">
                <a:latin typeface="Calibri"/>
              </a:rPr>
              <a:t>1.200  NV CC/ano</a:t>
            </a:r>
          </a:p>
        </p:txBody>
      </p:sp>
      <p:sp>
        <p:nvSpPr>
          <p:cNvPr id="167" name="CustomShape 5"/>
          <p:cNvSpPr/>
          <p:nvPr/>
        </p:nvSpPr>
        <p:spPr>
          <a:xfrm>
            <a:off x="3301919" y="557640"/>
            <a:ext cx="22078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1" strike="noStrike" spc="-1" dirty="0">
                <a:solidFill>
                  <a:srgbClr val="000000"/>
                </a:solidFill>
                <a:latin typeface="Calibri"/>
              </a:rPr>
              <a:t>No Estado do Paraná:</a:t>
            </a:r>
            <a:endParaRPr lang="pt-BR" sz="1800" b="0" strike="noStrike" spc="-1" dirty="0">
              <a:latin typeface="Arial"/>
            </a:endParaRPr>
          </a:p>
        </p:txBody>
      </p:sp>
      <p:sp>
        <p:nvSpPr>
          <p:cNvPr id="168" name="CustomShape 6"/>
          <p:cNvSpPr/>
          <p:nvPr/>
        </p:nvSpPr>
        <p:spPr>
          <a:xfrm>
            <a:off x="0" y="6113880"/>
            <a:ext cx="8373600" cy="50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900" b="0" strike="noStrike" spc="-1">
                <a:solidFill>
                  <a:srgbClr val="000000"/>
                </a:solidFill>
                <a:latin typeface="Calibri"/>
              </a:rPr>
              <a:t>Referências (*): </a:t>
            </a:r>
            <a:endParaRPr lang="pt-BR" sz="9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pt-BR" sz="900" b="0" strike="noStrike" spc="-1">
                <a:solidFill>
                  <a:srgbClr val="000000"/>
                </a:solidFill>
                <a:latin typeface="Calibri"/>
              </a:rPr>
              <a:t>MS/SVS/DASIS - Sistema de Informações sobre Nascidos Vivos - SINASC</a:t>
            </a:r>
            <a:endParaRPr lang="pt-BR" sz="9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pt-BR" sz="900" b="0" strike="noStrike" spc="-1">
                <a:solidFill>
                  <a:srgbClr val="000000"/>
                </a:solidFill>
                <a:latin typeface="Calibri"/>
              </a:rPr>
              <a:t>Zhao, Qu-Ming, et al. "Prevalence of congenital heart disease at live birth in China." The Journal of pediatrics 204 (2019): 53-58.</a:t>
            </a:r>
            <a:endParaRPr lang="pt-BR" sz="900" b="0" strike="noStrike" spc="-1">
              <a:latin typeface="Arial"/>
            </a:endParaRPr>
          </a:p>
        </p:txBody>
      </p:sp>
      <p:sp>
        <p:nvSpPr>
          <p:cNvPr id="169" name="CustomShape 7"/>
          <p:cNvSpPr/>
          <p:nvPr/>
        </p:nvSpPr>
        <p:spPr>
          <a:xfrm>
            <a:off x="1962720" y="3273092"/>
            <a:ext cx="1933560" cy="905760"/>
          </a:xfrm>
          <a:prstGeom prst="roundRect">
            <a:avLst>
              <a:gd name="adj" fmla="val 16667"/>
            </a:avLst>
          </a:prstGeom>
          <a:solidFill>
            <a:srgbClr val="9E5EC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t-BR" sz="2400" b="0" strike="noStrike" spc="-1" dirty="0">
                <a:solidFill>
                  <a:srgbClr val="000000"/>
                </a:solidFill>
                <a:latin typeface="Calibri"/>
              </a:rPr>
              <a:t>33 novos </a:t>
            </a:r>
            <a:r>
              <a:rPr lang="pt-BR" sz="1200" b="0" strike="noStrike" spc="-1" dirty="0">
                <a:solidFill>
                  <a:srgbClr val="000000"/>
                </a:solidFill>
                <a:latin typeface="Calibri"/>
              </a:rPr>
              <a:t>intervenção cirúrgica neonatal precoce</a:t>
            </a:r>
            <a:endParaRPr lang="pt-BR" sz="1200" b="0" strike="noStrike" spc="-1" dirty="0">
              <a:latin typeface="Arial"/>
            </a:endParaRPr>
          </a:p>
        </p:txBody>
      </p:sp>
      <p:sp>
        <p:nvSpPr>
          <p:cNvPr id="170" name="CustomShape 8"/>
          <p:cNvSpPr/>
          <p:nvPr/>
        </p:nvSpPr>
        <p:spPr>
          <a:xfrm>
            <a:off x="5291032" y="3252750"/>
            <a:ext cx="1874408" cy="874500"/>
          </a:xfrm>
          <a:prstGeom prst="roundRect">
            <a:avLst>
              <a:gd name="adj" fmla="val 16667"/>
            </a:avLst>
          </a:prstGeom>
          <a:solidFill>
            <a:srgbClr val="9E5EC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t-BR" sz="2400" b="0" strike="noStrike" spc="-1" dirty="0">
                <a:solidFill>
                  <a:srgbClr val="000000"/>
                </a:solidFill>
                <a:latin typeface="Calibri"/>
              </a:rPr>
              <a:t>67 novos </a:t>
            </a:r>
            <a:r>
              <a:rPr lang="pt-BR" sz="1200" b="0" strike="noStrike" spc="-1" dirty="0">
                <a:solidFill>
                  <a:srgbClr val="000000"/>
                </a:solidFill>
                <a:latin typeface="Calibri"/>
              </a:rPr>
              <a:t>acompanhamento não cirúrgico (ambulatorial)</a:t>
            </a:r>
            <a:endParaRPr lang="pt-BR" sz="1200" b="0" strike="noStrike" spc="-1" dirty="0">
              <a:latin typeface="Arial"/>
            </a:endParaRPr>
          </a:p>
        </p:txBody>
      </p:sp>
      <p:sp>
        <p:nvSpPr>
          <p:cNvPr id="171" name="CustomShape 9"/>
          <p:cNvSpPr/>
          <p:nvPr/>
        </p:nvSpPr>
        <p:spPr>
          <a:xfrm>
            <a:off x="3952239" y="1328378"/>
            <a:ext cx="1620000" cy="60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200" b="0" strike="noStrike" spc="-1" dirty="0">
                <a:solidFill>
                  <a:srgbClr val="000000"/>
                </a:solidFill>
                <a:latin typeface="Calibri"/>
              </a:rPr>
              <a:t>Incidência CC</a:t>
            </a:r>
            <a:r>
              <a:rPr lang="pt-BR" sz="16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endParaRPr lang="pt-BR" sz="1600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pt-BR" sz="16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pt-BR" sz="1800" b="0" strike="noStrike" spc="-1" dirty="0">
                <a:solidFill>
                  <a:srgbClr val="000000"/>
                </a:solidFill>
                <a:latin typeface="Calibri"/>
              </a:rPr>
              <a:t>0,8% (*)</a:t>
            </a:r>
            <a:endParaRPr lang="pt-BR" sz="1800" b="0" strike="noStrike" spc="-1" dirty="0">
              <a:latin typeface="Arial"/>
            </a:endParaRPr>
          </a:p>
        </p:txBody>
      </p:sp>
      <p:sp>
        <p:nvSpPr>
          <p:cNvPr id="172" name="CustomShape 10"/>
          <p:cNvSpPr/>
          <p:nvPr/>
        </p:nvSpPr>
        <p:spPr>
          <a:xfrm>
            <a:off x="3583641" y="2196554"/>
            <a:ext cx="1988598" cy="799920"/>
          </a:xfrm>
          <a:prstGeom prst="roundRect">
            <a:avLst>
              <a:gd name="adj" fmla="val 16667"/>
            </a:avLst>
          </a:prstGeom>
          <a:solidFill>
            <a:srgbClr val="9E5EC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t-BR" sz="2000" b="0" strike="noStrike" spc="-1" dirty="0">
                <a:solidFill>
                  <a:srgbClr val="000000"/>
                </a:solidFill>
                <a:latin typeface="Calibri"/>
              </a:rPr>
              <a:t>100 </a:t>
            </a:r>
            <a:r>
              <a:rPr lang="pt-BR" sz="2000" spc="-1" dirty="0">
                <a:latin typeface="Arial"/>
              </a:rPr>
              <a:t> </a:t>
            </a:r>
            <a:r>
              <a:rPr lang="pt-BR" sz="2000" b="0" strike="noStrike" spc="-1" dirty="0">
                <a:solidFill>
                  <a:srgbClr val="000000"/>
                </a:solidFill>
                <a:latin typeface="Calibri"/>
              </a:rPr>
              <a:t>NV CC/mês</a:t>
            </a:r>
            <a:endParaRPr lang="pt-BR" sz="2000" b="0" strike="noStrike" spc="-1" dirty="0">
              <a:latin typeface="Arial"/>
            </a:endParaRPr>
          </a:p>
        </p:txBody>
      </p:sp>
      <p:pic>
        <p:nvPicPr>
          <p:cNvPr id="173" name="Picture 2"/>
          <p:cNvPicPr/>
          <p:nvPr/>
        </p:nvPicPr>
        <p:blipFill>
          <a:blip r:embed="rId2"/>
          <a:stretch/>
        </p:blipFill>
        <p:spPr>
          <a:xfrm>
            <a:off x="5861786" y="2068096"/>
            <a:ext cx="622800" cy="778320"/>
          </a:xfrm>
          <a:prstGeom prst="rect">
            <a:avLst/>
          </a:prstGeom>
          <a:ln>
            <a:noFill/>
          </a:ln>
        </p:spPr>
      </p:pic>
      <p:pic>
        <p:nvPicPr>
          <p:cNvPr id="174" name="Picture 6"/>
          <p:cNvPicPr/>
          <p:nvPr/>
        </p:nvPicPr>
        <p:blipFill>
          <a:blip r:embed="rId3"/>
          <a:stretch/>
        </p:blipFill>
        <p:spPr>
          <a:xfrm rot="371049">
            <a:off x="4725720" y="3119442"/>
            <a:ext cx="500760" cy="369000"/>
          </a:xfrm>
          <a:prstGeom prst="rect">
            <a:avLst/>
          </a:prstGeom>
          <a:ln>
            <a:noFill/>
          </a:ln>
        </p:spPr>
      </p:pic>
      <p:pic>
        <p:nvPicPr>
          <p:cNvPr id="175" name="Picture 2"/>
          <p:cNvPicPr/>
          <p:nvPr/>
        </p:nvPicPr>
        <p:blipFill>
          <a:blip r:embed="rId4"/>
          <a:stretch/>
        </p:blipFill>
        <p:spPr>
          <a:xfrm rot="371049">
            <a:off x="4228200" y="3093882"/>
            <a:ext cx="311040" cy="389160"/>
          </a:xfrm>
          <a:prstGeom prst="rect">
            <a:avLst/>
          </a:prstGeom>
          <a:ln>
            <a:noFill/>
          </a:ln>
        </p:spPr>
      </p:pic>
      <p:sp>
        <p:nvSpPr>
          <p:cNvPr id="176" name="CustomShape 11"/>
          <p:cNvSpPr/>
          <p:nvPr/>
        </p:nvSpPr>
        <p:spPr>
          <a:xfrm flipH="1">
            <a:off x="382013" y="3022200"/>
            <a:ext cx="1004470" cy="1144080"/>
          </a:xfrm>
          <a:prstGeom prst="accentCallout3">
            <a:avLst>
              <a:gd name="adj1" fmla="val 61764"/>
              <a:gd name="adj2" fmla="val -9357"/>
              <a:gd name="adj3" fmla="val 61786"/>
              <a:gd name="adj4" fmla="val -18716"/>
              <a:gd name="adj5" fmla="val 61320"/>
              <a:gd name="adj6" fmla="val -40884"/>
              <a:gd name="adj7" fmla="val 61348"/>
              <a:gd name="adj8" fmla="val -5708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t-BR" sz="1050" b="0" strike="noStrike" spc="-1" dirty="0">
                <a:solidFill>
                  <a:srgbClr val="000000"/>
                </a:solidFill>
                <a:latin typeface="Calibri"/>
              </a:rPr>
              <a:t>1/3 </a:t>
            </a:r>
            <a:endParaRPr lang="pt-BR" sz="105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050" b="0" strike="noStrike" spc="-1" dirty="0">
                <a:solidFill>
                  <a:srgbClr val="000000"/>
                </a:solidFill>
                <a:latin typeface="Calibri"/>
              </a:rPr>
              <a:t>cardiopatia grave necessitando intervenção precoce </a:t>
            </a:r>
            <a:endParaRPr lang="pt-BR" sz="1050" b="0" strike="noStrike" spc="-1" dirty="0">
              <a:latin typeface="Arial"/>
            </a:endParaRPr>
          </a:p>
        </p:txBody>
      </p:sp>
      <p:sp>
        <p:nvSpPr>
          <p:cNvPr id="177" name="CustomShape 12"/>
          <p:cNvSpPr/>
          <p:nvPr/>
        </p:nvSpPr>
        <p:spPr>
          <a:xfrm>
            <a:off x="7927223" y="3083961"/>
            <a:ext cx="892753" cy="860760"/>
          </a:xfrm>
          <a:prstGeom prst="accentCallout3">
            <a:avLst>
              <a:gd name="adj1" fmla="val 67780"/>
              <a:gd name="adj2" fmla="val -20152"/>
              <a:gd name="adj3" fmla="val 67779"/>
              <a:gd name="adj4" fmla="val -40303"/>
              <a:gd name="adj5" fmla="val 68022"/>
              <a:gd name="adj6" fmla="val -62242"/>
              <a:gd name="adj7" fmla="val 68079"/>
              <a:gd name="adj8" fmla="val -8633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t-BR" sz="1050" b="0" strike="noStrike" spc="-1" dirty="0">
                <a:solidFill>
                  <a:srgbClr val="000000"/>
                </a:solidFill>
                <a:latin typeface="Calibri"/>
              </a:rPr>
              <a:t>2/3 </a:t>
            </a:r>
            <a:endParaRPr lang="pt-BR" sz="105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050" b="0" strike="noStrike" spc="-1" dirty="0">
                <a:solidFill>
                  <a:srgbClr val="000000"/>
                </a:solidFill>
                <a:latin typeface="Calibri"/>
              </a:rPr>
              <a:t>cardiopatia sem intervenção neonatal</a:t>
            </a:r>
            <a:endParaRPr lang="pt-BR" sz="1050" b="0" strike="noStrike" spc="-1" dirty="0">
              <a:latin typeface="Arial"/>
            </a:endParaRPr>
          </a:p>
        </p:txBody>
      </p:sp>
      <p:sp>
        <p:nvSpPr>
          <p:cNvPr id="178" name="CustomShape 13"/>
          <p:cNvSpPr/>
          <p:nvPr/>
        </p:nvSpPr>
        <p:spPr>
          <a:xfrm>
            <a:off x="8192659" y="1405800"/>
            <a:ext cx="871920" cy="516960"/>
          </a:xfrm>
          <a:prstGeom prst="accentCallout3">
            <a:avLst>
              <a:gd name="adj1" fmla="val 44261"/>
              <a:gd name="adj2" fmla="val 10826"/>
              <a:gd name="adj3" fmla="val 44262"/>
              <a:gd name="adj4" fmla="val -15659"/>
              <a:gd name="adj5" fmla="val 45479"/>
              <a:gd name="adj6" fmla="val -38423"/>
              <a:gd name="adj7" fmla="val 45103"/>
              <a:gd name="adj8" fmla="val -7119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t-BR" sz="1400" b="0" strike="noStrike" spc="-1" dirty="0">
                <a:solidFill>
                  <a:srgbClr val="000000"/>
                </a:solidFill>
                <a:latin typeface="Calibri"/>
              </a:rPr>
              <a:t>CC</a:t>
            </a:r>
            <a:r>
              <a:rPr lang="pt-BR" sz="1050" b="0" strike="noStrike" spc="-1" dirty="0">
                <a:solidFill>
                  <a:srgbClr val="000000"/>
                </a:solidFill>
                <a:latin typeface="Calibri"/>
              </a:rPr>
              <a:t> - </a:t>
            </a:r>
            <a:endParaRPr lang="pt-BR" sz="105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050" b="0" strike="noStrike" spc="-1" dirty="0">
                <a:solidFill>
                  <a:srgbClr val="000000"/>
                </a:solidFill>
                <a:latin typeface="Calibri"/>
              </a:rPr>
              <a:t>cardiopatia congênita</a:t>
            </a:r>
            <a:endParaRPr lang="pt-BR" sz="1050" b="0" strike="noStrike" spc="-1" dirty="0">
              <a:latin typeface="Arial"/>
            </a:endParaRPr>
          </a:p>
        </p:txBody>
      </p:sp>
      <p:sp>
        <p:nvSpPr>
          <p:cNvPr id="179" name="CustomShape 14"/>
          <p:cNvSpPr/>
          <p:nvPr/>
        </p:nvSpPr>
        <p:spPr>
          <a:xfrm>
            <a:off x="5925493" y="5629341"/>
            <a:ext cx="1751613" cy="4845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100" b="0" strike="noStrike" spc="-1" dirty="0">
                <a:solidFill>
                  <a:srgbClr val="FF0000"/>
                </a:solidFill>
                <a:latin typeface="Calibri"/>
              </a:rPr>
              <a:t>1 sessão RN</a:t>
            </a:r>
            <a:endParaRPr lang="pt-BR" sz="1100" b="0" strike="noStrike" spc="-1" dirty="0">
              <a:solidFill>
                <a:srgbClr val="FF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100" b="0" strike="noStrike" spc="-1" dirty="0">
                <a:solidFill>
                  <a:srgbClr val="FF0000"/>
                </a:solidFill>
                <a:latin typeface="Calibri"/>
              </a:rPr>
              <a:t>47 novos RN </a:t>
            </a:r>
            <a:endParaRPr lang="pt-BR" sz="1100" b="0" strike="noStrike" spc="-1" dirty="0">
              <a:solidFill>
                <a:srgbClr val="FF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100" spc="-1" dirty="0">
                <a:solidFill>
                  <a:srgbClr val="FF0000"/>
                </a:solidFill>
                <a:latin typeface="Calibri"/>
              </a:rPr>
              <a:t>4</a:t>
            </a:r>
            <a:r>
              <a:rPr lang="pt-BR" sz="1100" b="1" strike="noStrike" spc="-1" dirty="0">
                <a:solidFill>
                  <a:srgbClr val="FF0000"/>
                </a:solidFill>
                <a:latin typeface="Calibri"/>
              </a:rPr>
              <a:t>7 sessões </a:t>
            </a:r>
            <a:r>
              <a:rPr lang="pt-BR" sz="1050" b="1" strike="noStrike" spc="-1" dirty="0">
                <a:solidFill>
                  <a:srgbClr val="FF0000"/>
                </a:solidFill>
                <a:latin typeface="Calibri"/>
              </a:rPr>
              <a:t>Telemedicina</a:t>
            </a:r>
            <a:endParaRPr lang="pt-BR" sz="1050" b="0" strike="noStrike" spc="-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80" name="CustomShape 15"/>
          <p:cNvSpPr/>
          <p:nvPr/>
        </p:nvSpPr>
        <p:spPr>
          <a:xfrm>
            <a:off x="48155" y="5597837"/>
            <a:ext cx="4558045" cy="52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050" b="0" strike="noStrike" spc="-1" dirty="0">
                <a:solidFill>
                  <a:srgbClr val="FF0000"/>
                </a:solidFill>
                <a:latin typeface="Calibri"/>
              </a:rPr>
              <a:t>Média de 35 dias de internação (1 sessão/RN/dia)</a:t>
            </a:r>
            <a:endParaRPr lang="pt-BR" sz="1050" b="0" strike="noStrike" spc="-1" dirty="0">
              <a:solidFill>
                <a:srgbClr val="FF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050" b="0" strike="noStrike" spc="-1" dirty="0">
                <a:solidFill>
                  <a:srgbClr val="FF0000"/>
                </a:solidFill>
                <a:latin typeface="Calibri"/>
              </a:rPr>
              <a:t>23 novos RN x 35 dias </a:t>
            </a:r>
            <a:endParaRPr lang="pt-BR" sz="1050" b="0" strike="noStrike" spc="-1" dirty="0">
              <a:solidFill>
                <a:srgbClr val="FF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050" b="1" strike="noStrike" spc="-1" dirty="0">
                <a:solidFill>
                  <a:srgbClr val="FF0000"/>
                </a:solidFill>
                <a:latin typeface="Calibri"/>
              </a:rPr>
              <a:t>805 sessões Telemedicina</a:t>
            </a:r>
            <a:endParaRPr lang="pt-BR" sz="1050" b="0" strike="noStrike" spc="-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0" name="CustomShape 7"/>
          <p:cNvSpPr/>
          <p:nvPr/>
        </p:nvSpPr>
        <p:spPr>
          <a:xfrm>
            <a:off x="1368359" y="4660560"/>
            <a:ext cx="1933560" cy="905760"/>
          </a:xfrm>
          <a:prstGeom prst="roundRect">
            <a:avLst>
              <a:gd name="adj" fmla="val 16667"/>
            </a:avLst>
          </a:prstGeom>
          <a:solidFill>
            <a:srgbClr val="FFDD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t-BR" sz="2000" spc="-1" dirty="0">
                <a:solidFill>
                  <a:srgbClr val="000000"/>
                </a:solidFill>
                <a:latin typeface="Calibri"/>
              </a:rPr>
              <a:t>2</a:t>
            </a:r>
            <a:r>
              <a:rPr lang="pt-BR" sz="2000" b="0" strike="noStrike" spc="-1" dirty="0">
                <a:solidFill>
                  <a:srgbClr val="000000"/>
                </a:solidFill>
                <a:latin typeface="Calibri"/>
              </a:rPr>
              <a:t>3 novos - SUS </a:t>
            </a:r>
            <a:r>
              <a:rPr lang="pt-BR" sz="1200" b="0" strike="noStrike" spc="-1" dirty="0">
                <a:solidFill>
                  <a:srgbClr val="000000"/>
                </a:solidFill>
                <a:latin typeface="Calibri"/>
              </a:rPr>
              <a:t>intervenção cirúrgica neonatal precoce</a:t>
            </a:r>
            <a:endParaRPr lang="pt-BR" sz="1200" b="0" strike="noStrike" spc="-1" dirty="0">
              <a:latin typeface="Arial"/>
            </a:endParaRPr>
          </a:p>
        </p:txBody>
      </p:sp>
      <p:sp>
        <p:nvSpPr>
          <p:cNvPr id="22" name="CustomShape 7"/>
          <p:cNvSpPr/>
          <p:nvPr/>
        </p:nvSpPr>
        <p:spPr>
          <a:xfrm>
            <a:off x="5834520" y="4660560"/>
            <a:ext cx="1933560" cy="905760"/>
          </a:xfrm>
          <a:prstGeom prst="roundRect">
            <a:avLst>
              <a:gd name="adj" fmla="val 16667"/>
            </a:avLst>
          </a:prstGeom>
          <a:solidFill>
            <a:srgbClr val="FFDD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t-BR" sz="2000" spc="-1" dirty="0">
                <a:solidFill>
                  <a:srgbClr val="000000"/>
                </a:solidFill>
                <a:latin typeface="Calibri"/>
              </a:rPr>
              <a:t>47</a:t>
            </a:r>
            <a:r>
              <a:rPr lang="pt-BR" sz="2000" b="0" strike="noStrike" spc="-1" dirty="0">
                <a:solidFill>
                  <a:srgbClr val="000000"/>
                </a:solidFill>
                <a:latin typeface="Calibri"/>
              </a:rPr>
              <a:t> novos - SUS </a:t>
            </a:r>
            <a:r>
              <a:rPr lang="pt-BR" sz="1200" spc="-1" dirty="0">
                <a:solidFill>
                  <a:srgbClr val="000000"/>
                </a:solidFill>
                <a:latin typeface="Calibri"/>
              </a:rPr>
              <a:t>acompanhamento não cirúrgico ambulatorial</a:t>
            </a:r>
            <a:endParaRPr lang="pt-BR" sz="1200" spc="-1" dirty="0"/>
          </a:p>
        </p:txBody>
      </p:sp>
      <p:pic>
        <p:nvPicPr>
          <p:cNvPr id="23" name="Picture 2"/>
          <p:cNvPicPr/>
          <p:nvPr/>
        </p:nvPicPr>
        <p:blipFill>
          <a:blip r:embed="rId4"/>
          <a:stretch/>
        </p:blipFill>
        <p:spPr>
          <a:xfrm rot="371049">
            <a:off x="2773980" y="4194819"/>
            <a:ext cx="311040" cy="389160"/>
          </a:xfrm>
          <a:prstGeom prst="rect">
            <a:avLst/>
          </a:prstGeom>
          <a:ln>
            <a:noFill/>
          </a:ln>
        </p:spPr>
      </p:pic>
      <p:pic>
        <p:nvPicPr>
          <p:cNvPr id="24" name="Picture 6"/>
          <p:cNvPicPr/>
          <p:nvPr/>
        </p:nvPicPr>
        <p:blipFill>
          <a:blip r:embed="rId3"/>
          <a:stretch/>
        </p:blipFill>
        <p:spPr>
          <a:xfrm rot="371049">
            <a:off x="6234206" y="4187497"/>
            <a:ext cx="500760" cy="369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2788</TotalTime>
  <Words>1243</Words>
  <Application>Microsoft Macintosh PowerPoint</Application>
  <PresentationFormat>Apresentação na tela (4:3)</PresentationFormat>
  <Paragraphs>193</Paragraphs>
  <Slides>21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21</vt:i4>
      </vt:variant>
    </vt:vector>
  </HeadingPairs>
  <TitlesOfParts>
    <vt:vector size="33" baseType="lpstr">
      <vt:lpstr>Arial</vt:lpstr>
      <vt:lpstr>Arial Rounded MT Bold</vt:lpstr>
      <vt:lpstr>Calibri</vt:lpstr>
      <vt:lpstr>Calibri Light</vt:lpstr>
      <vt:lpstr>Candara Light</vt:lpstr>
      <vt:lpstr>StarSymbol</vt:lpstr>
      <vt:lpstr>Symbol</vt:lpstr>
      <vt:lpstr>Times New Roman</vt:lpstr>
      <vt:lpstr>Wingdings</vt:lpstr>
      <vt:lpstr>Office Theme</vt:lpstr>
      <vt:lpstr>Office Theme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TELEMEDICINA EM ALTA COMPLEXIDADE E INTER UTI’s</dc:title>
  <dc:subject/>
  <dc:creator>Giuliano Dalledone</dc:creator>
  <dc:description/>
  <cp:lastModifiedBy>cassio fon ben sum</cp:lastModifiedBy>
  <cp:revision>66</cp:revision>
  <cp:lastPrinted>2020-03-02T21:19:00Z</cp:lastPrinted>
  <dcterms:created xsi:type="dcterms:W3CDTF">2020-02-13T14:03:48Z</dcterms:created>
  <dcterms:modified xsi:type="dcterms:W3CDTF">2024-03-21T02:12:42Z</dcterms:modified>
  <dc:language>pt-BR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Apresentação na tela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21</vt:i4>
  </property>
</Properties>
</file>