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98" r:id="rId3"/>
    <p:sldId id="399" r:id="rId4"/>
    <p:sldId id="400" r:id="rId5"/>
    <p:sldId id="401" r:id="rId6"/>
    <p:sldId id="402" r:id="rId7"/>
    <p:sldId id="403" r:id="rId8"/>
    <p:sldId id="404" r:id="rId9"/>
    <p:sldId id="405" r:id="rId10"/>
    <p:sldId id="406" r:id="rId11"/>
    <p:sldId id="410" r:id="rId12"/>
    <p:sldId id="362" r:id="rId13"/>
    <p:sldId id="472" r:id="rId14"/>
    <p:sldId id="319" r:id="rId15"/>
    <p:sldId id="475" r:id="rId16"/>
    <p:sldId id="473" r:id="rId17"/>
    <p:sldId id="322" r:id="rId18"/>
    <p:sldId id="340" r:id="rId19"/>
    <p:sldId id="335" r:id="rId20"/>
    <p:sldId id="474" r:id="rId21"/>
    <p:sldId id="415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717"/>
  </p:normalViewPr>
  <p:slideViewPr>
    <p:cSldViewPr snapToGrid="0" snapToObjects="1">
      <p:cViewPr varScale="1">
        <p:scale>
          <a:sx n="59" d="100"/>
          <a:sy n="59" d="100"/>
        </p:scale>
        <p:origin x="836" y="52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CENTRAL\SVS\DEVE\SVS-DVVPI\APRESENTA&#199;&#213;ES%20e%20REUNI&#213;ES\2023\CES\grafico%20CV%20covid%2006-11-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Planilha1!$A$3</c:f>
              <c:strCache>
                <c:ptCount val="1"/>
                <c:pt idx="0">
                  <c:v>D1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912359680018706E-17"/>
                  <c:y val="-5.3763440860214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A0-42A8-8BF0-EB42289E5253}"/>
                </c:ext>
              </c:extLst>
            </c:dLbl>
            <c:dLbl>
              <c:idx val="1"/>
              <c:layout>
                <c:manualLayout>
                  <c:x val="0"/>
                  <c:y val="-8.06451612903225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A0-42A8-8BF0-EB42289E52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Planilha1!$B$2:$S$2</c:f>
              <c:strCache>
                <c:ptCount val="18"/>
                <c:pt idx="0">
                  <c:v>6m a 2a</c:v>
                </c:pt>
                <c:pt idx="1">
                  <c:v>3 a 4</c:v>
                </c:pt>
                <c:pt idx="2">
                  <c:v>5 a 11</c:v>
                </c:pt>
                <c:pt idx="3">
                  <c:v>12 a 17</c:v>
                </c:pt>
                <c:pt idx="4">
                  <c:v>18 a 19</c:v>
                </c:pt>
                <c:pt idx="5">
                  <c:v>20 a 24</c:v>
                </c:pt>
                <c:pt idx="6">
                  <c:v>25 a 29</c:v>
                </c:pt>
                <c:pt idx="7">
                  <c:v>30 a 34</c:v>
                </c:pt>
                <c:pt idx="8">
                  <c:v>35 a 39</c:v>
                </c:pt>
                <c:pt idx="9">
                  <c:v>40 a 44</c:v>
                </c:pt>
                <c:pt idx="10">
                  <c:v>45 a 49</c:v>
                </c:pt>
                <c:pt idx="11">
                  <c:v>50 a 54</c:v>
                </c:pt>
                <c:pt idx="12">
                  <c:v>55 a 59</c:v>
                </c:pt>
                <c:pt idx="13">
                  <c:v>60 a 64</c:v>
                </c:pt>
                <c:pt idx="14">
                  <c:v>65 a 69</c:v>
                </c:pt>
                <c:pt idx="15">
                  <c:v>70 a 74</c:v>
                </c:pt>
                <c:pt idx="16">
                  <c:v>75 a 79</c:v>
                </c:pt>
                <c:pt idx="17">
                  <c:v>80 e mais</c:v>
                </c:pt>
              </c:strCache>
            </c:strRef>
          </c:cat>
          <c:val>
            <c:numRef>
              <c:f>Planilha1!$B$3:$S$3</c:f>
              <c:numCache>
                <c:formatCode>0.00%</c:formatCode>
                <c:ptCount val="18"/>
                <c:pt idx="0">
                  <c:v>0.2147</c:v>
                </c:pt>
                <c:pt idx="1">
                  <c:v>0.40970000000000001</c:v>
                </c:pt>
                <c:pt idx="2">
                  <c:v>0.77659999999999996</c:v>
                </c:pt>
                <c:pt idx="3">
                  <c:v>0.95109999999999995</c:v>
                </c:pt>
                <c:pt idx="4">
                  <c:v>1.0044999999999999</c:v>
                </c:pt>
                <c:pt idx="5">
                  <c:v>1.0469999999999999</c:v>
                </c:pt>
                <c:pt idx="6">
                  <c:v>0.99070000000000003</c:v>
                </c:pt>
                <c:pt idx="7">
                  <c:v>0.99199999999999999</c:v>
                </c:pt>
                <c:pt idx="8">
                  <c:v>1.0170999999999999</c:v>
                </c:pt>
                <c:pt idx="9">
                  <c:v>1.0174000000000001</c:v>
                </c:pt>
                <c:pt idx="10">
                  <c:v>0.99929999999999997</c:v>
                </c:pt>
                <c:pt idx="11">
                  <c:v>0.998</c:v>
                </c:pt>
                <c:pt idx="12">
                  <c:v>1.0230999999999999</c:v>
                </c:pt>
                <c:pt idx="13">
                  <c:v>1.0448999999999999</c:v>
                </c:pt>
                <c:pt idx="14">
                  <c:v>1.0569999999999999</c:v>
                </c:pt>
                <c:pt idx="15">
                  <c:v>1.0428999999999999</c:v>
                </c:pt>
                <c:pt idx="16">
                  <c:v>1.0387999999999999</c:v>
                </c:pt>
                <c:pt idx="17">
                  <c:v>0.99150000000000005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A0-42A8-8BF0-EB42289E5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51264"/>
        <c:axId val="37452800"/>
      </c:barChart>
      <c:lineChart>
        <c:grouping val="standard"/>
        <c:varyColors val="0"/>
        <c:ser>
          <c:idx val="1"/>
          <c:order val="1"/>
          <c:tx>
            <c:strRef>
              <c:f>Planilha1!$A$4</c:f>
              <c:strCache>
                <c:ptCount val="1"/>
                <c:pt idx="0">
                  <c:v>D2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Planilha1!$B$2:$S$2</c:f>
              <c:strCache>
                <c:ptCount val="18"/>
                <c:pt idx="0">
                  <c:v>6m a 2a</c:v>
                </c:pt>
                <c:pt idx="1">
                  <c:v>3 a 4</c:v>
                </c:pt>
                <c:pt idx="2">
                  <c:v>5 a 11</c:v>
                </c:pt>
                <c:pt idx="3">
                  <c:v>12 a 17</c:v>
                </c:pt>
                <c:pt idx="4">
                  <c:v>18 a 19</c:v>
                </c:pt>
                <c:pt idx="5">
                  <c:v>20 a 24</c:v>
                </c:pt>
                <c:pt idx="6">
                  <c:v>25 a 29</c:v>
                </c:pt>
                <c:pt idx="7">
                  <c:v>30 a 34</c:v>
                </c:pt>
                <c:pt idx="8">
                  <c:v>35 a 39</c:v>
                </c:pt>
                <c:pt idx="9">
                  <c:v>40 a 44</c:v>
                </c:pt>
                <c:pt idx="10">
                  <c:v>45 a 49</c:v>
                </c:pt>
                <c:pt idx="11">
                  <c:v>50 a 54</c:v>
                </c:pt>
                <c:pt idx="12">
                  <c:v>55 a 59</c:v>
                </c:pt>
                <c:pt idx="13">
                  <c:v>60 a 64</c:v>
                </c:pt>
                <c:pt idx="14">
                  <c:v>65 a 69</c:v>
                </c:pt>
                <c:pt idx="15">
                  <c:v>70 a 74</c:v>
                </c:pt>
                <c:pt idx="16">
                  <c:v>75 a 79</c:v>
                </c:pt>
                <c:pt idx="17">
                  <c:v>80 e mais</c:v>
                </c:pt>
              </c:strCache>
            </c:strRef>
          </c:cat>
          <c:val>
            <c:numRef>
              <c:f>Planilha1!$B$4:$S$4</c:f>
              <c:numCache>
                <c:formatCode>0.00%</c:formatCode>
                <c:ptCount val="18"/>
                <c:pt idx="0">
                  <c:v>0.61070000000000002</c:v>
                </c:pt>
                <c:pt idx="1">
                  <c:v>0.61350000000000005</c:v>
                </c:pt>
                <c:pt idx="2" formatCode="0.000%">
                  <c:v>0.79569999999999996</c:v>
                </c:pt>
                <c:pt idx="3">
                  <c:v>0.87609999999999999</c:v>
                </c:pt>
                <c:pt idx="4">
                  <c:v>0.89629999999999999</c:v>
                </c:pt>
                <c:pt idx="5">
                  <c:v>0.90749999999999997</c:v>
                </c:pt>
                <c:pt idx="6">
                  <c:v>0.9234</c:v>
                </c:pt>
                <c:pt idx="7">
                  <c:v>0.93979999999999997</c:v>
                </c:pt>
                <c:pt idx="8">
                  <c:v>0.94159999999999999</c:v>
                </c:pt>
                <c:pt idx="9">
                  <c:v>0.95799999999999996</c:v>
                </c:pt>
                <c:pt idx="10">
                  <c:v>0.96189999999999998</c:v>
                </c:pt>
                <c:pt idx="11">
                  <c:v>0.97070000000000001</c:v>
                </c:pt>
                <c:pt idx="12">
                  <c:v>0.98060000000000003</c:v>
                </c:pt>
                <c:pt idx="13">
                  <c:v>0.97670000000000001</c:v>
                </c:pt>
                <c:pt idx="14">
                  <c:v>0.9929</c:v>
                </c:pt>
                <c:pt idx="15">
                  <c:v>0.98650000000000004</c:v>
                </c:pt>
                <c:pt idx="16">
                  <c:v>0.98540000000000005</c:v>
                </c:pt>
                <c:pt idx="17">
                  <c:v>0.96450000000000002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CA0-42A8-8BF0-EB42289E5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451264"/>
        <c:axId val="37452800"/>
      </c:lineChart>
      <c:catAx>
        <c:axId val="3745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37452800"/>
        <c:crosses val="autoZero"/>
        <c:auto val="1"/>
        <c:lblAlgn val="ctr"/>
        <c:lblOffset val="100"/>
        <c:noMultiLvlLbl val="0"/>
      </c:catAx>
      <c:valAx>
        <c:axId val="37452800"/>
        <c:scaling>
          <c:orientation val="minMax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37451264"/>
        <c:crosses val="autoZero"/>
        <c:crossBetween val="between"/>
      </c:valAx>
    </c:plotArea>
    <c:legend>
      <c:legendPos val="b"/>
      <c:overlay val="0"/>
      <c:txPr>
        <a:bodyPr rot="0" vert="horz"/>
        <a:lstStyle/>
        <a:p>
          <a:pPr>
            <a:defRPr/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" name="Google Shape;2202;g1ea8ae4f8a7_2_51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3" name="Google Shape;2203;g1ea8ae4f8a7_2_51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4" name="Google Shape;2204;g1ea8ae4f8a7_2_51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5" name="Google Shape;2205;g1ea8ae4f8a7_2_51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6" name="Google Shape;2206;g1ea8ae4f8a7_2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07" name="Google Shape;2207;g1ea8ae4f8a7_2_51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8" name="Google Shape;2208;g1ea8ae4f8a7_2_51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Google Shape;2267;g1ea8ae4f8a7_2_57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8" name="Google Shape;2268;g1ea8ae4f8a7_2_57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9" name="Google Shape;2269;g1ea8ae4f8a7_2_57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0" name="Google Shape;2270;g1ea8ae4f8a7_2_57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1" name="Google Shape;2271;g1ea8ae4f8a7_2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72" name="Google Shape;2272;g1ea8ae4f8a7_2_57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3" name="Google Shape;2273;g1ea8ae4f8a7_2_57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1ea8ae4f8a7_2_39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1ea8ae4f8a7_2_39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4" name="Google Shape;2074;g1ea8ae4f8a7_2_39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5" name="Google Shape;2075;g1ea8ae4f8a7_2_39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1ea8ae4f8a7_2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77" name="Google Shape;2077;g1ea8ae4f8a7_2_39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8" name="Google Shape;2078;g1ea8ae4f8a7_2_39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Google Shape;2085;g1ea8ae4f8a7_2_40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6" name="Google Shape;2086;g1ea8ae4f8a7_2_40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7" name="Google Shape;2087;g1ea8ae4f8a7_2_40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8" name="Google Shape;2088;g1ea8ae4f8a7_2_40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9" name="Google Shape;2089;g1ea8ae4f8a7_2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90" name="Google Shape;2090;g1ea8ae4f8a7_2_40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1" name="Google Shape;2091;g1ea8ae4f8a7_2_40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Google Shape;2098;g1ea8ae4f8a7_2_415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9" name="Google Shape;2099;g1ea8ae4f8a7_2_415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0" name="Google Shape;2100;g1ea8ae4f8a7_2_415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1" name="Google Shape;2101;g1ea8ae4f8a7_2_415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2" name="Google Shape;2102;g1ea8ae4f8a7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03" name="Google Shape;2103;g1ea8ae4f8a7_2_415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4" name="Google Shape;2104;g1ea8ae4f8a7_2_415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Google Shape;2124;g1ea8ae4f8a7_2_439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5" name="Google Shape;2125;g1ea8ae4f8a7_2_439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6" name="Google Shape;2126;g1ea8ae4f8a7_2_439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7" name="Google Shape;2127;g1ea8ae4f8a7_2_439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8" name="Google Shape;2128;g1ea8ae4f8a7_2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29" name="Google Shape;2129;g1ea8ae4f8a7_2_439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0" name="Google Shape;2130;g1ea8ae4f8a7_2_439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Google Shape;2137;g1ea8ae4f8a7_2_45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8" name="Google Shape;2138;g1ea8ae4f8a7_2_45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9" name="Google Shape;2139;g1ea8ae4f8a7_2_45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0" name="Google Shape;2140;g1ea8ae4f8a7_2_45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1" name="Google Shape;2141;g1ea8ae4f8a7_2_4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42" name="Google Shape;2142;g1ea8ae4f8a7_2_45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3" name="Google Shape;2143;g1ea8ae4f8a7_2_45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1" y="44625"/>
            <a:ext cx="12176698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419" y="1484785"/>
            <a:ext cx="10508812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301" y="5658519"/>
            <a:ext cx="10402305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4213807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124" y="44640"/>
            <a:ext cx="12176211" cy="1318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298" y="1484640"/>
            <a:ext cx="10508617" cy="403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188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06/12/2023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Vacinação no Paraná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Foz do Iguaçu - PR | Dezembro de 2023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9" name="Google Shape;2159;g1ea8ae4f8a7_2_463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28/11/2023, dados parciais.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7E54FF1-79BF-4462-95CF-0747F0CA1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795" y="862926"/>
            <a:ext cx="3735006" cy="5692193"/>
          </a:xfrm>
          <a:prstGeom prst="rect">
            <a:avLst/>
          </a:prstGeom>
        </p:spPr>
      </p:pic>
      <p:sp>
        <p:nvSpPr>
          <p:cNvPr id="6" name="Google Shape;2080;g1ea8ae4f8a7_2_391">
            <a:extLst>
              <a:ext uri="{FF2B5EF4-FFF2-40B4-BE49-F238E27FC236}">
                <a16:creationId xmlns:a16="http://schemas.microsoft.com/office/drawing/2014/main" id="{5B947570-DCBD-4EA2-BF16-772314356D61}"/>
              </a:ext>
            </a:extLst>
          </p:cNvPr>
          <p:cNvSpPr txBox="1"/>
          <p:nvPr/>
        </p:nvSpPr>
        <p:spPr>
          <a:xfrm>
            <a:off x="1170299" y="270446"/>
            <a:ext cx="9851402" cy="59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em menores de 1 ano, 2021 - 2023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0" name="Google Shape;2210;g1ea8ae4f8a7_2_511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Vacina de Campanha - Influenza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1" name="Google Shape;2211;g1ea8ae4f8a7_2_511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</a:t>
            </a:r>
            <a:r>
              <a:rPr lang="pt-BR" sz="1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LocalizaSUS</a:t>
            </a: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acesso em 01/12/2023.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EF7FD61-1634-427F-87CC-3F29C4E3E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41" y="1386243"/>
            <a:ext cx="11082857" cy="42269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680" y="209183"/>
            <a:ext cx="8640960" cy="474838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Cenário Geral Doses Aplicadas e Distribuídas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55440" y="6315117"/>
            <a:ext cx="3816424" cy="298315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Fonte: Boletim epidemiológico Covid-19, 21/11/2023.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608168" y="2852936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Legenda: 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4 – DR: Indivíduos que receberam mais uma dose, além do esquema primário.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  <a:p>
            <a:pPr algn="just">
              <a:spcBef>
                <a:spcPts val="0"/>
              </a:spcBef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6 - Engloba o quantitativo de doses aplicadas de segundo reforço.</a:t>
            </a:r>
          </a:p>
          <a:p>
            <a:pPr algn="just">
              <a:spcBef>
                <a:spcPts val="0"/>
              </a:spcBef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0EFA910-E80D-42C0-A702-157C313A4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" y="923972"/>
            <a:ext cx="5269039" cy="527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476673"/>
            <a:ext cx="11449272" cy="752509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Cobertura vacinal contra Covid-19 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7448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27/11/2023.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FD3D28E0-BF02-404D-9C5E-D9E43359964D}"/>
              </a:ext>
            </a:extLst>
          </p:cNvPr>
          <p:cNvGraphicFramePr>
            <a:graphicFrameLocks/>
          </p:cNvGraphicFramePr>
          <p:nvPr/>
        </p:nvGraphicFramePr>
        <p:xfrm>
          <a:off x="944499" y="1229182"/>
          <a:ext cx="977265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4598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 vacinal COVID-19 bivalente, DR, pop 18 anos +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04774E-0F84-4948-B0D3-5647D0A71DFE}"/>
              </a:ext>
            </a:extLst>
          </p:cNvPr>
          <p:cNvSpPr txBox="1">
            <a:spLocks/>
          </p:cNvSpPr>
          <p:nvPr/>
        </p:nvSpPr>
        <p:spPr bwMode="auto">
          <a:xfrm>
            <a:off x="877823" y="6459576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b="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b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1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06/12</a:t>
            </a:r>
            <a:r>
              <a:rPr lang="pt-BR" sz="1000" b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/2023.</a:t>
            </a:r>
          </a:p>
        </p:txBody>
      </p:sp>
      <p:sp>
        <p:nvSpPr>
          <p:cNvPr id="5" name="Espaço Reservado para Conteúdo 3">
            <a:extLst>
              <a:ext uri="{FF2B5EF4-FFF2-40B4-BE49-F238E27FC236}">
                <a16:creationId xmlns:a16="http://schemas.microsoft.com/office/drawing/2014/main" id="{04D7E755-A72C-4FD9-BF3D-5B5CB29AED43}"/>
              </a:ext>
            </a:extLst>
          </p:cNvPr>
          <p:cNvSpPr txBox="1">
            <a:spLocks/>
          </p:cNvSpPr>
          <p:nvPr/>
        </p:nvSpPr>
        <p:spPr bwMode="auto">
          <a:xfrm>
            <a:off x="7698344" y="3441337"/>
            <a:ext cx="4217374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Doses disponíveis no </a:t>
            </a:r>
            <a:r>
              <a:rPr lang="pt-BR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Cemepar</a:t>
            </a:r>
            <a:endParaRPr lang="pt-BR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E555A21-DA7E-84C7-9D47-24633C68C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82" y="1124904"/>
            <a:ext cx="7468223" cy="513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8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8967858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</a:rPr>
              <a:t>Perspectiva Calendário Nacional de Vacinação 2024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764A3C1-DD15-A898-54EB-7F65807AE4DA}"/>
              </a:ext>
            </a:extLst>
          </p:cNvPr>
          <p:cNvSpPr txBox="1"/>
          <p:nvPr/>
        </p:nvSpPr>
        <p:spPr>
          <a:xfrm>
            <a:off x="847023" y="1674796"/>
            <a:ext cx="1089579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t-BR" sz="2600" u="sng" dirty="0">
                <a:solidFill>
                  <a:schemeClr val="accent1">
                    <a:lumMod val="50000"/>
                  </a:schemeClr>
                </a:solidFill>
              </a:rPr>
              <a:t>Vacina contra a COVID-19: 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incorporada ao Calendário Nacional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reforço anual para grupos prioritários (bivalente)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vacinação de crianças de 6m a 4 anos</a:t>
            </a:r>
          </a:p>
          <a:p>
            <a:endParaRPr lang="pt-BR" sz="2600" dirty="0">
              <a:solidFill>
                <a:srgbClr val="FF0000"/>
              </a:solidFill>
            </a:endParaRPr>
          </a:p>
          <a:p>
            <a:r>
              <a:rPr lang="pt-BR" sz="2600" dirty="0">
                <a:solidFill>
                  <a:srgbClr val="FF0000"/>
                </a:solidFill>
              </a:rPr>
              <a:t>2º reforço de bivalente para idosos e imunossuprimidos acima de 12 anos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MS não está mais distribuindo vacina monovalente para início de novas vacinações para população acima de 12 anos (aguardando NT)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5265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8967858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</a:rPr>
              <a:t>Perspectiva Calendário Nacional de Vacinação 2024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764A3C1-DD15-A898-54EB-7F65807AE4DA}"/>
              </a:ext>
            </a:extLst>
          </p:cNvPr>
          <p:cNvSpPr txBox="1"/>
          <p:nvPr/>
        </p:nvSpPr>
        <p:spPr>
          <a:xfrm>
            <a:off x="847023" y="1674796"/>
            <a:ext cx="108957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t-BR" sz="2600" u="sng" dirty="0">
                <a:solidFill>
                  <a:schemeClr val="accent1">
                    <a:lumMod val="50000"/>
                  </a:schemeClr>
                </a:solidFill>
              </a:rPr>
              <a:t>Vacina contra a Influenza: 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incorporada ao Calendário Nacional para grupos prioritários (crianças, idosos e gestantes).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t-BR" sz="2600" u="sng" dirty="0">
                <a:solidFill>
                  <a:schemeClr val="accent1">
                    <a:lumMod val="50000"/>
                  </a:schemeClr>
                </a:solidFill>
              </a:rPr>
              <a:t>Vacina oral contra a poliomielite: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 substituída pela vacina injetável (4 doses no total).</a:t>
            </a:r>
          </a:p>
          <a:p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5598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PORTARIA GM/MS Nº 844, DE 14 DE JULHO DE 2023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BF18338-1C97-41E4-BFEE-60E538F93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729" y="995881"/>
            <a:ext cx="6640871" cy="544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PORTARIA GM/MS Nº 844, DE 14 DE JULHO DE 2023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ACBFB76-3778-406C-BC0F-6F6919276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623" y="899394"/>
            <a:ext cx="7293909" cy="547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38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Questionário estadual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701A384-039B-4CB4-8660-AC4B00F15B1E}"/>
              </a:ext>
            </a:extLst>
          </p:cNvPr>
          <p:cNvSpPr txBox="1"/>
          <p:nvPr/>
        </p:nvSpPr>
        <p:spPr>
          <a:xfrm>
            <a:off x="833718" y="1676400"/>
            <a:ext cx="919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Ferramenta de Monitoramento Municipal https://redcap.saude.gov.br/surveys/?s=RPEH83XDDY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132B958-DDA8-4497-A06A-096768054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56" y="2045732"/>
            <a:ext cx="4350771" cy="463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4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Coberturas Vacinais no Paraná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6" name="Google Shape;2056;g1ea8ae4f8a7_2_368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06/10/2023, dados parciais.</a:t>
            </a:r>
            <a:endParaRPr/>
          </a:p>
        </p:txBody>
      </p:sp>
      <p:pic>
        <p:nvPicPr>
          <p:cNvPr id="2057" name="Google Shape;2057;g1ea8ae4f8a7_2_3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2176" y="1120588"/>
            <a:ext cx="9367200" cy="527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</a:rPr>
              <a:t>Compilado dos questionários municipais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C0967727-6356-5C9C-093F-1D36D273D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257" y="901472"/>
            <a:ext cx="5455295" cy="5531986"/>
          </a:xfrm>
          <a:prstGeom prst="rect">
            <a:avLst/>
          </a:prstGeom>
        </p:spPr>
      </p:pic>
      <p:sp>
        <p:nvSpPr>
          <p:cNvPr id="14" name="Google Shape;2133;g1ea8ae4f8a7_2_439">
            <a:extLst>
              <a:ext uri="{FF2B5EF4-FFF2-40B4-BE49-F238E27FC236}">
                <a16:creationId xmlns:a16="http://schemas.microsoft.com/office/drawing/2014/main" id="{4A4B8EA7-EF74-7488-2D37-8B7382ECD4B4}"/>
              </a:ext>
            </a:extLst>
          </p:cNvPr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PNI, 30/11/2023, dados parciais.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3825322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5" name="Google Shape;2275;g1ea8ae4f8a7_2_5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5415" y="180880"/>
            <a:ext cx="9715176" cy="4770967"/>
          </a:xfrm>
          <a:prstGeom prst="rect">
            <a:avLst/>
          </a:prstGeom>
          <a:noFill/>
          <a:ln>
            <a:noFill/>
          </a:ln>
        </p:spPr>
      </p:pic>
      <p:sp>
        <p:nvSpPr>
          <p:cNvPr id="2276" name="Google Shape;2276;g1ea8ae4f8a7_2_571"/>
          <p:cNvSpPr/>
          <p:nvPr/>
        </p:nvSpPr>
        <p:spPr>
          <a:xfrm>
            <a:off x="4063807" y="5221008"/>
            <a:ext cx="3454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5400" b="1">
                <a:solidFill>
                  <a:srgbClr val="DAE5F1"/>
                </a:solidFill>
                <a:latin typeface="Arial"/>
                <a:ea typeface="Arial"/>
                <a:cs typeface="Arial"/>
                <a:sym typeface="Arial"/>
              </a:rPr>
              <a:t>Obrigada!</a:t>
            </a:r>
            <a:endParaRPr/>
          </a:p>
        </p:txBody>
      </p:sp>
      <p:sp>
        <p:nvSpPr>
          <p:cNvPr id="2277" name="Google Shape;2277;g1ea8ae4f8a7_2_571"/>
          <p:cNvSpPr txBox="1"/>
          <p:nvPr/>
        </p:nvSpPr>
        <p:spPr>
          <a:xfrm>
            <a:off x="4806671" y="6105723"/>
            <a:ext cx="4240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pt-BR" sz="1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dvvpi@sesa.pr.gov.br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das Coberturas Vacinais no Paraná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8" name="Google Shape;2068;g1ea8ae4f8a7_2_379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06/10/2023, dados parciais.</a:t>
            </a:r>
            <a:endParaRPr/>
          </a:p>
        </p:txBody>
      </p:sp>
      <p:pic>
        <p:nvPicPr>
          <p:cNvPr id="2069" name="Google Shape;2069;g1ea8ae4f8a7_2_3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03494" y="1134035"/>
            <a:ext cx="8059200" cy="459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g1ea8ae4f8a7_2_391"/>
          <p:cNvSpPr txBox="1"/>
          <p:nvPr/>
        </p:nvSpPr>
        <p:spPr>
          <a:xfrm>
            <a:off x="1170299" y="270446"/>
            <a:ext cx="9851402" cy="59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em menores de 1 ano, 2021 - 2023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1" name="Google Shape;2081;g1ea8ae4f8a7_2_391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28/11/2023, dados parciais.</a:t>
            </a:r>
            <a:endParaRPr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4E03DFE-7C99-4E11-A96E-17A169793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274" y="870455"/>
            <a:ext cx="3651338" cy="55874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Google Shape;2093;g1ea8ae4f8a7_2_40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das Coberturas Vacinais no Paraná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4" name="Google Shape;2094;g1ea8ae4f8a7_2_403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06/10/2023, dados parciais.</a:t>
            </a:r>
            <a:endParaRPr/>
          </a:p>
        </p:txBody>
      </p:sp>
      <p:pic>
        <p:nvPicPr>
          <p:cNvPr id="2095" name="Google Shape;2095;g1ea8ae4f8a7_2_4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5519" y="1252467"/>
            <a:ext cx="7025700" cy="43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7" name="Google Shape;2107;g1ea8ae4f8a7_2_415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28/11/2023, dados parciais.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CE5DFB7-C7E5-43F2-89F2-9FC752423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803" y="990600"/>
            <a:ext cx="3590498" cy="5596954"/>
          </a:xfrm>
          <a:prstGeom prst="rect">
            <a:avLst/>
          </a:prstGeom>
        </p:spPr>
      </p:pic>
      <p:sp>
        <p:nvSpPr>
          <p:cNvPr id="9" name="Google Shape;2080;g1ea8ae4f8a7_2_391">
            <a:extLst>
              <a:ext uri="{FF2B5EF4-FFF2-40B4-BE49-F238E27FC236}">
                <a16:creationId xmlns:a16="http://schemas.microsoft.com/office/drawing/2014/main" id="{6FC81419-8F17-4A05-A8E5-D26F3F4EDAF8}"/>
              </a:ext>
            </a:extLst>
          </p:cNvPr>
          <p:cNvSpPr txBox="1"/>
          <p:nvPr/>
        </p:nvSpPr>
        <p:spPr>
          <a:xfrm>
            <a:off x="1170299" y="270446"/>
            <a:ext cx="9851402" cy="59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em menores de 1 ano, 2021 - 2023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das Coberturas Vacinais no Paraná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0" name="Google Shape;2120;g1ea8ae4f8a7_2_427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06/10/2023, dados parciais.</a:t>
            </a:r>
            <a:endParaRPr/>
          </a:p>
        </p:txBody>
      </p:sp>
      <p:pic>
        <p:nvPicPr>
          <p:cNvPr id="2121" name="Google Shape;2121;g1ea8ae4f8a7_2_4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46930" y="1415246"/>
            <a:ext cx="7815000" cy="41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g1ea8ae4f8a7_2_439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28/11/2023, dados parciais</a:t>
            </a:r>
            <a:endParaRPr sz="1200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E13033D-4F60-4059-83B3-E19ACD332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584" y="1018398"/>
            <a:ext cx="3565028" cy="5498249"/>
          </a:xfrm>
          <a:prstGeom prst="rect">
            <a:avLst/>
          </a:prstGeom>
        </p:spPr>
      </p:pic>
      <p:sp>
        <p:nvSpPr>
          <p:cNvPr id="6" name="Google Shape;2080;g1ea8ae4f8a7_2_391">
            <a:extLst>
              <a:ext uri="{FF2B5EF4-FFF2-40B4-BE49-F238E27FC236}">
                <a16:creationId xmlns:a16="http://schemas.microsoft.com/office/drawing/2014/main" id="{A280413E-54E8-4441-81F0-1E6CE4605E50}"/>
              </a:ext>
            </a:extLst>
          </p:cNvPr>
          <p:cNvSpPr txBox="1"/>
          <p:nvPr/>
        </p:nvSpPr>
        <p:spPr>
          <a:xfrm>
            <a:off x="1170299" y="270446"/>
            <a:ext cx="9851402" cy="59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em menores de 1 ano, 2021 - 2023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Google Shape;2145;g1ea8ae4f8a7_2_451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das Coberturas Vacinais no Paraná</a:t>
            </a:r>
            <a:b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6" name="Google Shape;2146;g1ea8ae4f8a7_2_451"/>
          <p:cNvSpPr txBox="1"/>
          <p:nvPr/>
        </p:nvSpPr>
        <p:spPr>
          <a:xfrm>
            <a:off x="548436" y="645795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SIPNI, 06/10/2023, dados parciais.</a:t>
            </a:r>
            <a:endParaRPr/>
          </a:p>
        </p:txBody>
      </p:sp>
      <p:pic>
        <p:nvPicPr>
          <p:cNvPr id="2147" name="Google Shape;2147;g1ea8ae4f8a7_2_4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4492" y="1415246"/>
            <a:ext cx="7898400" cy="432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2210</TotalTime>
  <Words>606</Words>
  <Application>Microsoft Office PowerPoint</Application>
  <PresentationFormat>Widescreen</PresentationFormat>
  <Paragraphs>127</Paragraphs>
  <Slides>21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Geral Doses Aplicadas e Distribuídas</vt:lpstr>
      <vt:lpstr>Cobertura vacinal contra Covid-19 </vt:lpstr>
      <vt:lpstr>Cobertura vacinal COVID-19 bivalente, DR, pop 18 anos +</vt:lpstr>
      <vt:lpstr>Perspectiva Calendário Nacional de Vacinação 2024</vt:lpstr>
      <vt:lpstr>Perspectiva Calendário Nacional de Vacinação 2024</vt:lpstr>
      <vt:lpstr>PORTARIA GM/MS Nº 844, DE 14 DE JULHO DE 2023 </vt:lpstr>
      <vt:lpstr>PORTARIA GM/MS Nº 844, DE 14 DE JULHO DE 2023 </vt:lpstr>
      <vt:lpstr>Questionário estadual</vt:lpstr>
      <vt:lpstr>Compilado dos questionários municipais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Thomas Shigeru Kadowaki</cp:lastModifiedBy>
  <cp:revision>197</cp:revision>
  <cp:lastPrinted>2019-02-12T10:51:29Z</cp:lastPrinted>
  <dcterms:created xsi:type="dcterms:W3CDTF">2019-02-06T16:41:46Z</dcterms:created>
  <dcterms:modified xsi:type="dcterms:W3CDTF">2023-12-07T00:40:23Z</dcterms:modified>
</cp:coreProperties>
</file>