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0" r:id="rId4"/>
    <p:sldId id="261" r:id="rId5"/>
    <p:sldId id="262" r:id="rId6"/>
    <p:sldId id="264" r:id="rId7"/>
    <p:sldId id="271" r:id="rId8"/>
    <p:sldId id="281" r:id="rId9"/>
    <p:sldId id="282" r:id="rId10"/>
    <p:sldId id="269" r:id="rId11"/>
    <p:sldId id="375" r:id="rId12"/>
    <p:sldId id="313" r:id="rId13"/>
    <p:sldId id="499" r:id="rId14"/>
    <p:sldId id="374" r:id="rId15"/>
    <p:sldId id="403" r:id="rId16"/>
    <p:sldId id="425" r:id="rId17"/>
    <p:sldId id="409" r:id="rId18"/>
    <p:sldId id="315" r:id="rId19"/>
    <p:sldId id="362" r:id="rId20"/>
    <p:sldId id="498" r:id="rId21"/>
    <p:sldId id="472" r:id="rId22"/>
    <p:sldId id="491" r:id="rId23"/>
    <p:sldId id="319" r:id="rId24"/>
    <p:sldId id="500" r:id="rId25"/>
    <p:sldId id="503" r:id="rId26"/>
    <p:sldId id="501" r:id="rId27"/>
    <p:sldId id="502" r:id="rId28"/>
    <p:sldId id="504" r:id="rId29"/>
    <p:sldId id="493" r:id="rId3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54"/>
    <a:srgbClr val="006FB0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3" autoAdjust="0"/>
    <p:restoredTop sz="94717"/>
  </p:normalViewPr>
  <p:slideViewPr>
    <p:cSldViewPr snapToGrid="0" snapToObjects="1">
      <p:cViewPr varScale="1">
        <p:scale>
          <a:sx n="59" d="100"/>
          <a:sy n="59" d="100"/>
        </p:scale>
        <p:origin x="788" y="52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Você poderá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74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20650" y="739775"/>
            <a:ext cx="6550025" cy="368617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AB5C5643-1FC8-49B6-9190-1245F65242D4}" type="slidenum">
              <a:rPr lang="pt-BR" altLang="pt-BR" smtClean="0"/>
              <a:pPr/>
              <a:t>10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44859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>
            <a:extLst>
              <a:ext uri="{FF2B5EF4-FFF2-40B4-BE49-F238E27FC236}">
                <a16:creationId xmlns:a16="http://schemas.microsoft.com/office/drawing/2014/main" id="{8A8E5AB5-41E1-41B1-A104-EE35E14C4B3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/>
            </a:pPr>
            <a:fld id="{678673A7-55B3-4AA8-8706-9E65ECD8709E}" type="slidenum">
              <a:rPr kumimoji="0" lang="pt-BR" altLang="pt-B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/>
              </a:pPr>
              <a:t>14</a:t>
            </a:fld>
            <a:endParaRPr kumimoji="0" lang="pt-BR" altLang="pt-B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39939" name="Rectangle 1">
            <a:extLst>
              <a:ext uri="{FF2B5EF4-FFF2-40B4-BE49-F238E27FC236}">
                <a16:creationId xmlns:a16="http://schemas.microsoft.com/office/drawing/2014/main" id="{2F1E84CE-85F6-43A6-9FDF-F0E1D8631634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2ED43C19-E8C1-4E62-8594-35A827CBE0E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05811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15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15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15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000000"/>
                </a:buClr>
                <a:buSzPts val="1200"/>
              </a:pPr>
              <a:t>15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000000"/>
                </a:buClr>
                <a:buSzPts val="1200"/>
              </a:pPr>
              <a:t>15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1032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16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16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16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000000"/>
                </a:buClr>
                <a:buSzPts val="1200"/>
              </a:pPr>
              <a:t>16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000000"/>
                </a:buClr>
                <a:buSzPts val="1200"/>
              </a:pPr>
              <a:t>16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0358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17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17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ts val="1200"/>
              </a:pPr>
              <a:t>17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000000"/>
                </a:buClr>
                <a:buSzPts val="1200"/>
              </a:pPr>
              <a:t>17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algn="r">
              <a:buClr>
                <a:srgbClr val="000000"/>
              </a:buClr>
              <a:buSzPts val="1200"/>
            </a:pPr>
            <a:fld id="{00000000-1234-1234-1234-123412341234}" type="slidenum">
              <a:rPr lang="pt-BR" sz="13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000000"/>
                </a:buClr>
                <a:buSzPts val="1200"/>
              </a:pPr>
              <a:t>17</a:t>
            </a:fld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228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29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29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29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29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29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26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1" y="44625"/>
            <a:ext cx="12176698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419" y="1484785"/>
            <a:ext cx="10508812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301" y="5658519"/>
            <a:ext cx="10402305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1577488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124" y="44640"/>
            <a:ext cx="12176211" cy="1318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8298" y="1484640"/>
            <a:ext cx="10508617" cy="403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2643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19/03/2024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E97C7A7-DF75-6148-9C65-9A288497A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967A6D-BA08-4174-956F-943D82D3B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53" y="1857627"/>
            <a:ext cx="4809494" cy="1837576"/>
          </a:xfrm>
          <a:prstGeom prst="rect">
            <a:avLst/>
          </a:prstGeom>
        </p:spPr>
      </p:pic>
      <p:sp>
        <p:nvSpPr>
          <p:cNvPr id="5" name="Rectangle 9">
            <a:extLst>
              <a:ext uri="{FF2B5EF4-FFF2-40B4-BE49-F238E27FC236}">
                <a16:creationId xmlns:a16="http://schemas.microsoft.com/office/drawing/2014/main" id="{7962F2A0-9800-4EED-836E-A170F9B538F3}"/>
              </a:ext>
            </a:extLst>
          </p:cNvPr>
          <p:cNvSpPr/>
          <p:nvPr/>
        </p:nvSpPr>
        <p:spPr>
          <a:xfrm>
            <a:off x="276780" y="4518098"/>
            <a:ext cx="116384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COVID-19</a:t>
            </a:r>
            <a:endParaRPr lang="pt-BR" sz="36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6D679859-C125-4181-8170-16BFBC9CEB23}"/>
              </a:ext>
            </a:extLst>
          </p:cNvPr>
          <p:cNvSpPr/>
          <p:nvPr/>
        </p:nvSpPr>
        <p:spPr>
          <a:xfrm>
            <a:off x="1100943" y="5470752"/>
            <a:ext cx="97916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Curitiba - PR | Março de 2024</a:t>
            </a:r>
            <a:endParaRPr lang="pt-BR" sz="14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999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Exames RT-PCR realizados pela Rede Pública e Laboratórios Credenciados no GAL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5" y="6010286"/>
            <a:ext cx="10399596" cy="73108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sz="1050" dirty="0">
                <a:cs typeface="Arial" panose="020B0604020202020204" pitchFamily="34" charset="0"/>
              </a:rPr>
              <a:t>Fonte: Sistema Gerenciador de Ambiente Laboratorial consultado no dia 15/03/2024, às 10h00.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sz="1050" dirty="0">
                <a:cs typeface="Arial" panose="020B0604020202020204" pitchFamily="34" charset="0"/>
              </a:rPr>
              <a:t>*Outros 1.559.639 casos confirmados pelos critérios RT-PCR, clínico epidemiológico ou teste rápido, não estão registrados no sistema GAL.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sz="1050" dirty="0">
                <a:cs typeface="Arial" panose="020B0604020202020204" pitchFamily="34" charset="0"/>
              </a:rPr>
              <a:t>** Casos confirmados pelos critérios RT-PCR, clínico epidemiológico ou teste rápido, registrados no sistema GAL;</a:t>
            </a:r>
            <a:br>
              <a:rPr lang="pt-BR" sz="1050" dirty="0">
                <a:cs typeface="Arial" panose="020B0604020202020204" pitchFamily="34" charset="0"/>
              </a:rPr>
            </a:br>
            <a:r>
              <a:rPr lang="pt-BR" sz="1050" dirty="0">
                <a:cs typeface="Arial" panose="020B0604020202020204" pitchFamily="34" charset="0"/>
              </a:rPr>
              <a:t>*** Os casos em investigação consultados do GAL estão detalhados ao final deste documento. Amostras em triagem não estão neste número.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EC2D76E-6FF9-9A50-5C88-6B783D7C7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000" y="2902810"/>
            <a:ext cx="7514000" cy="10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578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71C430-3BB5-57D5-CE21-EA903DE45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Amostras de vírus respiratórios analisadas pelo Lacen</a:t>
            </a:r>
          </a:p>
        </p:txBody>
      </p:sp>
      <p:graphicFrame>
        <p:nvGraphicFramePr>
          <p:cNvPr id="10" name="Espaço Reservado para Conteúdo 9">
            <a:extLst>
              <a:ext uri="{FF2B5EF4-FFF2-40B4-BE49-F238E27FC236}">
                <a16:creationId xmlns:a16="http://schemas.microsoft.com/office/drawing/2014/main" id="{7A3246B1-AC77-E75B-E75E-65DC11E98C9D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88894" y="3212976"/>
          <a:ext cx="12055778" cy="648072"/>
        </p:xfrm>
        <a:graphic>
          <a:graphicData uri="http://schemas.openxmlformats.org/drawingml/2006/table">
            <a:tbl>
              <a:tblPr/>
              <a:tblGrid>
                <a:gridCol w="338408">
                  <a:extLst>
                    <a:ext uri="{9D8B030D-6E8A-4147-A177-3AD203B41FA5}">
                      <a16:colId xmlns:a16="http://schemas.microsoft.com/office/drawing/2014/main" val="1621574635"/>
                    </a:ext>
                  </a:extLst>
                </a:gridCol>
                <a:gridCol w="451630">
                  <a:extLst>
                    <a:ext uri="{9D8B030D-6E8A-4147-A177-3AD203B41FA5}">
                      <a16:colId xmlns:a16="http://schemas.microsoft.com/office/drawing/2014/main" val="580236864"/>
                    </a:ext>
                  </a:extLst>
                </a:gridCol>
                <a:gridCol w="873430">
                  <a:extLst>
                    <a:ext uri="{9D8B030D-6E8A-4147-A177-3AD203B41FA5}">
                      <a16:colId xmlns:a16="http://schemas.microsoft.com/office/drawing/2014/main" val="3134005132"/>
                    </a:ext>
                  </a:extLst>
                </a:gridCol>
                <a:gridCol w="1038622">
                  <a:extLst>
                    <a:ext uri="{9D8B030D-6E8A-4147-A177-3AD203B41FA5}">
                      <a16:colId xmlns:a16="http://schemas.microsoft.com/office/drawing/2014/main" val="160498701"/>
                    </a:ext>
                  </a:extLst>
                </a:gridCol>
                <a:gridCol w="1264758">
                  <a:extLst>
                    <a:ext uri="{9D8B030D-6E8A-4147-A177-3AD203B41FA5}">
                      <a16:colId xmlns:a16="http://schemas.microsoft.com/office/drawing/2014/main" val="3571933336"/>
                    </a:ext>
                  </a:extLst>
                </a:gridCol>
                <a:gridCol w="509367">
                  <a:extLst>
                    <a:ext uri="{9D8B030D-6E8A-4147-A177-3AD203B41FA5}">
                      <a16:colId xmlns:a16="http://schemas.microsoft.com/office/drawing/2014/main" val="2626836425"/>
                    </a:ext>
                  </a:extLst>
                </a:gridCol>
                <a:gridCol w="958432">
                  <a:extLst>
                    <a:ext uri="{9D8B030D-6E8A-4147-A177-3AD203B41FA5}">
                      <a16:colId xmlns:a16="http://schemas.microsoft.com/office/drawing/2014/main" val="2555336675"/>
                    </a:ext>
                  </a:extLst>
                </a:gridCol>
                <a:gridCol w="647293">
                  <a:extLst>
                    <a:ext uri="{9D8B030D-6E8A-4147-A177-3AD203B41FA5}">
                      <a16:colId xmlns:a16="http://schemas.microsoft.com/office/drawing/2014/main" val="401056474"/>
                    </a:ext>
                  </a:extLst>
                </a:gridCol>
                <a:gridCol w="823713">
                  <a:extLst>
                    <a:ext uri="{9D8B030D-6E8A-4147-A177-3AD203B41FA5}">
                      <a16:colId xmlns:a16="http://schemas.microsoft.com/office/drawing/2014/main" val="2382104025"/>
                    </a:ext>
                  </a:extLst>
                </a:gridCol>
                <a:gridCol w="899091">
                  <a:extLst>
                    <a:ext uri="{9D8B030D-6E8A-4147-A177-3AD203B41FA5}">
                      <a16:colId xmlns:a16="http://schemas.microsoft.com/office/drawing/2014/main" val="1033135074"/>
                    </a:ext>
                  </a:extLst>
                </a:gridCol>
                <a:gridCol w="504555">
                  <a:extLst>
                    <a:ext uri="{9D8B030D-6E8A-4147-A177-3AD203B41FA5}">
                      <a16:colId xmlns:a16="http://schemas.microsoft.com/office/drawing/2014/main" val="1239097712"/>
                    </a:ext>
                  </a:extLst>
                </a:gridCol>
                <a:gridCol w="432385">
                  <a:extLst>
                    <a:ext uri="{9D8B030D-6E8A-4147-A177-3AD203B41FA5}">
                      <a16:colId xmlns:a16="http://schemas.microsoft.com/office/drawing/2014/main" val="3661331302"/>
                    </a:ext>
                  </a:extLst>
                </a:gridCol>
                <a:gridCol w="1166926">
                  <a:extLst>
                    <a:ext uri="{9D8B030D-6E8A-4147-A177-3AD203B41FA5}">
                      <a16:colId xmlns:a16="http://schemas.microsoft.com/office/drawing/2014/main" val="3079769344"/>
                    </a:ext>
                  </a:extLst>
                </a:gridCol>
                <a:gridCol w="820504">
                  <a:extLst>
                    <a:ext uri="{9D8B030D-6E8A-4147-A177-3AD203B41FA5}">
                      <a16:colId xmlns:a16="http://schemas.microsoft.com/office/drawing/2014/main" val="2772333484"/>
                    </a:ext>
                  </a:extLst>
                </a:gridCol>
                <a:gridCol w="517386">
                  <a:extLst>
                    <a:ext uri="{9D8B030D-6E8A-4147-A177-3AD203B41FA5}">
                      <a16:colId xmlns:a16="http://schemas.microsoft.com/office/drawing/2014/main" val="3529556532"/>
                    </a:ext>
                  </a:extLst>
                </a:gridCol>
                <a:gridCol w="809278">
                  <a:extLst>
                    <a:ext uri="{9D8B030D-6E8A-4147-A177-3AD203B41FA5}">
                      <a16:colId xmlns:a16="http://schemas.microsoft.com/office/drawing/2014/main" val="413431064"/>
                    </a:ext>
                  </a:extLst>
                </a:gridCol>
              </a:tblGrid>
              <a:tr h="162018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38" marR="5238" marT="52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38" marR="5238" marT="523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Amostras Liberadas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Coronavírus SARS-CoV2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Positividade para SARS-CoV2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Influenza A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Influenza A H1N1pdm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Influenza A H3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Influenza A NSUBT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Influenza A Variante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Influenza B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Rinovírus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Vírus Sincicial Respiratório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Metapneumovírus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Adenovírus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Positividade Geral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331325"/>
                  </a:ext>
                </a:extLst>
              </a:tr>
              <a:tr h="162018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Janeiro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1908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12,42%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29,88%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087394"/>
                  </a:ext>
                </a:extLst>
              </a:tr>
              <a:tr h="162018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Fevereiro 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1434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24,13%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45,62%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78209"/>
                  </a:ext>
                </a:extLst>
              </a:tr>
              <a:tr h="162018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Março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1085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24,61%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58,27%</a:t>
                      </a:r>
                    </a:p>
                  </a:txBody>
                  <a:tcPr marL="5238" marR="5238" marT="5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231305"/>
                  </a:ext>
                </a:extLst>
              </a:tr>
            </a:tbl>
          </a:graphicData>
        </a:graphic>
      </p:graphicFrame>
      <p:sp>
        <p:nvSpPr>
          <p:cNvPr id="3" name="Espaço Reservado para Conteúdo 3">
            <a:extLst>
              <a:ext uri="{FF2B5EF4-FFF2-40B4-BE49-F238E27FC236}">
                <a16:creationId xmlns:a16="http://schemas.microsoft.com/office/drawing/2014/main" id="{99F422A2-D0E6-36FC-B7BA-1892EAED2AC0}"/>
              </a:ext>
            </a:extLst>
          </p:cNvPr>
          <p:cNvSpPr txBox="1">
            <a:spLocks/>
          </p:cNvSpPr>
          <p:nvPr/>
        </p:nvSpPr>
        <p:spPr>
          <a:xfrm>
            <a:off x="16885" y="6010286"/>
            <a:ext cx="10399596" cy="731083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050" dirty="0">
                <a:cs typeface="Arial" panose="020B0604020202020204" pitchFamily="34" charset="0"/>
              </a:rPr>
              <a:t>Fonte: Lacen / SESA.</a:t>
            </a:r>
          </a:p>
        </p:txBody>
      </p:sp>
    </p:spTree>
    <p:extLst>
      <p:ext uri="{BB962C8B-B14F-4D97-AF65-F5344CB8AC3E}">
        <p14:creationId xmlns:p14="http://schemas.microsoft.com/office/powerpoint/2010/main" val="2137065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D0E0CF-52A8-2E38-8BF9-FBA47D941D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62548" y="620688"/>
            <a:ext cx="8466905" cy="536370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 confirmados por mês</a:t>
            </a:r>
          </a:p>
        </p:txBody>
      </p:sp>
    </p:spTree>
    <p:extLst>
      <p:ext uri="{BB962C8B-B14F-4D97-AF65-F5344CB8AC3E}">
        <p14:creationId xmlns:p14="http://schemas.microsoft.com/office/powerpoint/2010/main" val="3872837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647DFE2-C9DB-0E71-D047-29F1599D11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12789" y="717551"/>
            <a:ext cx="10766425" cy="45704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Óbitos confirmados por mês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</p:spTree>
    <p:extLst>
      <p:ext uri="{BB962C8B-B14F-4D97-AF65-F5344CB8AC3E}">
        <p14:creationId xmlns:p14="http://schemas.microsoft.com/office/powerpoint/2010/main" val="3061396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AutoShape 2">
            <a:extLst>
              <a:ext uri="{FF2B5EF4-FFF2-40B4-BE49-F238E27FC236}">
                <a16:creationId xmlns:a16="http://schemas.microsoft.com/office/drawing/2014/main" id="{9F24705E-887B-4E34-9F78-BEE152D44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28424" y="6650586"/>
            <a:ext cx="9929282" cy="131524"/>
          </a:xfrm>
          <a:custGeom>
            <a:avLst/>
            <a:gdLst>
              <a:gd name="T0" fmla="*/ 10666413 w 10666413"/>
              <a:gd name="T1" fmla="*/ 70644 h 141288"/>
              <a:gd name="T2" fmla="*/ 5333207 w 10666413"/>
              <a:gd name="T3" fmla="*/ 141288 h 141288"/>
              <a:gd name="T4" fmla="*/ 0 w 10666413"/>
              <a:gd name="T5" fmla="*/ 70644 h 141288"/>
              <a:gd name="T6" fmla="*/ 5333207 w 10666413"/>
              <a:gd name="T7" fmla="*/ 0 h 1412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0666413"/>
              <a:gd name="T13" fmla="*/ 0 h 141288"/>
              <a:gd name="T14" fmla="*/ 10666413 w 10666413"/>
              <a:gd name="T15" fmla="*/ 141288 h 141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666413" h="141288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3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916" name="AutoShape 3">
            <a:extLst>
              <a:ext uri="{FF2B5EF4-FFF2-40B4-BE49-F238E27FC236}">
                <a16:creationId xmlns:a16="http://schemas.microsoft.com/office/drawing/2014/main" id="{D5F003F4-D5D3-4C92-BDA4-0F728C07E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2925" y="6650586"/>
            <a:ext cx="3075284" cy="131524"/>
          </a:xfrm>
          <a:custGeom>
            <a:avLst/>
            <a:gdLst>
              <a:gd name="T0" fmla="*/ 3303587 w 3303587"/>
              <a:gd name="T1" fmla="*/ 70644 h 141288"/>
              <a:gd name="T2" fmla="*/ 1651794 w 3303587"/>
              <a:gd name="T3" fmla="*/ 141288 h 141288"/>
              <a:gd name="T4" fmla="*/ 0 w 3303587"/>
              <a:gd name="T5" fmla="*/ 70644 h 141288"/>
              <a:gd name="T6" fmla="*/ 1651794 w 3303587"/>
              <a:gd name="T7" fmla="*/ 0 h 1412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303587"/>
              <a:gd name="T13" fmla="*/ 0 h 141288"/>
              <a:gd name="T14" fmla="*/ 3303587 w 3303587"/>
              <a:gd name="T15" fmla="*/ 141288 h 141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03587" h="141288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3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917" name="AutoShape 4">
            <a:extLst>
              <a:ext uri="{FF2B5EF4-FFF2-40B4-BE49-F238E27FC236}">
                <a16:creationId xmlns:a16="http://schemas.microsoft.com/office/drawing/2014/main" id="{90ADDF43-9BB4-4D92-B3D2-EF5C6DE66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1439" y="6644674"/>
            <a:ext cx="3075284" cy="131524"/>
          </a:xfrm>
          <a:custGeom>
            <a:avLst/>
            <a:gdLst>
              <a:gd name="T0" fmla="*/ 3303587 w 3303587"/>
              <a:gd name="T1" fmla="*/ 70644 h 141288"/>
              <a:gd name="T2" fmla="*/ 1651794 w 3303587"/>
              <a:gd name="T3" fmla="*/ 141288 h 141288"/>
              <a:gd name="T4" fmla="*/ 0 w 3303587"/>
              <a:gd name="T5" fmla="*/ 70644 h 141288"/>
              <a:gd name="T6" fmla="*/ 1651794 w 3303587"/>
              <a:gd name="T7" fmla="*/ 0 h 1412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303587"/>
              <a:gd name="T13" fmla="*/ 0 h 141288"/>
              <a:gd name="T14" fmla="*/ 3303587 w 3303587"/>
              <a:gd name="T15" fmla="*/ 141288 h 141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03587" h="141288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3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8918" name="Picture 5">
            <a:extLst>
              <a:ext uri="{FF2B5EF4-FFF2-40B4-BE49-F238E27FC236}">
                <a16:creationId xmlns:a16="http://schemas.microsoft.com/office/drawing/2014/main" id="{50E534EC-DE00-44F5-8D04-2B4F9E29B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799" y="5842234"/>
            <a:ext cx="1867929" cy="71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9" name="Rectangle 6">
            <a:extLst>
              <a:ext uri="{FF2B5EF4-FFF2-40B4-BE49-F238E27FC236}">
                <a16:creationId xmlns:a16="http://schemas.microsoft.com/office/drawing/2014/main" id="{AD28E288-48CF-4FCB-9C6D-1C6D92D18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56" y="412829"/>
            <a:ext cx="3941270" cy="63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pt-BR" altLang="pt-BR" sz="93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920" name="Rectangle 7">
            <a:extLst>
              <a:ext uri="{FF2B5EF4-FFF2-40B4-BE49-F238E27FC236}">
                <a16:creationId xmlns:a16="http://schemas.microsoft.com/office/drawing/2014/main" id="{833F37C8-B2B3-4C12-92A9-D9052E84E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539" y="1268469"/>
            <a:ext cx="9582001" cy="503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pt-BR" altLang="pt-BR" sz="93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BB8F2F5-09DF-4BE6-BD69-2A552C13DD93}"/>
              </a:ext>
            </a:extLst>
          </p:cNvPr>
          <p:cNvGraphicFramePr>
            <a:graphicFrameLocks noGrp="1"/>
          </p:cNvGraphicFramePr>
          <p:nvPr/>
        </p:nvGraphicFramePr>
        <p:xfrm>
          <a:off x="1604876" y="924145"/>
          <a:ext cx="8110123" cy="4827948"/>
        </p:xfrm>
        <a:graphic>
          <a:graphicData uri="http://schemas.openxmlformats.org/drawingml/2006/table">
            <a:tbl>
              <a:tblPr/>
              <a:tblGrid>
                <a:gridCol w="1237793">
                  <a:extLst>
                    <a:ext uri="{9D8B030D-6E8A-4147-A177-3AD203B41FA5}">
                      <a16:colId xmlns:a16="http://schemas.microsoft.com/office/drawing/2014/main" val="3219764933"/>
                    </a:ext>
                  </a:extLst>
                </a:gridCol>
                <a:gridCol w="3004226">
                  <a:extLst>
                    <a:ext uri="{9D8B030D-6E8A-4147-A177-3AD203B41FA5}">
                      <a16:colId xmlns:a16="http://schemas.microsoft.com/office/drawing/2014/main" val="2234316274"/>
                    </a:ext>
                  </a:extLst>
                </a:gridCol>
                <a:gridCol w="967026">
                  <a:extLst>
                    <a:ext uri="{9D8B030D-6E8A-4147-A177-3AD203B41FA5}">
                      <a16:colId xmlns:a16="http://schemas.microsoft.com/office/drawing/2014/main" val="292839203"/>
                    </a:ext>
                  </a:extLst>
                </a:gridCol>
                <a:gridCol w="967026">
                  <a:extLst>
                    <a:ext uri="{9D8B030D-6E8A-4147-A177-3AD203B41FA5}">
                      <a16:colId xmlns:a16="http://schemas.microsoft.com/office/drawing/2014/main" val="1526210098"/>
                    </a:ext>
                  </a:extLst>
                </a:gridCol>
                <a:gridCol w="967026">
                  <a:extLst>
                    <a:ext uri="{9D8B030D-6E8A-4147-A177-3AD203B41FA5}">
                      <a16:colId xmlns:a16="http://schemas.microsoft.com/office/drawing/2014/main" val="206772461"/>
                    </a:ext>
                  </a:extLst>
                </a:gridCol>
                <a:gridCol w="967026">
                  <a:extLst>
                    <a:ext uri="{9D8B030D-6E8A-4147-A177-3AD203B41FA5}">
                      <a16:colId xmlns:a16="http://schemas.microsoft.com/office/drawing/2014/main" val="2795495322"/>
                    </a:ext>
                  </a:extLst>
                </a:gridCol>
              </a:tblGrid>
              <a:tr h="377736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Fatores de Risco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Casos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Óbitos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975721"/>
                  </a:ext>
                </a:extLst>
              </a:tr>
              <a:tr h="200672"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46729"/>
                  </a:ext>
                </a:extLst>
              </a:tr>
              <a:tr h="2124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        Com Fatores de Risco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440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60,2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663044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Adultos ≥ 60 anos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358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49,0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273256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Crianças &lt; 6 anos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24,1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695963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Doença cardiovascular crônica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23,7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37,1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47896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Diabetes mellitus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15,9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21,4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887637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Doença neurológica crônica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8,5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12,9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768915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Pneumopatias crônicas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15,7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762759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Asma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259876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Doença renal crônica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4,5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67213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Imunodeficiência/Imunodepressão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3,8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608215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Obesidade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3,4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701640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Gestantes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2,5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254883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Doença Hematológica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1,4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316960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effectLst/>
                          <a:latin typeface="Arial" panose="020B0604020202020204" pitchFamily="34" charset="0"/>
                        </a:rPr>
                        <a:t>Doença hepática crônica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508074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Síndrome de Down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7600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Puerpério (até 42 dias do parto)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926207"/>
                  </a:ext>
                </a:extLst>
              </a:tr>
              <a:tr h="212477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Indígenas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15736"/>
                  </a:ext>
                </a:extLst>
              </a:tr>
              <a:tr h="2124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Receberam Vacina contra Influenza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14,3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683459"/>
                  </a:ext>
                </a:extLst>
              </a:tr>
              <a:tr h="2124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Receberam Vacina contra COVID-19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528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72,2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87,1</a:t>
                      </a:r>
                    </a:p>
                  </a:txBody>
                  <a:tcPr marL="8866" marR="8866" marT="88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8383"/>
                  </a:ext>
                </a:extLst>
              </a:tr>
              <a:tr h="2124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Uso de Antiviral (Oseltamivir)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2,6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8866" marR="8866" marT="88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889038"/>
                  </a:ext>
                </a:extLst>
              </a:tr>
            </a:tbl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407822AA-2F59-4668-B8AB-42BC3D2F1750}"/>
              </a:ext>
            </a:extLst>
          </p:cNvPr>
          <p:cNvSpPr/>
          <p:nvPr/>
        </p:nvSpPr>
        <p:spPr>
          <a:xfrm>
            <a:off x="57744" y="6359461"/>
            <a:ext cx="4300088" cy="238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pt-BR" sz="1024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Fonte: SESA-PR/DAV/CVIE/DVVTR-SIVEP Gripe. Dados sujeitos a alterações.</a:t>
            </a:r>
            <a:endParaRPr kumimoji="0" lang="pt-BR" sz="1024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 Box 1">
            <a:extLst>
              <a:ext uri="{FF2B5EF4-FFF2-40B4-BE49-F238E27FC236}">
                <a16:creationId xmlns:a16="http://schemas.microsoft.com/office/drawing/2014/main" id="{D4B61CDC-0B1F-5E04-29AE-3FA48E1A4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894" y="245904"/>
            <a:ext cx="10054754" cy="374536"/>
          </a:xfrm>
          <a:prstGeom prst="rect">
            <a:avLst/>
          </a:prstGeom>
          <a:solidFill>
            <a:srgbClr val="FFFFFF">
              <a:alpha val="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3780" tIns="43566" rIns="83780" bIns="43566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pt-BR" altLang="pt-BR" sz="18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Casos e óbitos de SRAG, segundo Comorbidades, residentes no Paraná, 2024*</a:t>
            </a:r>
            <a:endParaRPr kumimoji="0" lang="pt-BR" altLang="pt-BR" sz="1862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059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Arial"/>
                <a:cs typeface="Arial"/>
                <a:sym typeface="Arial"/>
              </a:rPr>
              <a:t>Estratégia de vacinação contra a COVID-19 em 2024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B92DCD3-F69D-46ED-A548-FFFB57C24B0D}"/>
              </a:ext>
            </a:extLst>
          </p:cNvPr>
          <p:cNvSpPr txBox="1"/>
          <p:nvPr/>
        </p:nvSpPr>
        <p:spPr>
          <a:xfrm>
            <a:off x="548436" y="1344168"/>
            <a:ext cx="1125646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População alvo: </a:t>
            </a:r>
            <a:r>
              <a:rPr lang="pt-BR" sz="2200" dirty="0">
                <a:solidFill>
                  <a:srgbClr val="FF0000"/>
                </a:solidFill>
              </a:rPr>
              <a:t>reforço para 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grupos prioritários, a partir de 5 anos de idade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Meta de vacinação:  &gt; 90% da população alvo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A recomendação para a dose de reforço de 2024 será com a vacina COVID-19  licenciada e disponível no PNI, para utilização a partir de 5 anos de idade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706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Vacinação da população geral acima de 5 anos</a:t>
            </a:r>
            <a:endParaRPr sz="2800" b="1" dirty="0">
              <a:solidFill>
                <a:schemeClr val="accent1">
                  <a:lumMod val="75000"/>
                </a:schemeClr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B92DCD3-F69D-46ED-A548-FFFB57C24B0D}"/>
              </a:ext>
            </a:extLst>
          </p:cNvPr>
          <p:cNvSpPr txBox="1"/>
          <p:nvPr/>
        </p:nvSpPr>
        <p:spPr>
          <a:xfrm>
            <a:off x="682938" y="1232288"/>
            <a:ext cx="1125646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u="sng" dirty="0">
                <a:solidFill>
                  <a:schemeClr val="accent1">
                    <a:lumMod val="50000"/>
                  </a:schemeClr>
                </a:solidFill>
              </a:rPr>
              <a:t>Esquemas primários não são mais recomendados.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Indivíduo que não tenha sido vacinado anteriormente (nenhuma dose prévia) ou que tenha recebido apenas uma dose da vacina contra a COVID-19 </a:t>
            </a:r>
            <a:r>
              <a:rPr lang="pt-BR" sz="2200" u="sng" dirty="0">
                <a:solidFill>
                  <a:schemeClr val="accent1">
                    <a:lumMod val="50000"/>
                  </a:schemeClr>
                </a:solidFill>
              </a:rPr>
              <a:t>optar por se vacinar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, poderá iniciar e/ou completar o </a:t>
            </a:r>
            <a:r>
              <a:rPr lang="pt-BR" sz="2200" dirty="0">
                <a:solidFill>
                  <a:srgbClr val="FF0000"/>
                </a:solidFill>
              </a:rPr>
              <a:t>esquema primário de vacinação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Esquema consiste em </a:t>
            </a:r>
            <a:r>
              <a:rPr lang="pt-BR" sz="2200" dirty="0">
                <a:solidFill>
                  <a:srgbClr val="FF0000"/>
                </a:solidFill>
              </a:rPr>
              <a:t>duas doses da Vacina COVID-19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 disponível e recomendada para a idade, com intervalo mínimo de 4 semanas entre as doses.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C1AC0CB-5F92-4843-BD33-8BF347E4284A}"/>
              </a:ext>
            </a:extLst>
          </p:cNvPr>
          <p:cNvSpPr txBox="1"/>
          <p:nvPr/>
        </p:nvSpPr>
        <p:spPr>
          <a:xfrm>
            <a:off x="3221970" y="4871784"/>
            <a:ext cx="69745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>
                <a:solidFill>
                  <a:srgbClr val="FF0000"/>
                </a:solidFill>
              </a:rPr>
              <a:t>População geral não terá direito ao reforço!!!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AD9DE83-10E6-419B-B074-FE63772E5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67865">
            <a:off x="1413232" y="4913082"/>
            <a:ext cx="1803263" cy="155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84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Primovacinação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de crianças menores de 5 anos com Pfizer baby</a:t>
            </a:r>
            <a:endParaRPr sz="2800" b="1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B92DCD3-F69D-46ED-A548-FFFB57C24B0D}"/>
              </a:ext>
            </a:extLst>
          </p:cNvPr>
          <p:cNvSpPr txBox="1"/>
          <p:nvPr/>
        </p:nvSpPr>
        <p:spPr>
          <a:xfrm>
            <a:off x="611220" y="1680523"/>
            <a:ext cx="1125646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Inclusão no calendário básico de vacinação 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obrigatória pelo ECA</a:t>
            </a: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Resgate de crianças não vacinadas até 4 anos, 11 meses e 29 dias.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AA9A84A-E25D-42CC-883B-95D6B9EDE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466" y="2374598"/>
            <a:ext cx="5267325" cy="150495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8CD3E2B-A589-4C58-83C7-01D8FC35E300}"/>
              </a:ext>
            </a:extLst>
          </p:cNvPr>
          <p:cNvSpPr txBox="1"/>
          <p:nvPr/>
        </p:nvSpPr>
        <p:spPr>
          <a:xfrm>
            <a:off x="799479" y="3857253"/>
            <a:ext cx="912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dirty="0"/>
              <a:t>Fonte: Informe Estratégia de Vacinação contra a COVID-19, 2024. Dezembro, 2023.</a:t>
            </a:r>
            <a:r>
              <a:rPr lang="pt-BR" dirty="0"/>
              <a:t>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9F16B87-830C-4E18-B6A7-651EDFBED912}"/>
              </a:ext>
            </a:extLst>
          </p:cNvPr>
          <p:cNvSpPr/>
          <p:nvPr/>
        </p:nvSpPr>
        <p:spPr>
          <a:xfrm>
            <a:off x="4259676" y="2257765"/>
            <a:ext cx="1102659" cy="16471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7190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6F222E3-006D-4673-BF6D-518ACEA25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chemeClr val="accent1">
                    <a:lumMod val="75000"/>
                  </a:schemeClr>
                </a:solidFill>
              </a:rPr>
              <a:t>Vacinação contra a Covid-19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89AE9B7-0220-4DCF-9B4D-C0CF526861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Reforço Semestral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4F4BBF7-2780-492C-B5DA-28CC4AC49D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sz="2000" dirty="0"/>
              <a:t>Pessoas com ≥ 60 anos  </a:t>
            </a:r>
          </a:p>
          <a:p>
            <a:r>
              <a:rPr lang="pt-BR" sz="2000" dirty="0"/>
              <a:t>Gestantes/puérperas</a:t>
            </a:r>
          </a:p>
          <a:p>
            <a:r>
              <a:rPr lang="pt-BR" sz="2000" dirty="0"/>
              <a:t>Imunocomprometidos com ≥ 5 anos  </a:t>
            </a:r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E44C3495-EF77-4939-BA8A-60549358A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/>
              <a:t>Reforço Anual</a:t>
            </a: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C14B972B-1B45-4750-83BD-378FFAB94E3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sz="2000" dirty="0"/>
              <a:t>Trabalhadores da saúde</a:t>
            </a:r>
          </a:p>
          <a:p>
            <a:r>
              <a:rPr lang="pt-BR" sz="2000" dirty="0"/>
              <a:t>Pessoas com comorbidades com ≥ 5 anos</a:t>
            </a:r>
          </a:p>
          <a:p>
            <a:r>
              <a:rPr lang="pt-BR" sz="2000" dirty="0"/>
              <a:t>Pessoas com deficiência permanente com ≥ 5 anos</a:t>
            </a:r>
          </a:p>
          <a:p>
            <a:r>
              <a:rPr lang="pt-BR" sz="2000" dirty="0"/>
              <a:t>Moradores e funcionários de ILPI</a:t>
            </a:r>
          </a:p>
          <a:p>
            <a:r>
              <a:rPr lang="pt-BR" sz="2000" dirty="0"/>
              <a:t>Indígenas, ribeirinhos e quilombolas</a:t>
            </a:r>
          </a:p>
          <a:p>
            <a:r>
              <a:rPr lang="pt-BR" sz="2000" dirty="0"/>
              <a:t>Pessoas em situação de rua</a:t>
            </a:r>
          </a:p>
          <a:p>
            <a:r>
              <a:rPr lang="pt-BR" sz="2000" dirty="0"/>
              <a:t>Pessoas privadas de liberdade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6D34830-2F5E-448E-A151-984A3676A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7547" y="146898"/>
            <a:ext cx="1672466" cy="2358177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518256-E1AA-4487-82A1-A0FF4086E3BB}"/>
              </a:ext>
            </a:extLst>
          </p:cNvPr>
          <p:cNvSpPr txBox="1"/>
          <p:nvPr/>
        </p:nvSpPr>
        <p:spPr>
          <a:xfrm>
            <a:off x="609601" y="5942182"/>
            <a:ext cx="891019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/>
              <a:t>Esquema de vacinação: uma dose de reforço para os grupos prioritários, intervalo mínimo de 6 meses da última dose de vacina COVID-19 recebida, independente do status vacinal prévio. </a:t>
            </a:r>
          </a:p>
        </p:txBody>
      </p:sp>
    </p:spTree>
    <p:extLst>
      <p:ext uri="{BB962C8B-B14F-4D97-AF65-F5344CB8AC3E}">
        <p14:creationId xmlns:p14="http://schemas.microsoft.com/office/powerpoint/2010/main" val="915735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966" y="244568"/>
            <a:ext cx="11356068" cy="474838"/>
          </a:xfrm>
        </p:spPr>
        <p:txBody>
          <a:bodyPr/>
          <a:lstStyle/>
          <a:p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Vacinação COVID - Cenário Geral Doses Aplicadas e Distribuídas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055440" y="6315117"/>
            <a:ext cx="3816424" cy="298315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Fonte: Boletim epidemiológico Covid-19, 15/03/24.</a:t>
            </a: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6A22E625-C9C6-43B5-BCEA-7DBE3DDCE425}"/>
              </a:ext>
            </a:extLst>
          </p:cNvPr>
          <p:cNvSpPr txBox="1">
            <a:spLocks/>
          </p:cNvSpPr>
          <p:nvPr/>
        </p:nvSpPr>
        <p:spPr bwMode="auto">
          <a:xfrm>
            <a:off x="7608168" y="2852936"/>
            <a:ext cx="4440588" cy="208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Legenda: 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1 – Total de doses distribuídas pelo Ministério da Saúde ao Paraná. Esse número contabiliza tanto as doses já recebidas quanto aquelas que estão em processo de distribuição.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 – Considera-se o total de pessoas que recebeu a primeira ou a dose única contra a COVID-19.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3 – DA: Imunossuprimidos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4 – DR: Indivíduos que receberam mais uma dose, além do esquema primário.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5 – Engloba o quantitativo de doses aplicadas dos grupos: 1ª dose, 2ªdose e única, doses adicionais (DA) e doses de reforço (DR).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6 - Engloba o quantitativo de doses aplicadas de segundo reforço.</a:t>
            </a:r>
          </a:p>
          <a:p>
            <a:pPr algn="just">
              <a:spcBef>
                <a:spcPts val="0"/>
              </a:spcBef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F98B3B9-BBCA-7615-B6F2-50049955C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66" y="1033126"/>
            <a:ext cx="6556248" cy="479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Panorama da COVID-19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823531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Mundo disponibilizados pela OMS, disponível em https://covid19.who.int/ e consultados no dia 15/03/2024 às 11h00. Dados do Brasil disponibilizados no portal Coronavírus Brasil, disponível em https://covid.saude.gov.br/ e atualizado no dia 14/03/2024 às 15h30. Dados preliminares, sujeitos a alterações.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CDB6D69-5E92-F80D-86E9-B213698B7935}"/>
              </a:ext>
            </a:extLst>
          </p:cNvPr>
          <p:cNvSpPr txBox="1"/>
          <p:nvPr/>
        </p:nvSpPr>
        <p:spPr>
          <a:xfrm>
            <a:off x="3048826" y="3232738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FFFFFF"/>
                </a:solidFill>
                <a:latin typeface="roboto-bold"/>
              </a:rPr>
              <a:t>8.401</a:t>
            </a:r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B53480E-F0F8-7A9B-B023-04CCD0C725F3}"/>
              </a:ext>
            </a:extLst>
          </p:cNvPr>
          <p:cNvSpPr txBox="1"/>
          <p:nvPr/>
        </p:nvSpPr>
        <p:spPr>
          <a:xfrm>
            <a:off x="3048826" y="3232738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FFFFFF"/>
                </a:solidFill>
                <a:latin typeface="roboto-bold"/>
              </a:rPr>
              <a:t>8.401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6B1CEB8-3F48-6FCD-E5DA-CDDD13215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925" y="2335721"/>
            <a:ext cx="7774150" cy="179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43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476673"/>
            <a:ext cx="11449272" cy="752509"/>
          </a:xfrm>
        </p:spPr>
        <p:txBody>
          <a:bodyPr/>
          <a:lstStyle/>
          <a:p>
            <a:pPr algn="l"/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Cobertura vacinal contra Covid-19 (monovalente)</a:t>
            </a: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23401" y="6496127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Painel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acesso em 19/03/2024.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5B71C12-7EE8-4C35-8115-B966C5272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195273"/>
            <a:ext cx="11887200" cy="200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93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476673"/>
            <a:ext cx="11449272" cy="752509"/>
          </a:xfrm>
        </p:spPr>
        <p:txBody>
          <a:bodyPr/>
          <a:lstStyle/>
          <a:p>
            <a:pPr algn="l"/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Cobertura vacinal contra Covid-19 em crianças de 6 m a 2 anos </a:t>
            </a: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7448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Painel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acesso em 19/03/2024.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5829ECA-91B5-41C6-964E-8D9D13C00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00" y="1524000"/>
            <a:ext cx="11622348" cy="349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98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476673"/>
            <a:ext cx="11449272" cy="752509"/>
          </a:xfrm>
        </p:spPr>
        <p:txBody>
          <a:bodyPr/>
          <a:lstStyle/>
          <a:p>
            <a:pPr algn="l"/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Cobertura vacinal contra Covid-19 em crianças 3 a 4 anos </a:t>
            </a: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7448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Painel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acesso em 19/03/2024.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7F05336-EB3C-4A2C-98D4-4DAF764E6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140" y="1550893"/>
            <a:ext cx="11284508" cy="344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917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Doses aplicadas COVID-19 bivalente em 2024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04774E-0F84-4948-B0D3-5647D0A71DFE}"/>
              </a:ext>
            </a:extLst>
          </p:cNvPr>
          <p:cNvSpPr txBox="1">
            <a:spLocks/>
          </p:cNvSpPr>
          <p:nvPr/>
        </p:nvSpPr>
        <p:spPr bwMode="auto">
          <a:xfrm>
            <a:off x="877823" y="620993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b="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b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1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19/03/2024.</a:t>
            </a:r>
            <a:endParaRPr lang="pt-BR" sz="1000" b="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ço Reservado para Conteúdo 3">
            <a:extLst>
              <a:ext uri="{FF2B5EF4-FFF2-40B4-BE49-F238E27FC236}">
                <a16:creationId xmlns:a16="http://schemas.microsoft.com/office/drawing/2014/main" id="{04D7E755-A72C-4FD9-BF3D-5B5CB29AED43}"/>
              </a:ext>
            </a:extLst>
          </p:cNvPr>
          <p:cNvSpPr txBox="1">
            <a:spLocks/>
          </p:cNvSpPr>
          <p:nvPr/>
        </p:nvSpPr>
        <p:spPr bwMode="auto">
          <a:xfrm>
            <a:off x="610708" y="5762505"/>
            <a:ext cx="10409459" cy="24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Quantitativo reduzido de vacina bivalente no PR – MS está aguardando entrega pelo laborat</a:t>
            </a:r>
            <a: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  <a:t>ório produtor</a:t>
            </a: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 de vacina com cepa atualizada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0E7C9C5-D4E3-4C98-AB81-6587F9C59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08" y="1548870"/>
            <a:ext cx="10270977" cy="376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8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2ACDAA-E8EC-4C55-9499-ED5B65DA77DA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515203" y="2810949"/>
            <a:ext cx="10508617" cy="296489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Covid-19 não é mais uma Emergência em Saúde Pública de Importância Internacional (</a:t>
            </a:r>
            <a:r>
              <a:rPr lang="pt-BR" sz="2400" dirty="0" err="1"/>
              <a:t>Espii</a:t>
            </a:r>
            <a:r>
              <a:rPr lang="pt-BR" sz="24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SARS-CoV-2 continua circulando e requer monitoramento constante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Risco do surgimento de novas variantes de preocupação, de interesse  ou sob monitoramento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Alteração do cenário epidemiológico  e adoção de medidas de prevenção e controle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Priorizar o diagnóstico laboratorial por RT-PCR para análise genômica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13B316C-8127-473C-93E3-1FA166D12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180" y="118115"/>
            <a:ext cx="5014661" cy="2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95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40AC0A-FC8C-80E7-1DA7-D8C1AE331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Proporção de sequenciamentos agrupados por variantes relevantes e semana epidemiológica de coleta da amostra. Brasil, semanas epidemiológicas 01 a 07 de 2024.</a:t>
            </a:r>
            <a:endParaRPr lang="es-BR" sz="28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2ACDAA-E8EC-4C55-9499-ED5B65DA7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6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9BA7F1D-AF2A-2D24-CC2F-BD7F0ABED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7131445" cy="460611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317DEBC3-F4BD-B47D-6CB3-C6ABBB93620B}"/>
              </a:ext>
            </a:extLst>
          </p:cNvPr>
          <p:cNvSpPr txBox="1"/>
          <p:nvPr/>
        </p:nvSpPr>
        <p:spPr>
          <a:xfrm>
            <a:off x="7805057" y="2264229"/>
            <a:ext cx="40930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A XDR é uma linhagem originada a partir da recombinação genômica entre as  linhagens JD.1.1.1 (</a:t>
            </a:r>
            <a:r>
              <a:rPr lang="pt-BR" sz="2000" dirty="0" err="1"/>
              <a:t>sublinhagem</a:t>
            </a:r>
            <a:r>
              <a:rPr lang="pt-BR" sz="2000" dirty="0"/>
              <a:t> da VOI XBB.1.5) e JN.1.1 (</a:t>
            </a:r>
            <a:r>
              <a:rPr lang="pt-BR" sz="2000" dirty="0" err="1"/>
              <a:t>sublinhagem</a:t>
            </a:r>
            <a:r>
              <a:rPr lang="pt-BR" sz="2000" dirty="0"/>
              <a:t> da VOI JN.1), todas derivadas da VOC </a:t>
            </a:r>
            <a:r>
              <a:rPr lang="pt-BR" sz="2000" dirty="0" err="1"/>
              <a:t>Ômicr</a:t>
            </a:r>
            <a:r>
              <a:rPr lang="pt-BR" dirty="0" err="1"/>
              <a:t>on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57383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5C89D54-7AFE-4E16-BFF8-1756FA9CB4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90"/>
          <a:stretch/>
        </p:blipFill>
        <p:spPr>
          <a:xfrm>
            <a:off x="758055" y="1418142"/>
            <a:ext cx="5247329" cy="365280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45AD498E-5517-4AA3-8898-6236F1473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179" y="922601"/>
            <a:ext cx="4819134" cy="464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11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338018F-162A-4B15-84AD-4D637BAD2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355" y="126587"/>
            <a:ext cx="5054057" cy="660482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0968004-2737-4561-9A69-2DC347A9C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033" y="292442"/>
            <a:ext cx="4961393" cy="6273114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D50E741C-F39C-F99D-1FB7-9D015E48B1B8}"/>
              </a:ext>
            </a:extLst>
          </p:cNvPr>
          <p:cNvSpPr/>
          <p:nvPr/>
        </p:nvSpPr>
        <p:spPr>
          <a:xfrm>
            <a:off x="1273629" y="3668486"/>
            <a:ext cx="4191000" cy="20791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3288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8B40CF1-6664-4224-A7FD-8E7FB4120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131" y="132410"/>
            <a:ext cx="6346163" cy="224623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4C0C37-BBFB-7564-E78C-25B99CC62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449" y="2378646"/>
            <a:ext cx="4057845" cy="423543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C68BA2AA-6019-2F3F-B52B-BEC228B51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6519" y="2345964"/>
            <a:ext cx="1683834" cy="426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2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547212" y="472628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</a:rPr>
              <a:t>                         </a:t>
            </a: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Diretoria de Atenção e Vigilância em Saúde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</a:t>
            </a: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Goretti</a:t>
            </a: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David Lopes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Coordenadoria de Vigilância Epidemiológica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Acácia Maria Lourenço Francisco Nasr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</a:rPr>
              <a:t>Equipe Divisão de Vigilância do Programa de Imunização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Virginia </a:t>
            </a: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Dobkowski</a:t>
            </a: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Franco dos Santos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Beatriz Pina </a:t>
            </a: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Iazzetti</a:t>
            </a:r>
            <a:endParaRPr kumimoji="0" lang="pt-B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Camila de Lima Adriano</a:t>
            </a:r>
            <a:b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</a:b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Carla Giovana Vieira da Rosa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Edinete</a:t>
            </a: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Freire Calista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Lilian </a:t>
            </a: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Mazuroski</a:t>
            </a:r>
            <a:endParaRPr kumimoji="0" lang="pt-B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Margriet</a:t>
            </a: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</a:t>
            </a: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Verburg</a:t>
            </a: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de Souza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Aparecida Fernandes Assunção de Freitas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Raíssa</a:t>
            </a:r>
            <a:r>
              <a:rPr kumimoji="0" lang="pt-BR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Bittencourt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0266045-4245-4032-9C67-1758C0E7A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758" y="1045028"/>
            <a:ext cx="2137954" cy="213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42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Média Móvel de Casos por Data de Diagnóstico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53FB21A-7FB1-26B7-19BF-8653289AF6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76339" y="1124744"/>
            <a:ext cx="983932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97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Média Móvel de Óbitos por Data do Óbito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320B7DE-6DA6-4E58-0CF3-0D120C080C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81101" y="1138784"/>
            <a:ext cx="9829800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53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 e Óbitos por Semana Epidemiológica no Paraná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9DC583F-D441-58D9-5924-3FB3963F3F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79577" y="652462"/>
            <a:ext cx="7393061" cy="2776538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6E5EB05-1587-5D44-D67A-97C01D67B3F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353535" y="3338776"/>
            <a:ext cx="7319102" cy="268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85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Média de Idade dos Óbitos por mês de ocorrência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139EC4C-DB7F-8FE9-2888-FFFD6A412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408" y="833749"/>
            <a:ext cx="6793185" cy="519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Coeficiente de </a:t>
            </a:r>
            <a:r>
              <a:rPr lang="pt-BR" sz="2800" b="1" u="sng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Incidência</a:t>
            </a:r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Semanal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E7FA744-0B90-DCF1-43C5-8994F9295D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81151" y="1124745"/>
            <a:ext cx="9029700" cy="437197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1C977A3-9928-1A0A-D972-6843C22735F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62326" y="5461224"/>
            <a:ext cx="546735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02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Coeficiente de </a:t>
            </a:r>
            <a:r>
              <a:rPr lang="pt-BR" sz="2800" b="1" u="sng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Mortalidade</a:t>
            </a:r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Semanal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A6ABC4A-2B75-DDBF-F82C-62C49418594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90676" y="1082774"/>
            <a:ext cx="9010650" cy="436245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B40617E-AEE7-2B33-D20A-0E0FC88C4B1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62326" y="5461224"/>
            <a:ext cx="546735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9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 de </a:t>
            </a:r>
            <a:r>
              <a:rPr lang="pt-BR" sz="2800" b="1" u="sng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Letalidade</a:t>
            </a:r>
            <a:r>
              <a:rPr lang="pt-BR" sz="2800" b="1" dirty="0">
                <a:solidFill>
                  <a:srgbClr val="006F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Semanal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6886" y="6010286"/>
            <a:ext cx="9967547" cy="731083"/>
          </a:xfrm>
        </p:spPr>
        <p:txBody>
          <a:bodyPr/>
          <a:lstStyle/>
          <a:p>
            <a:pPr algn="just"/>
            <a:r>
              <a:rPr lang="pt-BR" sz="1050" dirty="0">
                <a:cs typeface="Arial" panose="020B0604020202020204" pitchFamily="34" charset="0"/>
              </a:rPr>
              <a:t>Fonte: Dados do Paraná consultados da planilha de monitoramento diário de casos do CVIE/DAV/SESA no dia 15/03/2024,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A4852AE-D69E-E7DD-22FE-AC54E1A61D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66901" y="908721"/>
            <a:ext cx="8458200" cy="456247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AC0A288-361F-EDC9-0F76-569B2DE53C7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62325" y="5471196"/>
            <a:ext cx="546735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776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1844</TotalTime>
  <Words>1644</Words>
  <Application>Microsoft Office PowerPoint</Application>
  <PresentationFormat>Widescreen</PresentationFormat>
  <Paragraphs>334</Paragraphs>
  <Slides>29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5" baseType="lpstr">
      <vt:lpstr>Arial</vt:lpstr>
      <vt:lpstr>Calibri</vt:lpstr>
      <vt:lpstr>roboto-bold</vt:lpstr>
      <vt:lpstr>Times New Roman</vt:lpstr>
      <vt:lpstr>Wingdings</vt:lpstr>
      <vt:lpstr>Tema do Office</vt:lpstr>
      <vt:lpstr>Apresentação do PowerPoint</vt:lpstr>
      <vt:lpstr> Panorama da COVID-19</vt:lpstr>
      <vt:lpstr>Média Móvel de Casos por Data de Diagnóstico</vt:lpstr>
      <vt:lpstr>Média Móvel de Óbitos por Data do Óbito</vt:lpstr>
      <vt:lpstr>Casos e Óbitos por Semana Epidemiológica no Paraná</vt:lpstr>
      <vt:lpstr>Média de Idade dos Óbitos por mês de ocorrência</vt:lpstr>
      <vt:lpstr>Coeficiente de Incidência Semanal</vt:lpstr>
      <vt:lpstr>Coeficiente de Mortalidade Semanal</vt:lpstr>
      <vt:lpstr>Taxa de Letalidade Semanal</vt:lpstr>
      <vt:lpstr>Exames RT-PCR realizados pela Rede Pública e Laboratórios Credenciados no GAL</vt:lpstr>
      <vt:lpstr>Amostras de vírus respiratórios analisadas pelo Lacen</vt:lpstr>
      <vt:lpstr>Casos confirmados por mês</vt:lpstr>
      <vt:lpstr>Óbitos confirmados por mês</vt:lpstr>
      <vt:lpstr>Apresentação do PowerPoint</vt:lpstr>
      <vt:lpstr>Apresentação do PowerPoint</vt:lpstr>
      <vt:lpstr>Apresentação do PowerPoint</vt:lpstr>
      <vt:lpstr>Apresentação do PowerPoint</vt:lpstr>
      <vt:lpstr>Vacinação contra a Covid-19</vt:lpstr>
      <vt:lpstr>Vacinação COVID - Cenário Geral Doses Aplicadas e Distribuídas</vt:lpstr>
      <vt:lpstr>Cobertura vacinal contra Covid-19 (monovalente)</vt:lpstr>
      <vt:lpstr>Cobertura vacinal contra Covid-19 em crianças de 6 m a 2 anos </vt:lpstr>
      <vt:lpstr>Cobertura vacinal contra Covid-19 em crianças 3 a 4 anos </vt:lpstr>
      <vt:lpstr>Doses aplicadas COVID-19 bivalente em 2024</vt:lpstr>
      <vt:lpstr>Apresentação do PowerPoint</vt:lpstr>
      <vt:lpstr>Proporção de sequenciamentos agrupados por variantes relevantes e semana epidemiológica de coleta da amostra. Brasil, semanas epidemiológicas 01 a 07 de 2024.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CVIE.DAV</dc:creator>
  <cp:lastModifiedBy>adonis nasr</cp:lastModifiedBy>
  <cp:revision>150</cp:revision>
  <cp:lastPrinted>2019-02-12T10:51:29Z</cp:lastPrinted>
  <dcterms:created xsi:type="dcterms:W3CDTF">2019-02-06T16:41:46Z</dcterms:created>
  <dcterms:modified xsi:type="dcterms:W3CDTF">2024-03-20T02:01:24Z</dcterms:modified>
</cp:coreProperties>
</file>