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548" r:id="rId3"/>
    <p:sldId id="473" r:id="rId4"/>
    <p:sldId id="556" r:id="rId5"/>
    <p:sldId id="585" r:id="rId6"/>
    <p:sldId id="581" r:id="rId7"/>
    <p:sldId id="586" r:id="rId8"/>
    <p:sldId id="588" r:id="rId9"/>
    <p:sldId id="584" r:id="rId10"/>
    <p:sldId id="587" r:id="rId11"/>
    <p:sldId id="583" r:id="rId12"/>
    <p:sldId id="542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038" userDrawn="1">
          <p15:clr>
            <a:srgbClr val="A4A3A4"/>
          </p15:clr>
        </p15:guide>
        <p15:guide id="3" orient="horz" pos="323" userDrawn="1">
          <p15:clr>
            <a:srgbClr val="A4A3A4"/>
          </p15:clr>
        </p15:guide>
        <p15:guide id="4" orient="horz" pos="4020" userDrawn="1">
          <p15:clr>
            <a:srgbClr val="A4A3A4"/>
          </p15:clr>
        </p15:guide>
        <p15:guide id="5" orient="horz" pos="3680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10" orient="horz" pos="4320" userDrawn="1">
          <p15:clr>
            <a:srgbClr val="A4A3A4"/>
          </p15:clr>
        </p15:guide>
        <p15:guide id="11" orient="horz" userDrawn="1">
          <p15:clr>
            <a:srgbClr val="A4A3A4"/>
          </p15:clr>
        </p15:guide>
        <p15:guide id="14" userDrawn="1">
          <p15:clr>
            <a:srgbClr val="A4A3A4"/>
          </p15:clr>
        </p15:guide>
        <p15:guide id="15" pos="7680" userDrawn="1">
          <p15:clr>
            <a:srgbClr val="A4A3A4"/>
          </p15:clr>
        </p15:guide>
        <p15:guide id="16" pos="642" userDrawn="1">
          <p15:clr>
            <a:srgbClr val="A4A3A4"/>
          </p15:clr>
        </p15:guide>
        <p15:guide id="17" orient="horz" pos="3022" userDrawn="1">
          <p15:clr>
            <a:srgbClr val="A4A3A4"/>
          </p15:clr>
        </p15:guide>
        <p15:guide id="18" orient="horz" pos="2160" userDrawn="1">
          <p15:clr>
            <a:srgbClr val="A4A3A4"/>
          </p15:clr>
        </p15:guide>
        <p15:guide id="19" pos="5813" userDrawn="1">
          <p15:clr>
            <a:srgbClr val="A4A3A4"/>
          </p15:clr>
        </p15:guide>
        <p15:guide id="20" pos="64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0"/>
    <a:srgbClr val="FF3399"/>
    <a:srgbClr val="009B54"/>
    <a:srgbClr val="455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59" autoAdjust="0"/>
    <p:restoredTop sz="94717"/>
  </p:normalViewPr>
  <p:slideViewPr>
    <p:cSldViewPr snapToGrid="0" snapToObjects="1">
      <p:cViewPr varScale="1">
        <p:scale>
          <a:sx n="107" d="100"/>
          <a:sy n="107" d="100"/>
        </p:scale>
        <p:origin x="1332" y="114"/>
      </p:cViewPr>
      <p:guideLst>
        <p:guide pos="7038"/>
        <p:guide orient="horz" pos="323"/>
        <p:guide orient="horz" pos="4020"/>
        <p:guide orient="horz" pos="3680"/>
        <p:guide pos="3840"/>
        <p:guide orient="horz" pos="4320"/>
        <p:guide orient="horz"/>
        <p:guide/>
        <p:guide pos="7680"/>
        <p:guide pos="642"/>
        <p:guide orient="horz" pos="3022"/>
        <p:guide orient="horz" pos="2160"/>
        <p:guide pos="5813"/>
        <p:guide pos="6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4CB5-06F1-AA45-A19D-64C3EB12BBE0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A694-917A-A342-A91B-ECB99F0DF55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559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Você poderá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4A694-917A-A342-A91B-ECB99F0DF55D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3746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>
          <a:extLst>
            <a:ext uri="{FF2B5EF4-FFF2-40B4-BE49-F238E27FC236}">
              <a16:creationId xmlns:a16="http://schemas.microsoft.com/office/drawing/2014/main" id="{83D54853-D089-DD46-E700-AA4D00442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>
            <a:extLst>
              <a:ext uri="{FF2B5EF4-FFF2-40B4-BE49-F238E27FC236}">
                <a16:creationId xmlns:a16="http://schemas.microsoft.com/office/drawing/2014/main" id="{EC6C9F42-E292-5CD5-03BE-906C0245DD84}"/>
              </a:ext>
            </a:extLst>
          </p:cNvPr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>
            <a:extLst>
              <a:ext uri="{FF2B5EF4-FFF2-40B4-BE49-F238E27FC236}">
                <a16:creationId xmlns:a16="http://schemas.microsoft.com/office/drawing/2014/main" id="{FBA67213-494A-C426-41BC-D439CB18ECC1}"/>
              </a:ext>
            </a:extLst>
          </p:cNvPr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>
            <a:extLst>
              <a:ext uri="{FF2B5EF4-FFF2-40B4-BE49-F238E27FC236}">
                <a16:creationId xmlns:a16="http://schemas.microsoft.com/office/drawing/2014/main" id="{219B8784-E8D5-1032-E467-6469FCE52104}"/>
              </a:ext>
            </a:extLst>
          </p:cNvPr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>
            <a:extLst>
              <a:ext uri="{FF2B5EF4-FFF2-40B4-BE49-F238E27FC236}">
                <a16:creationId xmlns:a16="http://schemas.microsoft.com/office/drawing/2014/main" id="{696BCB15-7478-5D19-35E6-0385637898AF}"/>
              </a:ext>
            </a:extLst>
          </p:cNvPr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>
            <a:extLst>
              <a:ext uri="{FF2B5EF4-FFF2-40B4-BE49-F238E27FC236}">
                <a16:creationId xmlns:a16="http://schemas.microsoft.com/office/drawing/2014/main" id="{99F12821-C631-8B42-6AD7-8A35DBD9AB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>
            <a:extLst>
              <a:ext uri="{FF2B5EF4-FFF2-40B4-BE49-F238E27FC236}">
                <a16:creationId xmlns:a16="http://schemas.microsoft.com/office/drawing/2014/main" id="{D930E7B6-142C-EE34-E9F4-957784A24E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>
            <a:extLst>
              <a:ext uri="{FF2B5EF4-FFF2-40B4-BE49-F238E27FC236}">
                <a16:creationId xmlns:a16="http://schemas.microsoft.com/office/drawing/2014/main" id="{9022E949-39BA-2772-C9E3-429DB1B6A22A}"/>
              </a:ext>
            </a:extLst>
          </p:cNvPr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64693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>
          <a:extLst>
            <a:ext uri="{FF2B5EF4-FFF2-40B4-BE49-F238E27FC236}">
              <a16:creationId xmlns:a16="http://schemas.microsoft.com/office/drawing/2014/main" id="{83D54853-D089-DD46-E700-AA4D00442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>
            <a:extLst>
              <a:ext uri="{FF2B5EF4-FFF2-40B4-BE49-F238E27FC236}">
                <a16:creationId xmlns:a16="http://schemas.microsoft.com/office/drawing/2014/main" id="{EC6C9F42-E292-5CD5-03BE-906C0245DD84}"/>
              </a:ext>
            </a:extLst>
          </p:cNvPr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>
            <a:extLst>
              <a:ext uri="{FF2B5EF4-FFF2-40B4-BE49-F238E27FC236}">
                <a16:creationId xmlns:a16="http://schemas.microsoft.com/office/drawing/2014/main" id="{FBA67213-494A-C426-41BC-D439CB18ECC1}"/>
              </a:ext>
            </a:extLst>
          </p:cNvPr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>
            <a:extLst>
              <a:ext uri="{FF2B5EF4-FFF2-40B4-BE49-F238E27FC236}">
                <a16:creationId xmlns:a16="http://schemas.microsoft.com/office/drawing/2014/main" id="{219B8784-E8D5-1032-E467-6469FCE52104}"/>
              </a:ext>
            </a:extLst>
          </p:cNvPr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>
            <a:extLst>
              <a:ext uri="{FF2B5EF4-FFF2-40B4-BE49-F238E27FC236}">
                <a16:creationId xmlns:a16="http://schemas.microsoft.com/office/drawing/2014/main" id="{696BCB15-7478-5D19-35E6-0385637898AF}"/>
              </a:ext>
            </a:extLst>
          </p:cNvPr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>
            <a:extLst>
              <a:ext uri="{FF2B5EF4-FFF2-40B4-BE49-F238E27FC236}">
                <a16:creationId xmlns:a16="http://schemas.microsoft.com/office/drawing/2014/main" id="{99F12821-C631-8B42-6AD7-8A35DBD9AB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>
            <a:extLst>
              <a:ext uri="{FF2B5EF4-FFF2-40B4-BE49-F238E27FC236}">
                <a16:creationId xmlns:a16="http://schemas.microsoft.com/office/drawing/2014/main" id="{D930E7B6-142C-EE34-E9F4-957784A24E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>
            <a:extLst>
              <a:ext uri="{FF2B5EF4-FFF2-40B4-BE49-F238E27FC236}">
                <a16:creationId xmlns:a16="http://schemas.microsoft.com/office/drawing/2014/main" id="{9022E949-39BA-2772-C9E3-429DB1B6A22A}"/>
              </a:ext>
            </a:extLst>
          </p:cNvPr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95457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g1ea8ae4f8a7_2_379:notes"/>
          <p:cNvSpPr/>
          <p:nvPr/>
        </p:nvSpPr>
        <p:spPr>
          <a:xfrm>
            <a:off x="4109568" y="9832914"/>
            <a:ext cx="3123520" cy="49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12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2060;g1ea8ae4f8a7_2_379:notes"/>
          <p:cNvSpPr/>
          <p:nvPr/>
        </p:nvSpPr>
        <p:spPr>
          <a:xfrm>
            <a:off x="4109568" y="9832914"/>
            <a:ext cx="3125120" cy="50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12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1" name="Google Shape;2061;g1ea8ae4f8a7_2_379:notes"/>
          <p:cNvSpPr/>
          <p:nvPr/>
        </p:nvSpPr>
        <p:spPr>
          <a:xfrm>
            <a:off x="4109568" y="9832914"/>
            <a:ext cx="3130240" cy="506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12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1ea8ae4f8a7_2_379:notes"/>
          <p:cNvSpPr/>
          <p:nvPr/>
        </p:nvSpPr>
        <p:spPr>
          <a:xfrm>
            <a:off x="4109568" y="9832914"/>
            <a:ext cx="3133440" cy="50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12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1ea8ae4f8a7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525463" y="1293813"/>
            <a:ext cx="6196012" cy="3484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4" name="Google Shape;2064;g1ea8ae4f8a7_2_379:notes"/>
          <p:cNvSpPr txBox="1">
            <a:spLocks noGrp="1"/>
          </p:cNvSpPr>
          <p:nvPr>
            <p:ph type="body" idx="1"/>
          </p:nvPr>
        </p:nvSpPr>
        <p:spPr>
          <a:xfrm>
            <a:off x="724608" y="4980528"/>
            <a:ext cx="5795840" cy="4067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400"/>
            </a:pP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5" name="Google Shape;2065;g1ea8ae4f8a7_2_379:notes"/>
          <p:cNvSpPr/>
          <p:nvPr/>
        </p:nvSpPr>
        <p:spPr>
          <a:xfrm>
            <a:off x="4109568" y="9832914"/>
            <a:ext cx="3133440" cy="510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12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1269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7" name="Google Shape;2047;g1ea8ae4f8a7_2_368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8" name="Google Shape;2048;g1ea8ae4f8a7_2_368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9" name="Google Shape;2049;g1ea8ae4f8a7_2_368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0" name="Google Shape;2050;g1ea8ae4f8a7_2_368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g1ea8ae4f8a7_2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52" name="Google Shape;2052;g1ea8ae4f8a7_2_368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1ea8ae4f8a7_2_368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9394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7" name="Google Shape;2047;g1ea8ae4f8a7_2_368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8" name="Google Shape;2048;g1ea8ae4f8a7_2_368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9" name="Google Shape;2049;g1ea8ae4f8a7_2_368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0" name="Google Shape;2050;g1ea8ae4f8a7_2_368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g1ea8ae4f8a7_2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52" name="Google Shape;2052;g1ea8ae4f8a7_2_368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1ea8ae4f8a7_2_368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7254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9877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>
          <a:extLst>
            <a:ext uri="{FF2B5EF4-FFF2-40B4-BE49-F238E27FC236}">
              <a16:creationId xmlns:a16="http://schemas.microsoft.com/office/drawing/2014/main" id="{AC832DB8-9A4F-9E32-B2B5-5D7443BC0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>
            <a:extLst>
              <a:ext uri="{FF2B5EF4-FFF2-40B4-BE49-F238E27FC236}">
                <a16:creationId xmlns:a16="http://schemas.microsoft.com/office/drawing/2014/main" id="{5B4DBA9A-D53B-5319-9767-ED463C5BBCA3}"/>
              </a:ext>
            </a:extLst>
          </p:cNvPr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>
            <a:extLst>
              <a:ext uri="{FF2B5EF4-FFF2-40B4-BE49-F238E27FC236}">
                <a16:creationId xmlns:a16="http://schemas.microsoft.com/office/drawing/2014/main" id="{87617154-4489-7B3C-6EB3-4B685488B9A5}"/>
              </a:ext>
            </a:extLst>
          </p:cNvPr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>
            <a:extLst>
              <a:ext uri="{FF2B5EF4-FFF2-40B4-BE49-F238E27FC236}">
                <a16:creationId xmlns:a16="http://schemas.microsoft.com/office/drawing/2014/main" id="{8C21353B-3F16-DCDD-A236-DE8C90FA3159}"/>
              </a:ext>
            </a:extLst>
          </p:cNvPr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>
            <a:extLst>
              <a:ext uri="{FF2B5EF4-FFF2-40B4-BE49-F238E27FC236}">
                <a16:creationId xmlns:a16="http://schemas.microsoft.com/office/drawing/2014/main" id="{BFD40A47-8A41-A639-B6AC-7D16CCFA9B51}"/>
              </a:ext>
            </a:extLst>
          </p:cNvPr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>
            <a:extLst>
              <a:ext uri="{FF2B5EF4-FFF2-40B4-BE49-F238E27FC236}">
                <a16:creationId xmlns:a16="http://schemas.microsoft.com/office/drawing/2014/main" id="{982A4188-4392-A0B6-4976-B54625188A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>
            <a:extLst>
              <a:ext uri="{FF2B5EF4-FFF2-40B4-BE49-F238E27FC236}">
                <a16:creationId xmlns:a16="http://schemas.microsoft.com/office/drawing/2014/main" id="{3F77EBF7-4FF3-A784-81F1-3600B58722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>
            <a:extLst>
              <a:ext uri="{FF2B5EF4-FFF2-40B4-BE49-F238E27FC236}">
                <a16:creationId xmlns:a16="http://schemas.microsoft.com/office/drawing/2014/main" id="{FD4D371E-483C-024C-37C5-612014C351CE}"/>
              </a:ext>
            </a:extLst>
          </p:cNvPr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4278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>
          <a:extLst>
            <a:ext uri="{FF2B5EF4-FFF2-40B4-BE49-F238E27FC236}">
              <a16:creationId xmlns:a16="http://schemas.microsoft.com/office/drawing/2014/main" id="{AC832DB8-9A4F-9E32-B2B5-5D7443BC0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>
            <a:extLst>
              <a:ext uri="{FF2B5EF4-FFF2-40B4-BE49-F238E27FC236}">
                <a16:creationId xmlns:a16="http://schemas.microsoft.com/office/drawing/2014/main" id="{5B4DBA9A-D53B-5319-9767-ED463C5BBCA3}"/>
              </a:ext>
            </a:extLst>
          </p:cNvPr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>
            <a:extLst>
              <a:ext uri="{FF2B5EF4-FFF2-40B4-BE49-F238E27FC236}">
                <a16:creationId xmlns:a16="http://schemas.microsoft.com/office/drawing/2014/main" id="{87617154-4489-7B3C-6EB3-4B685488B9A5}"/>
              </a:ext>
            </a:extLst>
          </p:cNvPr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>
            <a:extLst>
              <a:ext uri="{FF2B5EF4-FFF2-40B4-BE49-F238E27FC236}">
                <a16:creationId xmlns:a16="http://schemas.microsoft.com/office/drawing/2014/main" id="{8C21353B-3F16-DCDD-A236-DE8C90FA3159}"/>
              </a:ext>
            </a:extLst>
          </p:cNvPr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>
            <a:extLst>
              <a:ext uri="{FF2B5EF4-FFF2-40B4-BE49-F238E27FC236}">
                <a16:creationId xmlns:a16="http://schemas.microsoft.com/office/drawing/2014/main" id="{BFD40A47-8A41-A639-B6AC-7D16CCFA9B51}"/>
              </a:ext>
            </a:extLst>
          </p:cNvPr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>
            <a:extLst>
              <a:ext uri="{FF2B5EF4-FFF2-40B4-BE49-F238E27FC236}">
                <a16:creationId xmlns:a16="http://schemas.microsoft.com/office/drawing/2014/main" id="{982A4188-4392-A0B6-4976-B54625188A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>
            <a:extLst>
              <a:ext uri="{FF2B5EF4-FFF2-40B4-BE49-F238E27FC236}">
                <a16:creationId xmlns:a16="http://schemas.microsoft.com/office/drawing/2014/main" id="{3F77EBF7-4FF3-A784-81F1-3600B58722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>
            <a:extLst>
              <a:ext uri="{FF2B5EF4-FFF2-40B4-BE49-F238E27FC236}">
                <a16:creationId xmlns:a16="http://schemas.microsoft.com/office/drawing/2014/main" id="{FD4D371E-483C-024C-37C5-612014C351CE}"/>
              </a:ext>
            </a:extLst>
          </p:cNvPr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8065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>
          <a:extLst>
            <a:ext uri="{FF2B5EF4-FFF2-40B4-BE49-F238E27FC236}">
              <a16:creationId xmlns:a16="http://schemas.microsoft.com/office/drawing/2014/main" id="{AC832DB8-9A4F-9E32-B2B5-5D7443BC0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>
            <a:extLst>
              <a:ext uri="{FF2B5EF4-FFF2-40B4-BE49-F238E27FC236}">
                <a16:creationId xmlns:a16="http://schemas.microsoft.com/office/drawing/2014/main" id="{5B4DBA9A-D53B-5319-9767-ED463C5BBCA3}"/>
              </a:ext>
            </a:extLst>
          </p:cNvPr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>
            <a:extLst>
              <a:ext uri="{FF2B5EF4-FFF2-40B4-BE49-F238E27FC236}">
                <a16:creationId xmlns:a16="http://schemas.microsoft.com/office/drawing/2014/main" id="{87617154-4489-7B3C-6EB3-4B685488B9A5}"/>
              </a:ext>
            </a:extLst>
          </p:cNvPr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>
            <a:extLst>
              <a:ext uri="{FF2B5EF4-FFF2-40B4-BE49-F238E27FC236}">
                <a16:creationId xmlns:a16="http://schemas.microsoft.com/office/drawing/2014/main" id="{8C21353B-3F16-DCDD-A236-DE8C90FA3159}"/>
              </a:ext>
            </a:extLst>
          </p:cNvPr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>
            <a:extLst>
              <a:ext uri="{FF2B5EF4-FFF2-40B4-BE49-F238E27FC236}">
                <a16:creationId xmlns:a16="http://schemas.microsoft.com/office/drawing/2014/main" id="{BFD40A47-8A41-A639-B6AC-7D16CCFA9B51}"/>
              </a:ext>
            </a:extLst>
          </p:cNvPr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>
            <a:extLst>
              <a:ext uri="{FF2B5EF4-FFF2-40B4-BE49-F238E27FC236}">
                <a16:creationId xmlns:a16="http://schemas.microsoft.com/office/drawing/2014/main" id="{982A4188-4392-A0B6-4976-B54625188A0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>
            <a:extLst>
              <a:ext uri="{FF2B5EF4-FFF2-40B4-BE49-F238E27FC236}">
                <a16:creationId xmlns:a16="http://schemas.microsoft.com/office/drawing/2014/main" id="{3F77EBF7-4FF3-A784-81F1-3600B58722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>
            <a:extLst>
              <a:ext uri="{FF2B5EF4-FFF2-40B4-BE49-F238E27FC236}">
                <a16:creationId xmlns:a16="http://schemas.microsoft.com/office/drawing/2014/main" id="{FD4D371E-483C-024C-37C5-612014C351CE}"/>
              </a:ext>
            </a:extLst>
          </p:cNvPr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6124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>
          <a:extLst>
            <a:ext uri="{FF2B5EF4-FFF2-40B4-BE49-F238E27FC236}">
              <a16:creationId xmlns:a16="http://schemas.microsoft.com/office/drawing/2014/main" id="{83D54853-D089-DD46-E700-AA4D00442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>
            <a:extLst>
              <a:ext uri="{FF2B5EF4-FFF2-40B4-BE49-F238E27FC236}">
                <a16:creationId xmlns:a16="http://schemas.microsoft.com/office/drawing/2014/main" id="{EC6C9F42-E292-5CD5-03BE-906C0245DD84}"/>
              </a:ext>
            </a:extLst>
          </p:cNvPr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>
            <a:extLst>
              <a:ext uri="{FF2B5EF4-FFF2-40B4-BE49-F238E27FC236}">
                <a16:creationId xmlns:a16="http://schemas.microsoft.com/office/drawing/2014/main" id="{FBA67213-494A-C426-41BC-D439CB18ECC1}"/>
              </a:ext>
            </a:extLst>
          </p:cNvPr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>
            <a:extLst>
              <a:ext uri="{FF2B5EF4-FFF2-40B4-BE49-F238E27FC236}">
                <a16:creationId xmlns:a16="http://schemas.microsoft.com/office/drawing/2014/main" id="{219B8784-E8D5-1032-E467-6469FCE52104}"/>
              </a:ext>
            </a:extLst>
          </p:cNvPr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>
            <a:extLst>
              <a:ext uri="{FF2B5EF4-FFF2-40B4-BE49-F238E27FC236}">
                <a16:creationId xmlns:a16="http://schemas.microsoft.com/office/drawing/2014/main" id="{696BCB15-7478-5D19-35E6-0385637898AF}"/>
              </a:ext>
            </a:extLst>
          </p:cNvPr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>
            <a:extLst>
              <a:ext uri="{FF2B5EF4-FFF2-40B4-BE49-F238E27FC236}">
                <a16:creationId xmlns:a16="http://schemas.microsoft.com/office/drawing/2014/main" id="{99F12821-C631-8B42-6AD7-8A35DBD9AB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>
            <a:extLst>
              <a:ext uri="{FF2B5EF4-FFF2-40B4-BE49-F238E27FC236}">
                <a16:creationId xmlns:a16="http://schemas.microsoft.com/office/drawing/2014/main" id="{D930E7B6-142C-EE34-E9F4-957784A24E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>
            <a:extLst>
              <a:ext uri="{FF2B5EF4-FFF2-40B4-BE49-F238E27FC236}">
                <a16:creationId xmlns:a16="http://schemas.microsoft.com/office/drawing/2014/main" id="{9022E949-39BA-2772-C9E3-429DB1B6A22A}"/>
              </a:ext>
            </a:extLst>
          </p:cNvPr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5694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>
          <a:extLst>
            <a:ext uri="{FF2B5EF4-FFF2-40B4-BE49-F238E27FC236}">
              <a16:creationId xmlns:a16="http://schemas.microsoft.com/office/drawing/2014/main" id="{83D54853-D089-DD46-E700-AA4D00442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>
            <a:extLst>
              <a:ext uri="{FF2B5EF4-FFF2-40B4-BE49-F238E27FC236}">
                <a16:creationId xmlns:a16="http://schemas.microsoft.com/office/drawing/2014/main" id="{EC6C9F42-E292-5CD5-03BE-906C0245DD84}"/>
              </a:ext>
            </a:extLst>
          </p:cNvPr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>
            <a:extLst>
              <a:ext uri="{FF2B5EF4-FFF2-40B4-BE49-F238E27FC236}">
                <a16:creationId xmlns:a16="http://schemas.microsoft.com/office/drawing/2014/main" id="{FBA67213-494A-C426-41BC-D439CB18ECC1}"/>
              </a:ext>
            </a:extLst>
          </p:cNvPr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>
            <a:extLst>
              <a:ext uri="{FF2B5EF4-FFF2-40B4-BE49-F238E27FC236}">
                <a16:creationId xmlns:a16="http://schemas.microsoft.com/office/drawing/2014/main" id="{219B8784-E8D5-1032-E467-6469FCE52104}"/>
              </a:ext>
            </a:extLst>
          </p:cNvPr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>
            <a:extLst>
              <a:ext uri="{FF2B5EF4-FFF2-40B4-BE49-F238E27FC236}">
                <a16:creationId xmlns:a16="http://schemas.microsoft.com/office/drawing/2014/main" id="{696BCB15-7478-5D19-35E6-0385637898AF}"/>
              </a:ext>
            </a:extLst>
          </p:cNvPr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>
            <a:extLst>
              <a:ext uri="{FF2B5EF4-FFF2-40B4-BE49-F238E27FC236}">
                <a16:creationId xmlns:a16="http://schemas.microsoft.com/office/drawing/2014/main" id="{99F12821-C631-8B42-6AD7-8A35DBD9AB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>
            <a:extLst>
              <a:ext uri="{FF2B5EF4-FFF2-40B4-BE49-F238E27FC236}">
                <a16:creationId xmlns:a16="http://schemas.microsoft.com/office/drawing/2014/main" id="{D930E7B6-142C-EE34-E9F4-957784A24E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>
            <a:extLst>
              <a:ext uri="{FF2B5EF4-FFF2-40B4-BE49-F238E27FC236}">
                <a16:creationId xmlns:a16="http://schemas.microsoft.com/office/drawing/2014/main" id="{9022E949-39BA-2772-C9E3-429DB1B6A22A}"/>
              </a:ext>
            </a:extLst>
          </p:cNvPr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4599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5FE6A-1F2C-654A-BC2D-8F70726DC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FAE71B-BE9C-224A-B997-C03D222A1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05A08A-4454-4147-8725-3FECEFBE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F4D7D5-C9F7-0D46-81AF-516B2DA1F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D211AC-7E74-6A4C-8B9C-769343DF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200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DEC4A-0780-BC4D-B143-4AC477EF9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4CB87EA-6915-7648-8BC6-07810E0EF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D8FB27-841A-DC47-906B-9C00D458E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CF8702-2575-974A-AFBD-9055C9C1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C7F395-77A4-224A-8A49-400BD6A6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46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344AA08-EA79-1045-A9C3-737369B920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604476-65D1-414A-8B89-FFA72C2A7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2062F0-24BB-D84F-B533-0AC604B8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9C3722-9167-F341-8F5A-0EB3AE51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5777F9-CB17-F846-9102-AC4B836E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9281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7B49F4-55AA-3E48-95B3-271CF9D2B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65BE819-B413-DE48-BA1E-A64D3DEC9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583C7C-56E9-8841-ADB2-1D8AC49095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53FF3E-57B6-4B4E-82BC-E815E6B9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5AC907-0BA7-D44F-A342-A8309F03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348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CBF32-E16A-604E-8F06-AEF77A95C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3A450C2-E809-EB48-8D58-F4E6CDEED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D86160-E198-9C4E-8EFC-7A554C66B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6ADCFB-3735-6E4F-903B-A354844F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49ABF8-F511-B04D-9212-0780A96B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238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FE086A-3781-224F-AAE4-10B6C7591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1BF604-BB10-A241-8133-5B2B9F826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9879BA-0EDE-E040-8978-AE50A8763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3F220F8-978C-9D4A-8858-98DE0275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F878245-0846-6542-9FCD-24198381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1ADB186-EAEF-E141-AA4C-641E6B32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867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CE8FA2-00CC-8640-A20B-FE8DF8B9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C2C6546-9187-0246-9A1F-21979F0A2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A8ADA0-C9E6-BF41-8D68-B94F6469D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3A039A0-0E97-0F43-A96C-5B6894B58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80B475E-6155-C248-815F-8FB94577F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1B82D97-B0A3-254F-A80D-78486871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329657-CE32-A043-805C-F705D70D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9A9495E-A9E1-C14C-8508-FFFD2EB3E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975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145601-152C-1A43-8E1B-AC2ED365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99D64E7-977F-5842-972A-B6983EB721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5FEE6B5-0CD4-0C4D-917B-3DD5404CB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7666DC6-AA43-CE43-B038-6F211FC74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0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17E3EBC-4EF8-8141-8941-3BE2AA61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E3113C4-159E-864E-B10A-D341D605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D7E9AC4-1878-BF4C-A377-C2341BB8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9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AE340-6F86-F548-AE53-28365418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BD50CB-0A60-E346-9688-B6F620DBF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8A1982B-149F-BF4A-975C-85A3D1C21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F9906E-75BC-B148-8283-41B457D7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371375-3626-E141-BF29-9F324FB6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B6F1AFF-E650-BF4B-AC67-FA1EBB3B7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08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CBD110-AF85-184D-80A4-91DB20131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EFA75B3-E0FA-BF45-81E4-23F768071B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19A0FFE-A9CA-9A4D-B063-BD13E342B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A7A48F8-5413-2A48-896E-22C4B41E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11/12/2024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DF56F4-E1CD-D247-975A-0C9774F88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1951A93-D181-784B-BE8C-BFD1C5C2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83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4D68F016-00CB-4994-BF49-800089F8AA86}"/>
              </a:ext>
            </a:extLst>
          </p:cNvPr>
          <p:cNvSpPr>
            <a:spLocks/>
          </p:cNvSpPr>
          <p:nvPr userDrawn="1"/>
        </p:nvSpPr>
        <p:spPr bwMode="auto">
          <a:xfrm>
            <a:off x="-1519111" y="6732665"/>
            <a:ext cx="10187623" cy="1365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133 h 133"/>
              <a:gd name="T6" fmla="*/ 9635 w 9712"/>
              <a:gd name="T7" fmla="*/ 133 h 133"/>
              <a:gd name="T8" fmla="*/ 9712 w 9712"/>
              <a:gd name="T9" fmla="*/ 0 h 133"/>
              <a:gd name="T10" fmla="*/ 0 w 9712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1B408271-A89A-4CA3-B499-D924BB3F135E}"/>
              </a:ext>
            </a:extLst>
          </p:cNvPr>
          <p:cNvSpPr>
            <a:spLocks/>
          </p:cNvSpPr>
          <p:nvPr userDrawn="1"/>
        </p:nvSpPr>
        <p:spPr bwMode="auto">
          <a:xfrm>
            <a:off x="8729472" y="6732665"/>
            <a:ext cx="3157220" cy="136525"/>
          </a:xfrm>
          <a:custGeom>
            <a:avLst/>
            <a:gdLst>
              <a:gd name="T0" fmla="*/ 77 w 3010"/>
              <a:gd name="T1" fmla="*/ 0 h 133"/>
              <a:gd name="T2" fmla="*/ 77 w 3010"/>
              <a:gd name="T3" fmla="*/ 0 h 133"/>
              <a:gd name="T4" fmla="*/ 0 w 3010"/>
              <a:gd name="T5" fmla="*/ 133 h 133"/>
              <a:gd name="T6" fmla="*/ 3010 w 3010"/>
              <a:gd name="T7" fmla="*/ 133 h 133"/>
              <a:gd name="T8" fmla="*/ 3010 w 3010"/>
              <a:gd name="T9" fmla="*/ 0 h 133"/>
              <a:gd name="T10" fmla="*/ 77 w 3010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B81D814-3CE8-4900-89D7-8FEEB49785A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556689" y="5904201"/>
            <a:ext cx="1918842" cy="7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5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dvvpi@sesa.pr.gov.br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E97C7A7-DF75-6148-9C65-9A288497A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967A6D-BA08-4174-956F-943D82D3B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253" y="1857627"/>
            <a:ext cx="4809494" cy="1837576"/>
          </a:xfrm>
          <a:prstGeom prst="rect">
            <a:avLst/>
          </a:prstGeom>
        </p:spPr>
      </p:pic>
      <p:sp>
        <p:nvSpPr>
          <p:cNvPr id="5" name="Rectangle 9">
            <a:extLst>
              <a:ext uri="{FF2B5EF4-FFF2-40B4-BE49-F238E27FC236}">
                <a16:creationId xmlns:a16="http://schemas.microsoft.com/office/drawing/2014/main" id="{7962F2A0-9800-4EED-836E-A170F9B538F3}"/>
              </a:ext>
            </a:extLst>
          </p:cNvPr>
          <p:cNvSpPr/>
          <p:nvPr/>
        </p:nvSpPr>
        <p:spPr>
          <a:xfrm>
            <a:off x="276780" y="4518098"/>
            <a:ext cx="1163844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Vacinação no Paraná</a:t>
            </a:r>
            <a:endParaRPr lang="pt-BR" sz="36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  <p:sp>
        <p:nvSpPr>
          <p:cNvPr id="6" name="CaixaDeTexto 1">
            <a:extLst>
              <a:ext uri="{FF2B5EF4-FFF2-40B4-BE49-F238E27FC236}">
                <a16:creationId xmlns:a16="http://schemas.microsoft.com/office/drawing/2014/main" id="{6D679859-C125-4181-8170-16BFBC9CEB23}"/>
              </a:ext>
            </a:extLst>
          </p:cNvPr>
          <p:cNvSpPr/>
          <p:nvPr/>
        </p:nvSpPr>
        <p:spPr>
          <a:xfrm>
            <a:off x="1100943" y="5470752"/>
            <a:ext cx="979164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1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Curitiba - PR | Dezembro de 2024</a:t>
            </a:r>
            <a:endParaRPr lang="pt-BR" sz="14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9999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>
          <a:extLst>
            <a:ext uri="{FF2B5EF4-FFF2-40B4-BE49-F238E27FC236}">
              <a16:creationId xmlns:a16="http://schemas.microsoft.com/office/drawing/2014/main" id="{E986BB0C-CFA6-8251-6215-E84B0EA1F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>
            <a:extLst>
              <a:ext uri="{FF2B5EF4-FFF2-40B4-BE49-F238E27FC236}">
                <a16:creationId xmlns:a16="http://schemas.microsoft.com/office/drawing/2014/main" id="{15667C17-25A7-8FA4-37F4-F4CCB1707EEA}"/>
              </a:ext>
            </a:extLst>
          </p:cNvPr>
          <p:cNvSpPr txBox="1"/>
          <p:nvPr/>
        </p:nvSpPr>
        <p:spPr>
          <a:xfrm>
            <a:off x="611220" y="270446"/>
            <a:ext cx="10969500" cy="623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PACTUAÇÃO</a:t>
            </a:r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- Capacitação em sala de vacina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9972C45-7F1C-8BF9-765A-C0647C05FF3A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824680A-614A-C3F4-0544-EAB8ABAF923C}"/>
              </a:ext>
            </a:extLst>
          </p:cNvPr>
          <p:cNvSpPr txBox="1"/>
          <p:nvPr/>
        </p:nvSpPr>
        <p:spPr>
          <a:xfrm>
            <a:off x="611220" y="1224954"/>
            <a:ext cx="112759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u="sng" dirty="0"/>
              <a:t>Fase 1: </a:t>
            </a:r>
            <a:r>
              <a:rPr lang="pt-BR" dirty="0"/>
              <a:t>Reunião de alinhamento e formação de multiplicadores regionais: </a:t>
            </a:r>
            <a:r>
              <a:rPr lang="pt-BR" dirty="0">
                <a:solidFill>
                  <a:srgbClr val="FF0000"/>
                </a:solidFill>
              </a:rPr>
              <a:t>03 a 05 de dezembro em Curitiba </a:t>
            </a:r>
            <a:r>
              <a:rPr lang="pt-BR" dirty="0"/>
              <a:t>(atualização do Manual de Educação Permanente e padronização de apresentações) </a:t>
            </a:r>
            <a:r>
              <a:rPr lang="pt-BR" dirty="0">
                <a:sym typeface="Wingdings" panose="05000000000000000000" pitchFamily="2" charset="2"/>
              </a:rPr>
              <a:t> 120 participantes</a:t>
            </a:r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>
              <a:solidFill>
                <a:srgbClr val="FF0000"/>
              </a:solidFill>
            </a:endParaRPr>
          </a:p>
          <a:p>
            <a:r>
              <a:rPr lang="pt-BR" b="1" u="sng" dirty="0"/>
              <a:t>Fase 1.1: </a:t>
            </a:r>
            <a:r>
              <a:rPr lang="pt-BR" dirty="0"/>
              <a:t>Lançamento do Manual de Educação Permanente em Sala de Vacinação SESA no 3ª Encontro Estadual do </a:t>
            </a:r>
            <a:r>
              <a:rPr lang="pt-BR" dirty="0" err="1"/>
              <a:t>PlanificaSUS</a:t>
            </a:r>
            <a:r>
              <a:rPr lang="pt-BR" dirty="0"/>
              <a:t> em março de 2025 (impressão de 3.000 exemplares).</a:t>
            </a:r>
            <a:endParaRPr lang="pt-BR" dirty="0">
              <a:solidFill>
                <a:srgbClr val="FF0000"/>
              </a:solidFill>
            </a:endParaRPr>
          </a:p>
          <a:p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07F528C-300E-460D-9B95-75FA82884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1" y="2198427"/>
            <a:ext cx="3476344" cy="2795755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06F7C85-A572-4C25-BEFB-BEAE4475B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9126" y="2522360"/>
            <a:ext cx="7412163" cy="21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33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>
          <a:extLst>
            <a:ext uri="{FF2B5EF4-FFF2-40B4-BE49-F238E27FC236}">
              <a16:creationId xmlns:a16="http://schemas.microsoft.com/office/drawing/2014/main" id="{E986BB0C-CFA6-8251-6215-E84B0EA1F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>
            <a:extLst>
              <a:ext uri="{FF2B5EF4-FFF2-40B4-BE49-F238E27FC236}">
                <a16:creationId xmlns:a16="http://schemas.microsoft.com/office/drawing/2014/main" id="{15667C17-25A7-8FA4-37F4-F4CCB1707EEA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Capacitação em sala de vacina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9972C45-7F1C-8BF9-765A-C0647C05FF3A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824680A-614A-C3F4-0544-EAB8ABAF923C}"/>
              </a:ext>
            </a:extLst>
          </p:cNvPr>
          <p:cNvSpPr txBox="1"/>
          <p:nvPr/>
        </p:nvSpPr>
        <p:spPr>
          <a:xfrm>
            <a:off x="611220" y="1341495"/>
            <a:ext cx="112759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b="1" u="sng" dirty="0"/>
              <a:t>Fase 2 – voltando para o território!!!!</a:t>
            </a:r>
          </a:p>
          <a:p>
            <a:pPr marL="342900" lvl="0" indent="-342900">
              <a:buFontTx/>
              <a:buChar char="-"/>
            </a:pPr>
            <a:endParaRPr lang="pt-BR" dirty="0"/>
          </a:p>
          <a:p>
            <a:pPr marL="342900" lvl="0" indent="-342900">
              <a:buFontTx/>
              <a:buChar char="-"/>
            </a:pPr>
            <a:r>
              <a:rPr lang="pt-BR" dirty="0"/>
              <a:t>Formação de novos tutores por macrorregião em </a:t>
            </a:r>
            <a:r>
              <a:rPr lang="pt-BR" dirty="0">
                <a:solidFill>
                  <a:srgbClr val="FF0000"/>
                </a:solidFill>
              </a:rPr>
              <a:t>abril e maio de 2025</a:t>
            </a:r>
            <a:r>
              <a:rPr lang="pt-BR" dirty="0"/>
              <a:t>.</a:t>
            </a:r>
          </a:p>
          <a:p>
            <a:pPr marL="342900" lvl="0" indent="-342900">
              <a:buFontTx/>
              <a:buChar char="-"/>
            </a:pPr>
            <a:endParaRPr lang="pt-BR" dirty="0"/>
          </a:p>
          <a:p>
            <a:pPr marL="342900" lvl="0" indent="-342900">
              <a:buFontTx/>
              <a:buChar char="-"/>
            </a:pPr>
            <a:endParaRPr lang="pt-BR" dirty="0"/>
          </a:p>
          <a:p>
            <a:pPr marL="342900" lvl="0" indent="-342900">
              <a:buFontTx/>
              <a:buChar char="-"/>
            </a:pPr>
            <a:r>
              <a:rPr lang="pt-BR" dirty="0"/>
              <a:t>1 macrorregião por quinzena realizará oficina de formação</a:t>
            </a:r>
          </a:p>
          <a:p>
            <a:pPr lvl="0"/>
            <a:endParaRPr lang="pt-BR" dirty="0"/>
          </a:p>
          <a:p>
            <a:pPr lvl="0"/>
            <a:r>
              <a:rPr lang="pt-BR" dirty="0"/>
              <a:t>1° quinzena de abril / 2° quinzena de abril / 1° quinzena de maio / 2° quinzena de maio</a:t>
            </a:r>
          </a:p>
          <a:p>
            <a:endParaRPr lang="pt-BR" dirty="0"/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u="sng" dirty="0"/>
              <a:t>Fase 3</a:t>
            </a:r>
          </a:p>
          <a:p>
            <a:pPr marL="342900" lvl="0" indent="-342900">
              <a:buFontTx/>
              <a:buChar char="-"/>
            </a:pPr>
            <a:endParaRPr lang="pt-BR" dirty="0"/>
          </a:p>
          <a:p>
            <a:pPr marL="342900" lvl="0" indent="-342900">
              <a:buFontTx/>
              <a:buChar char="-"/>
            </a:pPr>
            <a:r>
              <a:rPr lang="pt-BR" dirty="0"/>
              <a:t>Capacitação dos vacinadores dos municípios </a:t>
            </a:r>
            <a:r>
              <a:rPr lang="pt-BR" dirty="0">
                <a:sym typeface="Wingdings" panose="05000000000000000000" pitchFamily="2" charset="2"/>
              </a:rPr>
              <a:t> RS e tutores municipais</a:t>
            </a:r>
          </a:p>
          <a:p>
            <a:pPr lvl="0"/>
            <a:r>
              <a:rPr lang="pt-BR" dirty="0">
                <a:sym typeface="Wingdings" panose="05000000000000000000" pitchFamily="2" charset="2"/>
              </a:rPr>
              <a:t>Diversas turmas</a:t>
            </a:r>
            <a:endParaRPr lang="pt-BR" dirty="0"/>
          </a:p>
          <a:p>
            <a:pPr marL="342900" lvl="0" indent="-342900">
              <a:buFontTx/>
              <a:buChar char="-"/>
            </a:pPr>
            <a:endParaRPr lang="pt-BR" dirty="0"/>
          </a:p>
          <a:p>
            <a:r>
              <a:rPr lang="pt-BR" dirty="0">
                <a:solidFill>
                  <a:srgbClr val="FF0000"/>
                </a:solidFill>
              </a:rPr>
              <a:t>Todos os vacinadores deverão ser capacitados em 2025</a:t>
            </a:r>
            <a:r>
              <a:rPr lang="pt-BR" dirty="0"/>
              <a:t>.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29BAC10-7D42-4DDA-BF62-9B65D5F2F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9338" y="868563"/>
            <a:ext cx="2501382" cy="222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38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g1ea8ae4f8a7_2_379"/>
          <p:cNvSpPr txBox="1"/>
          <p:nvPr/>
        </p:nvSpPr>
        <p:spPr>
          <a:xfrm>
            <a:off x="547212" y="472628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</a:rPr>
              <a:t>                         Equipe Divisão de Vigilância do Programa de Imunização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Virginia Dobkowski Franco dos Santos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500" spc="-1" dirty="0">
                <a:solidFill>
                  <a:prstClr val="black"/>
                </a:solidFill>
                <a:latin typeface="Arial"/>
                <a:ea typeface="DejaVu Sans"/>
                <a:sym typeface="Arial"/>
              </a:rPr>
              <a:t>Camila Fátima de Sousa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Carla Giovana Vieira da Rosa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Lilian </a:t>
            </a: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Mazuroski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500" spc="-1" dirty="0">
                <a:solidFill>
                  <a:prstClr val="black"/>
                </a:solidFill>
                <a:latin typeface="Arial"/>
                <a:ea typeface="DejaVu Sans"/>
                <a:sym typeface="Arial"/>
              </a:rPr>
              <a:t>Marta Maria </a:t>
            </a:r>
            <a:r>
              <a:rPr lang="pt-BR" sz="1500" spc="-1" dirty="0" err="1">
                <a:solidFill>
                  <a:prstClr val="black"/>
                </a:solidFill>
                <a:latin typeface="Arial"/>
                <a:ea typeface="DejaVu Sans"/>
                <a:sym typeface="Arial"/>
              </a:rPr>
              <a:t>Heck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Raíssa</a:t>
            </a: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Bittencourt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                                  Coordenadoria de Vigilância Epidemiológica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Acácia Maria Lourenço Francisco </a:t>
            </a: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Nasr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                                       Diretoria de Atenção e Vigilância em Saúde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Maria </a:t>
            </a: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Goretti</a:t>
            </a: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David Lopes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sng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dvvpi@sesa.pr.gov.br</a:t>
            </a:r>
            <a:endParaRPr kumimoji="0" lang="pt-BR" sz="1500" b="0" i="0" u="sng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(41) 3330-4449 / 4658 /4503 / 4658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0266045-4245-4032-9C67-1758C0E7A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8758" y="1045028"/>
            <a:ext cx="2137954" cy="213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oogle Shape;2055;g1ea8ae4f8a7_2_368"/>
          <p:cNvSpPr txBox="1"/>
          <p:nvPr/>
        </p:nvSpPr>
        <p:spPr>
          <a:xfrm>
            <a:off x="89924" y="261782"/>
            <a:ext cx="10969500" cy="595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2800" b="1" dirty="0">
                <a:solidFill>
                  <a:schemeClr val="dk2"/>
                </a:solidFill>
                <a:latin typeface="Arial"/>
                <a:cs typeface="Arial"/>
              </a:rPr>
              <a:t>Coberturas Vacinais, Paraná – 2022, 2023 e 2024*</a:t>
            </a:r>
          </a:p>
        </p:txBody>
      </p:sp>
      <p:sp>
        <p:nvSpPr>
          <p:cNvPr id="7" name="Google Shape;2056;g1ea8ae4f8a7_2_368">
            <a:extLst>
              <a:ext uri="{FF2B5EF4-FFF2-40B4-BE49-F238E27FC236}">
                <a16:creationId xmlns:a16="http://schemas.microsoft.com/office/drawing/2014/main" id="{B3EE5C23-641C-4C2B-8226-45024C5B729C}"/>
              </a:ext>
            </a:extLst>
          </p:cNvPr>
          <p:cNvSpPr txBox="1"/>
          <p:nvPr/>
        </p:nvSpPr>
        <p:spPr>
          <a:xfrm>
            <a:off x="197454" y="6456472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outubro de 2024. Acesso em: 11/12/2024.</a:t>
            </a:r>
            <a:endParaRPr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7D23786-B05A-4657-8825-281917A08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164" y="1136740"/>
            <a:ext cx="8977988" cy="4778716"/>
          </a:xfrm>
          <a:prstGeom prst="rect">
            <a:avLst/>
          </a:prstGeom>
        </p:spPr>
      </p:pic>
      <p:sp>
        <p:nvSpPr>
          <p:cNvPr id="4" name="Estrela: 5 Pontas 3">
            <a:extLst>
              <a:ext uri="{FF2B5EF4-FFF2-40B4-BE49-F238E27FC236}">
                <a16:creationId xmlns:a16="http://schemas.microsoft.com/office/drawing/2014/main" id="{2FE636A6-C681-43F1-8A18-05F9491991E9}"/>
              </a:ext>
            </a:extLst>
          </p:cNvPr>
          <p:cNvSpPr/>
          <p:nvPr/>
        </p:nvSpPr>
        <p:spPr>
          <a:xfrm>
            <a:off x="2142565" y="1568824"/>
            <a:ext cx="215153" cy="23308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trela: 5 Pontas 7">
            <a:extLst>
              <a:ext uri="{FF2B5EF4-FFF2-40B4-BE49-F238E27FC236}">
                <a16:creationId xmlns:a16="http://schemas.microsoft.com/office/drawing/2014/main" id="{5395FF1C-0250-4F59-9704-6E86FE754CB1}"/>
              </a:ext>
            </a:extLst>
          </p:cNvPr>
          <p:cNvSpPr/>
          <p:nvPr/>
        </p:nvSpPr>
        <p:spPr>
          <a:xfrm>
            <a:off x="4383742" y="1335742"/>
            <a:ext cx="215153" cy="23308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trela: 5 Pontas 8">
            <a:extLst>
              <a:ext uri="{FF2B5EF4-FFF2-40B4-BE49-F238E27FC236}">
                <a16:creationId xmlns:a16="http://schemas.microsoft.com/office/drawing/2014/main" id="{48F06FA3-233F-451A-8B85-6051C1168EC3}"/>
              </a:ext>
            </a:extLst>
          </p:cNvPr>
          <p:cNvSpPr/>
          <p:nvPr/>
        </p:nvSpPr>
        <p:spPr>
          <a:xfrm>
            <a:off x="8516471" y="1488142"/>
            <a:ext cx="215153" cy="23308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strela: 5 Pontas 9">
            <a:extLst>
              <a:ext uri="{FF2B5EF4-FFF2-40B4-BE49-F238E27FC236}">
                <a16:creationId xmlns:a16="http://schemas.microsoft.com/office/drawing/2014/main" id="{2D75D3D3-24D4-48BB-A24C-C9046A74BAF3}"/>
              </a:ext>
            </a:extLst>
          </p:cNvPr>
          <p:cNvSpPr/>
          <p:nvPr/>
        </p:nvSpPr>
        <p:spPr>
          <a:xfrm>
            <a:off x="7799295" y="1640542"/>
            <a:ext cx="215153" cy="23308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8029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oogle Shape;2055;g1ea8ae4f8a7_2_368"/>
          <p:cNvSpPr txBox="1"/>
          <p:nvPr/>
        </p:nvSpPr>
        <p:spPr>
          <a:xfrm>
            <a:off x="89924" y="261782"/>
            <a:ext cx="10969500" cy="595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2800" b="1" dirty="0">
                <a:solidFill>
                  <a:schemeClr val="dk2"/>
                </a:solidFill>
                <a:latin typeface="Arial"/>
                <a:cs typeface="Arial"/>
              </a:rPr>
              <a:t>Coberturas Vacinais, Paraná e Brasil- 2024*</a:t>
            </a:r>
          </a:p>
        </p:txBody>
      </p:sp>
      <p:sp>
        <p:nvSpPr>
          <p:cNvPr id="7" name="Google Shape;2056;g1ea8ae4f8a7_2_368">
            <a:extLst>
              <a:ext uri="{FF2B5EF4-FFF2-40B4-BE49-F238E27FC236}">
                <a16:creationId xmlns:a16="http://schemas.microsoft.com/office/drawing/2014/main" id="{E9A77985-B1FE-42EE-B74A-6FE39C55072C}"/>
              </a:ext>
            </a:extLst>
          </p:cNvPr>
          <p:cNvSpPr txBox="1"/>
          <p:nvPr/>
        </p:nvSpPr>
        <p:spPr>
          <a:xfrm>
            <a:off x="89924" y="6379672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b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outubro de 2024. Acesso em: 11/12/2024.</a:t>
            </a:r>
            <a:endParaRPr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B64C76D-2F4B-4B9D-92D7-ED85D073E5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567" y="1147482"/>
            <a:ext cx="7452769" cy="512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4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60673AFA-175E-4712-9DCC-A6D78E822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620" y="1533236"/>
            <a:ext cx="8623380" cy="4378033"/>
          </a:xfrm>
          <a:prstGeom prst="rect">
            <a:avLst/>
          </a:prstGeom>
        </p:spPr>
      </p:pic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Cobertura Vacinal Vacina HPV, Sexo Feminino e Masculino, Paraná – 2018 a 2023*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056;g1ea8ae4f8a7_2_368">
            <a:extLst>
              <a:ext uri="{FF2B5EF4-FFF2-40B4-BE49-F238E27FC236}">
                <a16:creationId xmlns:a16="http://schemas.microsoft.com/office/drawing/2014/main" id="{3CE44071-31CB-445D-A129-D9F7E58BE854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TABNET e Painel Doses Aplicadas MS, dados parciais até 12/11/2024. Acesso em: 13/11/2024.</a:t>
            </a:r>
            <a:endParaRPr dirty="0"/>
          </a:p>
        </p:txBody>
      </p:sp>
      <p:sp>
        <p:nvSpPr>
          <p:cNvPr id="6" name="Estrela: 5 Pontas 5">
            <a:extLst>
              <a:ext uri="{FF2B5EF4-FFF2-40B4-BE49-F238E27FC236}">
                <a16:creationId xmlns:a16="http://schemas.microsoft.com/office/drawing/2014/main" id="{A144C47C-2ABA-4AA5-AE11-A26420C6F290}"/>
              </a:ext>
            </a:extLst>
          </p:cNvPr>
          <p:cNvSpPr/>
          <p:nvPr/>
        </p:nvSpPr>
        <p:spPr>
          <a:xfrm>
            <a:off x="8122024" y="1298705"/>
            <a:ext cx="215153" cy="23308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883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>
          <a:extLst>
            <a:ext uri="{FF2B5EF4-FFF2-40B4-BE49-F238E27FC236}">
              <a16:creationId xmlns:a16="http://schemas.microsoft.com/office/drawing/2014/main" id="{4E959470-0186-49C0-6FF9-E011ABB80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>
            <a:extLst>
              <a:ext uri="{FF2B5EF4-FFF2-40B4-BE49-F238E27FC236}">
                <a16:creationId xmlns:a16="http://schemas.microsoft.com/office/drawing/2014/main" id="{E1F2F586-87D3-B689-965C-216FB33B5A49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Paraná é líder na vacinação contra o HPV em meninas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EB4E77E-3878-D123-867F-87E357C96A19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FA18B49-689D-488C-826A-8BBAD8865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25" y="892368"/>
            <a:ext cx="8306233" cy="5272829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F2863554-2518-419F-B6B8-04B8131581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7505" y="1025146"/>
            <a:ext cx="3409109" cy="190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85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>
          <a:extLst>
            <a:ext uri="{FF2B5EF4-FFF2-40B4-BE49-F238E27FC236}">
              <a16:creationId xmlns:a16="http://schemas.microsoft.com/office/drawing/2014/main" id="{4E959470-0186-49C0-6FF9-E011ABB80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>
            <a:extLst>
              <a:ext uri="{FF2B5EF4-FFF2-40B4-BE49-F238E27FC236}">
                <a16:creationId xmlns:a16="http://schemas.microsoft.com/office/drawing/2014/main" id="{E1F2F586-87D3-B689-965C-216FB33B5A49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Novo esquema de vacinação contra a poliomielite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EB4E77E-3878-D123-867F-87E357C96A19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FD1A50E-A2FC-E64A-B868-842346C93403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Informe Técnico retirada da vacina VOP e adoção do esquema exclusivo com VIP, 2024.</a:t>
            </a:r>
            <a:endParaRPr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CCB6E12-5622-747F-D4AD-CAC83A43734D}"/>
              </a:ext>
            </a:extLst>
          </p:cNvPr>
          <p:cNvSpPr txBox="1"/>
          <p:nvPr/>
        </p:nvSpPr>
        <p:spPr>
          <a:xfrm>
            <a:off x="611220" y="1341495"/>
            <a:ext cx="112759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Recolhimento da vacina VOP pelo Ministério da Saúde em todo o território nacional. </a:t>
            </a:r>
          </a:p>
          <a:p>
            <a:endParaRPr lang="pt-BR" sz="2400" dirty="0"/>
          </a:p>
          <a:p>
            <a:r>
              <a:rPr lang="pt-BR" sz="2400" dirty="0"/>
              <a:t>Novo esquema de vacinação vigente desde 04 de novembro de 2024.</a:t>
            </a:r>
          </a:p>
          <a:p>
            <a:endParaRPr lang="pt-BR" sz="2400" dirty="0">
              <a:solidFill>
                <a:srgbClr val="FF0000"/>
              </a:solidFill>
            </a:endParaRPr>
          </a:p>
          <a:p>
            <a:endParaRPr lang="pt-BR" sz="2400" dirty="0">
              <a:solidFill>
                <a:srgbClr val="FF0000"/>
              </a:solidFill>
            </a:endParaRPr>
          </a:p>
          <a:p>
            <a:r>
              <a:rPr lang="pt-BR" sz="2400" dirty="0">
                <a:solidFill>
                  <a:srgbClr val="FF0000"/>
                </a:solidFill>
              </a:rPr>
              <a:t>2 meses – D1 VIP</a:t>
            </a:r>
          </a:p>
          <a:p>
            <a:endParaRPr lang="pt-BR" sz="2400" dirty="0">
              <a:solidFill>
                <a:srgbClr val="FF0000"/>
              </a:solidFill>
            </a:endParaRPr>
          </a:p>
          <a:p>
            <a:r>
              <a:rPr lang="pt-BR" sz="2400" dirty="0">
                <a:solidFill>
                  <a:srgbClr val="FF0000"/>
                </a:solidFill>
              </a:rPr>
              <a:t>4 meses – D2 VIP</a:t>
            </a:r>
          </a:p>
          <a:p>
            <a:endParaRPr lang="pt-BR" sz="2400" dirty="0">
              <a:solidFill>
                <a:srgbClr val="FF0000"/>
              </a:solidFill>
            </a:endParaRPr>
          </a:p>
          <a:p>
            <a:r>
              <a:rPr lang="pt-BR" sz="2400" dirty="0">
                <a:solidFill>
                  <a:srgbClr val="FF0000"/>
                </a:solidFill>
              </a:rPr>
              <a:t>6 meses – D3 VIP</a:t>
            </a:r>
          </a:p>
          <a:p>
            <a:endParaRPr lang="pt-BR" sz="2400" dirty="0">
              <a:solidFill>
                <a:srgbClr val="FF0000"/>
              </a:solidFill>
            </a:endParaRPr>
          </a:p>
          <a:p>
            <a:r>
              <a:rPr lang="pt-BR" sz="2400" dirty="0">
                <a:solidFill>
                  <a:srgbClr val="FF0000"/>
                </a:solidFill>
              </a:rPr>
              <a:t>15 meses – Reforço com VIP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048BE2C-44E3-B329-049F-3856D48FD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6943" y="2934316"/>
            <a:ext cx="2768742" cy="193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36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>
          <a:extLst>
            <a:ext uri="{FF2B5EF4-FFF2-40B4-BE49-F238E27FC236}">
              <a16:creationId xmlns:a16="http://schemas.microsoft.com/office/drawing/2014/main" id="{4E959470-0186-49C0-6FF9-E011ABB80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>
            <a:extLst>
              <a:ext uri="{FF2B5EF4-FFF2-40B4-BE49-F238E27FC236}">
                <a16:creationId xmlns:a16="http://schemas.microsoft.com/office/drawing/2014/main" id="{E1F2F586-87D3-B689-965C-216FB33B5A49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Novo esquema de vacinação contra a COVID-19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EB4E77E-3878-D123-867F-87E357C96A19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FD1A50E-A2FC-E64A-B868-842346C93403}"/>
              </a:ext>
            </a:extLst>
          </p:cNvPr>
          <p:cNvSpPr txBox="1"/>
          <p:nvPr/>
        </p:nvSpPr>
        <p:spPr>
          <a:xfrm>
            <a:off x="905666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Informe Técnico Vacinação COVID-19, 2ª edição, 2024.</a:t>
            </a:r>
            <a:endParaRPr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4F984DD-7D6D-4F6B-8008-820B25EEF543}"/>
              </a:ext>
            </a:extLst>
          </p:cNvPr>
          <p:cNvSpPr txBox="1"/>
          <p:nvPr/>
        </p:nvSpPr>
        <p:spPr>
          <a:xfrm>
            <a:off x="700867" y="1020371"/>
            <a:ext cx="11275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Vacina COVID-19 inserida no Calendário Nacional de Vacinação de idosos e gestantes</a:t>
            </a:r>
          </a:p>
          <a:p>
            <a:endParaRPr lang="pt-BR" sz="2400" dirty="0">
              <a:solidFill>
                <a:srgbClr val="FF0000"/>
              </a:solidFill>
            </a:endParaRPr>
          </a:p>
          <a:p>
            <a:endParaRPr lang="pt-BR" sz="2400" dirty="0">
              <a:solidFill>
                <a:srgbClr val="FF0000"/>
              </a:solidFill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5090C5E-1512-490A-A824-69CC61E68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828" y="1655484"/>
            <a:ext cx="7419134" cy="449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9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>
          <a:extLst>
            <a:ext uri="{FF2B5EF4-FFF2-40B4-BE49-F238E27FC236}">
              <a16:creationId xmlns:a16="http://schemas.microsoft.com/office/drawing/2014/main" id="{E986BB0C-CFA6-8251-6215-E84B0EA1F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D9972C45-7F1C-8BF9-765A-C0647C05FF3A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824680A-614A-C3F4-0544-EAB8ABAF923C}"/>
              </a:ext>
            </a:extLst>
          </p:cNvPr>
          <p:cNvSpPr txBox="1"/>
          <p:nvPr/>
        </p:nvSpPr>
        <p:spPr>
          <a:xfrm>
            <a:off x="611220" y="1062182"/>
            <a:ext cx="112759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u="sng" dirty="0"/>
              <a:t>Recomendação para grupos do Calendário Nacional de Vacinação</a:t>
            </a:r>
          </a:p>
          <a:p>
            <a:pPr marL="285750" indent="-285750">
              <a:buFontTx/>
              <a:buChar char="-"/>
            </a:pPr>
            <a:r>
              <a:rPr lang="pt-BR" dirty="0"/>
              <a:t>Um dose para idosos a cada 6 meses.</a:t>
            </a:r>
          </a:p>
          <a:p>
            <a:pPr marL="285750" indent="-285750">
              <a:buFontTx/>
              <a:buChar char="-"/>
            </a:pPr>
            <a:r>
              <a:rPr lang="pt-BR" dirty="0"/>
              <a:t>Uma dose em cada gestação, independente da quantidade prévia de doses.</a:t>
            </a:r>
          </a:p>
          <a:p>
            <a:pPr marL="285750" indent="-285750">
              <a:buFontTx/>
              <a:buChar char="-"/>
            </a:pPr>
            <a:r>
              <a:rPr lang="pt-BR" dirty="0"/>
              <a:t>Duas a três doses de vacinas (a depender do fabricante) para crianças de 6 meses a menores de 5 anos de idade.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u="sng" dirty="0"/>
              <a:t>Recomendação para grupos do Calendário Nacional de Vacinação</a:t>
            </a:r>
          </a:p>
          <a:p>
            <a:pPr marL="285750" indent="-285750">
              <a:buFontTx/>
              <a:buChar char="-"/>
            </a:pPr>
            <a:r>
              <a:rPr lang="pt-BR" dirty="0"/>
              <a:t>Uma dose anual independente do esquema vacinal prévio.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u="sng" dirty="0"/>
              <a:t>Vacinas disponíveis para 2025</a:t>
            </a:r>
          </a:p>
          <a:p>
            <a:endParaRPr lang="pt-BR" b="1" u="sng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5" name="Google Shape;2119;g1ea8ae4f8a7_2_427">
            <a:extLst>
              <a:ext uri="{FF2B5EF4-FFF2-40B4-BE49-F238E27FC236}">
                <a16:creationId xmlns:a16="http://schemas.microsoft.com/office/drawing/2014/main" id="{19AD781F-B34C-4264-963F-0CC7E5133FF2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Novo esquema de vacinação contra a COVID-19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B5A2DF7-204F-4ADB-8797-6A00674A4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586641"/>
            <a:ext cx="2751045" cy="174945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B9484D3-7408-4856-9B50-9E3750347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8849" y="4600493"/>
            <a:ext cx="2978182" cy="1769717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AC463FCF-0052-48F5-8906-E5BF092FB3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0223" y="4600493"/>
            <a:ext cx="2244827" cy="1769718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C37F431A-E988-4C85-93A3-F0D62D5A46AD}"/>
              </a:ext>
            </a:extLst>
          </p:cNvPr>
          <p:cNvSpPr txBox="1"/>
          <p:nvPr/>
        </p:nvSpPr>
        <p:spPr>
          <a:xfrm>
            <a:off x="1167031" y="6370211"/>
            <a:ext cx="1459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Moderna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20CA3C4B-497B-447B-B5DD-49B27963E9C9}"/>
              </a:ext>
            </a:extLst>
          </p:cNvPr>
          <p:cNvSpPr txBox="1"/>
          <p:nvPr/>
        </p:nvSpPr>
        <p:spPr>
          <a:xfrm>
            <a:off x="4802931" y="6382862"/>
            <a:ext cx="6296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Pfizer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F1E78EF-B52F-47F2-B90A-7A980429ED7E}"/>
              </a:ext>
            </a:extLst>
          </p:cNvPr>
          <p:cNvSpPr txBox="1"/>
          <p:nvPr/>
        </p:nvSpPr>
        <p:spPr>
          <a:xfrm>
            <a:off x="7608886" y="6382862"/>
            <a:ext cx="1325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err="1"/>
              <a:t>Serum</a:t>
            </a:r>
            <a:r>
              <a:rPr lang="pt-BR" sz="1400" dirty="0"/>
              <a:t>/</a:t>
            </a:r>
            <a:r>
              <a:rPr lang="pt-BR" sz="1400" dirty="0" err="1"/>
              <a:t>Zalika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76936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>
          <a:extLst>
            <a:ext uri="{FF2B5EF4-FFF2-40B4-BE49-F238E27FC236}">
              <a16:creationId xmlns:a16="http://schemas.microsoft.com/office/drawing/2014/main" id="{E986BB0C-CFA6-8251-6215-E84B0EA1F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>
            <a:extLst>
              <a:ext uri="{FF2B5EF4-FFF2-40B4-BE49-F238E27FC236}">
                <a16:creationId xmlns:a16="http://schemas.microsoft.com/office/drawing/2014/main" id="{15667C17-25A7-8FA4-37F4-F4CCB1707EEA}"/>
              </a:ext>
            </a:extLst>
          </p:cNvPr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PACTUAÇÃO</a:t>
            </a:r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- Capacitação em sala de vacina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9972C45-7F1C-8BF9-765A-C0647C05FF3A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824680A-614A-C3F4-0544-EAB8ABAF923C}"/>
              </a:ext>
            </a:extLst>
          </p:cNvPr>
          <p:cNvSpPr txBox="1"/>
          <p:nvPr/>
        </p:nvSpPr>
        <p:spPr>
          <a:xfrm>
            <a:off x="611220" y="1341495"/>
            <a:ext cx="112759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u="sng" dirty="0"/>
              <a:t>Objetivo geral:</a:t>
            </a:r>
            <a:r>
              <a:rPr lang="pt-BR" b="1" dirty="0"/>
              <a:t> </a:t>
            </a:r>
            <a:r>
              <a:rPr lang="pt-BR" dirty="0"/>
              <a:t>capacitar as Regionais de Saúde e os municípios quanto às boas práticas de vacinação.</a:t>
            </a:r>
          </a:p>
          <a:p>
            <a:endParaRPr lang="pt-BR" dirty="0"/>
          </a:p>
          <a:p>
            <a:endParaRPr lang="pt-BR" dirty="0"/>
          </a:p>
          <a:p>
            <a:r>
              <a:rPr lang="pt-BR" b="1" u="sng" dirty="0"/>
              <a:t>Objetivos específicos:</a:t>
            </a:r>
            <a:r>
              <a:rPr lang="pt-BR" dirty="0"/>
              <a:t> aumentar a segurança nas ações de vacinação realizadas no estado do Paraná, com foco na segurança do paciente, na qualidade e na eficácia dos processos desenvolvidos nas 1.850 salas de vacinas distribuídas pelos 399 municípios paranaenses.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Capacitação será realizada em fases.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0A15B56-662C-4F1D-87AC-8F20002DA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526" y="3523129"/>
            <a:ext cx="3672889" cy="241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7135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5749</TotalTime>
  <Words>660</Words>
  <Application>Microsoft Office PowerPoint</Application>
  <PresentationFormat>Widescreen</PresentationFormat>
  <Paragraphs>163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DejaVu Sans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Virginia Dobkowski Franco dos Santos</cp:lastModifiedBy>
  <cp:revision>421</cp:revision>
  <cp:lastPrinted>2019-02-12T10:51:29Z</cp:lastPrinted>
  <dcterms:created xsi:type="dcterms:W3CDTF">2019-02-06T16:41:46Z</dcterms:created>
  <dcterms:modified xsi:type="dcterms:W3CDTF">2024-12-11T21:32:28Z</dcterms:modified>
</cp:coreProperties>
</file>