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wmf" ContentType="image/x-wmf"/>
  <Override PartName="/ppt/media/image2.png" ContentType="image/png"/>
  <Override PartName="/ppt/media/image9.wmf" ContentType="image/x-wmf"/>
  <Override PartName="/ppt/media/image3.wmf" ContentType="image/x-wmf"/>
  <Override PartName="/ppt/media/image4.png" ContentType="image/png"/>
  <Override PartName="/ppt/media/image5.wmf" ContentType="image/x-wmf"/>
  <Override PartName="/ppt/media/image6.png" ContentType="image/png"/>
  <Override PartName="/ppt/media/image7.wmf" ContentType="image/x-wmf"/>
  <Override PartName="/ppt/media/image8.wmf" ContentType="image/x-wmf"/>
  <Override PartName="/ppt/media/image10.wmf" ContentType="image/x-wmf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FDBB0DD-E4A1-46FF-8B80-7902A5B4FCF8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5600" cy="3589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0592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Você poderá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884760" y="8685360"/>
            <a:ext cx="296100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3F58A04-70E6-4E85-A15D-51DF47CFA03A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5600" cy="3589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3884760" y="8685360"/>
            <a:ext cx="296100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245F671-5D38-482E-88CA-A58D7E3908E5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5600" cy="3589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884760" y="8685360"/>
            <a:ext cx="296100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95DE12E-E0E5-4087-BDDC-A39BF6CDD315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5600" cy="3589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3884760" y="8685360"/>
            <a:ext cx="296100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9395DFB-02EC-40AC-8169-DF2CE5A196B0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5600" cy="3589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884760" y="8685360"/>
            <a:ext cx="296100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1E7C6BD-C547-431F-90CB-461523764B07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5600" cy="3589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3884760" y="8685360"/>
            <a:ext cx="296100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CC0E761-32D3-4A39-BA80-1955F9166AF8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5600" cy="3589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884760" y="8685360"/>
            <a:ext cx="296100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7DF32F4-ABDA-43EF-BEB4-0C73AA60F836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5600" cy="3589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884760" y="8685360"/>
            <a:ext cx="296100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CEB26FE-B0E3-4FD3-B4D8-7D7BCF2D3D2B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5600" cy="3589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884760" y="8685360"/>
            <a:ext cx="296100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D69D556-A842-49C5-B49F-F348AEB444AF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5" descr=""/>
          <p:cNvPicPr/>
          <p:nvPr/>
        </p:nvPicPr>
        <p:blipFill>
          <a:blip r:embed="rId2"/>
          <a:stretch/>
        </p:blipFill>
        <p:spPr>
          <a:xfrm>
            <a:off x="0" y="6573240"/>
            <a:ext cx="12181320" cy="116280"/>
          </a:xfrm>
          <a:prstGeom prst="rect">
            <a:avLst/>
          </a:prstGeom>
          <a:ln>
            <a:noFill/>
          </a:ln>
        </p:spPr>
      </p:pic>
      <p:pic>
        <p:nvPicPr>
          <p:cNvPr id="39" name="Picture 46" descr=""/>
          <p:cNvPicPr/>
          <p:nvPr/>
        </p:nvPicPr>
        <p:blipFill>
          <a:blip r:embed="rId3"/>
          <a:stretch/>
        </p:blipFill>
        <p:spPr>
          <a:xfrm>
            <a:off x="9936000" y="5544000"/>
            <a:ext cx="1789560" cy="9111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8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0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6" descr=""/>
          <p:cNvPicPr/>
          <p:nvPr/>
        </p:nvPicPr>
        <p:blipFill>
          <a:blip r:embed="rId1"/>
          <a:stretch/>
        </p:blipFill>
        <p:spPr>
          <a:xfrm>
            <a:off x="0" y="0"/>
            <a:ext cx="12181320" cy="11628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019160" y="4176000"/>
            <a:ext cx="10143000" cy="7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86" name="Picture 131" descr=""/>
          <p:cNvPicPr/>
          <p:nvPr/>
        </p:nvPicPr>
        <p:blipFill>
          <a:blip r:embed="rId2"/>
          <a:stretch/>
        </p:blipFill>
        <p:spPr>
          <a:xfrm>
            <a:off x="3755880" y="2235960"/>
            <a:ext cx="4669560" cy="237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105200" y="1117440"/>
            <a:ext cx="9901080" cy="462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936000" y="231840"/>
            <a:ext cx="10070280" cy="7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64000" y="576000"/>
            <a:ext cx="10215000" cy="510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816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90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91" name="CustomShape 5"/>
          <p:cNvSpPr/>
          <p:nvPr/>
        </p:nvSpPr>
        <p:spPr>
          <a:xfrm>
            <a:off x="720000" y="792000"/>
            <a:ext cx="10791000" cy="55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609480" y="1604520"/>
            <a:ext cx="10965240" cy="397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7"/>
          <p:cNvSpPr/>
          <p:nvPr/>
        </p:nvSpPr>
        <p:spPr>
          <a:xfrm>
            <a:off x="1956240" y="735840"/>
            <a:ext cx="8318520" cy="59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600" spc="-1" strike="noStrike">
                <a:solidFill>
                  <a:srgbClr val="000000"/>
                </a:solidFill>
                <a:latin typeface="Arial"/>
                <a:ea typeface="DejaVu Sans"/>
              </a:rPr>
              <a:t>RETOMADA DAS CIRURGIAS ELETIVAS EM 2020 </a:t>
            </a: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 de Contratualização de Cuidados em Saúde 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Diretoria de Gestão em Saúde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Paraná, 2020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64000" y="952560"/>
            <a:ext cx="9901080" cy="50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936000" y="231840"/>
            <a:ext cx="10070280" cy="7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792000" y="536040"/>
            <a:ext cx="10215000" cy="53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816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97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98" name="CustomShape 5"/>
          <p:cNvSpPr/>
          <p:nvPr/>
        </p:nvSpPr>
        <p:spPr>
          <a:xfrm>
            <a:off x="720000" y="792000"/>
            <a:ext cx="10791000" cy="55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9" name="CustomShape 6"/>
          <p:cNvSpPr/>
          <p:nvPr/>
        </p:nvSpPr>
        <p:spPr>
          <a:xfrm>
            <a:off x="360000" y="469080"/>
            <a:ext cx="114426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2020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00" name="CustomShape 7"/>
          <p:cNvSpPr/>
          <p:nvPr/>
        </p:nvSpPr>
        <p:spPr>
          <a:xfrm>
            <a:off x="428400" y="1280520"/>
            <a:ext cx="11302200" cy="454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5000"/>
          </a:bodyPr>
          <a:p>
            <a:pPr algn="just">
              <a:lnSpc>
                <a:spcPct val="115000"/>
              </a:lnSpc>
              <a:spcBef>
                <a:spcPts val="1417"/>
              </a:spcBef>
            </a:pPr>
            <a:r>
              <a:rPr b="1" lang="pt-BR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Portaria nº 3.932, de 30 de dezembro de 2019: </a:t>
            </a: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Define, para o exercício de 2020, a estratégia de acesso aos Procedimentos Cirúrgicos Eletivos no âmbito do Sistema Único de Saúde (SUS).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marL="432000" indent="-316800" algn="just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R$ 13.600.000,00 para o Estado do Paraná</a:t>
            </a:r>
            <a:endParaRPr b="0" lang="pt-BR" sz="3200" spc="-1" strike="noStrike">
              <a:latin typeface="Arial"/>
            </a:endParaRPr>
          </a:p>
          <a:p>
            <a:pPr marL="432000" indent="-316800" algn="just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Pactuação da utilização dos recursos de forma per capita,  por meio da Deliberação CIB nº 10 de 19/02/2020;</a:t>
            </a:r>
            <a:endParaRPr b="0" lang="pt-BR" sz="3200" spc="-1" strike="noStrike">
              <a:latin typeface="Arial"/>
            </a:endParaRPr>
          </a:p>
          <a:p>
            <a:pPr marL="432000" indent="-316800" algn="just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DejaVu Sans"/>
              </a:rPr>
              <a:t>Publicação da Portaria nº 240 de 23 de março de 2020, que define  a  distribuição  de  recursos  financeiros  para  realização  da  estratégia  de  acesso  aos Procedimentos Cirúrgicos  Eletivos  no  âmbito  do  Sistema  Único  de Saúde  (SUS),  no  Estado  do Paraná.</a:t>
            </a:r>
            <a:endParaRPr b="0" lang="pt-BR" sz="32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marL="108720">
              <a:lnSpc>
                <a:spcPct val="115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64000" y="952560"/>
            <a:ext cx="9901080" cy="50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"/>
          <p:cNvSpPr/>
          <p:nvPr/>
        </p:nvSpPr>
        <p:spPr>
          <a:xfrm>
            <a:off x="936000" y="231840"/>
            <a:ext cx="10070280" cy="7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792000" y="536040"/>
            <a:ext cx="10215000" cy="53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816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04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05" name="CustomShape 5"/>
          <p:cNvSpPr/>
          <p:nvPr/>
        </p:nvSpPr>
        <p:spPr>
          <a:xfrm>
            <a:off x="720000" y="792000"/>
            <a:ext cx="10791000" cy="55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360000" y="469080"/>
            <a:ext cx="114426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2020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428400" y="1280520"/>
            <a:ext cx="11302200" cy="454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just">
              <a:lnSpc>
                <a:spcPct val="115000"/>
              </a:lnSpc>
              <a:spcBef>
                <a:spcPts val="1417"/>
              </a:spcBef>
            </a:pPr>
            <a:r>
              <a:rPr b="0" lang="pt-BR" sz="2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Lei nº 13.992 de 22 de abril de 2020: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Suspende por 120 (cento e vinte) dias, a contar de 1º de março do corrente ano, a obrigatoriedade da manutenção das metas quantitativas e qualitativas contratualizadas pelos prestadores de serviço de saúde no âmbito do Sistema Único de Saúde (SUS).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Art. 2º Fica mantido o pagamento da produção do Fundo de Ações Estratégicas e Compensação (Faec), com base na média dos últimos 12 (doze) meses.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108720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</p:txBody>
      </p:sp>
      <p:sp>
        <p:nvSpPr>
          <p:cNvPr id="108" name="CustomShape 8"/>
          <p:cNvSpPr/>
          <p:nvPr/>
        </p:nvSpPr>
        <p:spPr>
          <a:xfrm>
            <a:off x="648000" y="4392000"/>
            <a:ext cx="10292760" cy="1364760"/>
          </a:xfrm>
          <a:custGeom>
            <a:avLst/>
            <a:gdLst/>
            <a:ahLst/>
            <a:rect l="l" t="t" r="r" b="b"/>
            <a:pathLst>
              <a:path w="28602" h="3802">
                <a:moveTo>
                  <a:pt x="633" y="0"/>
                </a:moveTo>
                <a:cubicBezTo>
                  <a:pt x="316" y="0"/>
                  <a:pt x="0" y="316"/>
                  <a:pt x="0" y="633"/>
                </a:cubicBezTo>
                <a:lnTo>
                  <a:pt x="0" y="3167"/>
                </a:lnTo>
                <a:cubicBezTo>
                  <a:pt x="0" y="3484"/>
                  <a:pt x="316" y="3801"/>
                  <a:pt x="633" y="3801"/>
                </a:cubicBezTo>
                <a:lnTo>
                  <a:pt x="27967" y="3801"/>
                </a:lnTo>
                <a:cubicBezTo>
                  <a:pt x="28284" y="3801"/>
                  <a:pt x="28601" y="3484"/>
                  <a:pt x="28601" y="3167"/>
                </a:cubicBezTo>
                <a:lnTo>
                  <a:pt x="28601" y="633"/>
                </a:lnTo>
                <a:cubicBezTo>
                  <a:pt x="28601" y="316"/>
                  <a:pt x="28284" y="0"/>
                  <a:pt x="27967" y="0"/>
                </a:cubicBezTo>
                <a:lnTo>
                  <a:pt x="633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417"/>
              </a:spcBef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Recursos já repassados para o Paraná para cirurgias eletivas em 2020: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417"/>
              </a:spcBef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R$ 5.246.391,61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dos R$ 13.600.000,00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864000" y="952560"/>
            <a:ext cx="9901080" cy="50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936000" y="231840"/>
            <a:ext cx="10070280" cy="7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792000" y="536040"/>
            <a:ext cx="10215000" cy="53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816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12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13" name="CustomShape 5"/>
          <p:cNvSpPr/>
          <p:nvPr/>
        </p:nvSpPr>
        <p:spPr>
          <a:xfrm>
            <a:off x="720000" y="792000"/>
            <a:ext cx="10791000" cy="55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360000" y="469080"/>
            <a:ext cx="114426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2020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428400" y="1280520"/>
            <a:ext cx="11302200" cy="454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108720">
              <a:lnSpc>
                <a:spcPct val="115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116" name="Object 8"/>
          <p:cNvGraphicFramePr/>
          <p:nvPr/>
        </p:nvGraphicFramePr>
        <p:xfrm>
          <a:off x="3168000" y="5328000"/>
          <a:ext cx="3668760" cy="11919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68000" y="5328000"/>
                    <a:ext cx="3668760" cy="11919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1008000" y="918360"/>
            <a:ext cx="9999000" cy="440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864000" y="952560"/>
            <a:ext cx="9901080" cy="50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936000" y="231840"/>
            <a:ext cx="10070280" cy="7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792000" y="536040"/>
            <a:ext cx="10215000" cy="53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816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22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23" name="CustomShape 5"/>
          <p:cNvSpPr/>
          <p:nvPr/>
        </p:nvSpPr>
        <p:spPr>
          <a:xfrm>
            <a:off x="720000" y="792000"/>
            <a:ext cx="10791000" cy="55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360000" y="469080"/>
            <a:ext cx="114426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2020</a:t>
            </a:r>
            <a:endParaRPr b="0" lang="pt-BR" sz="2400" spc="-1" strike="noStrike">
              <a:latin typeface="Arial"/>
            </a:endParaRPr>
          </a:p>
        </p:txBody>
      </p:sp>
      <p:graphicFrame>
        <p:nvGraphicFramePr>
          <p:cNvPr id="125" name="Object 7"/>
          <p:cNvGraphicFramePr/>
          <p:nvPr/>
        </p:nvGraphicFramePr>
        <p:xfrm>
          <a:off x="589320" y="1007640"/>
          <a:ext cx="6752520" cy="3251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89320" y="1007640"/>
                    <a:ext cx="6752520" cy="32518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Object 8"/>
          <p:cNvGraphicFramePr/>
          <p:nvPr/>
        </p:nvGraphicFramePr>
        <p:xfrm>
          <a:off x="5688000" y="2808000"/>
          <a:ext cx="5807520" cy="158184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688000" y="2808000"/>
                    <a:ext cx="5807520" cy="15818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129" name="CustomShape 9"/>
          <p:cNvSpPr/>
          <p:nvPr/>
        </p:nvSpPr>
        <p:spPr>
          <a:xfrm>
            <a:off x="720000" y="4824000"/>
            <a:ext cx="9429840" cy="11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ano de 2020 foram realizadas 33% do total de cirurgias eletivas hospitalares (MAC+ FAEC, exceto campanha) em relação ao ano de 2019.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Das cirurgias eletivas hospitalares de campanha, foi realizado em 2020 apenas 0,43% do total realizado em 2019.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864000" y="952560"/>
            <a:ext cx="9901080" cy="50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936000" y="231840"/>
            <a:ext cx="10070280" cy="7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792000" y="536040"/>
            <a:ext cx="10215000" cy="53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816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33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34" name="CustomShape 5"/>
          <p:cNvSpPr/>
          <p:nvPr/>
        </p:nvSpPr>
        <p:spPr>
          <a:xfrm>
            <a:off x="720000" y="792000"/>
            <a:ext cx="10791000" cy="55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360000" y="469080"/>
            <a:ext cx="114426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2020</a:t>
            </a:r>
            <a:endParaRPr b="0" lang="pt-BR" sz="2400" spc="-1" strike="noStrike">
              <a:latin typeface="Arial"/>
            </a:endParaRPr>
          </a:p>
        </p:txBody>
      </p:sp>
      <p:graphicFrame>
        <p:nvGraphicFramePr>
          <p:cNvPr id="136" name="Object 7"/>
          <p:cNvGraphicFramePr/>
          <p:nvPr/>
        </p:nvGraphicFramePr>
        <p:xfrm>
          <a:off x="792000" y="1079280"/>
          <a:ext cx="5973840" cy="34102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92000" y="1079280"/>
                    <a:ext cx="5973840" cy="3410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" name="Object 8"/>
          <p:cNvGraphicFramePr/>
          <p:nvPr/>
        </p:nvGraphicFramePr>
        <p:xfrm>
          <a:off x="5159880" y="2840760"/>
          <a:ext cx="6213960" cy="169308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3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159880" y="2840760"/>
                    <a:ext cx="6213960" cy="16930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140" name="CustomShape 9"/>
          <p:cNvSpPr/>
          <p:nvPr/>
        </p:nvSpPr>
        <p:spPr>
          <a:xfrm>
            <a:off x="864000" y="4968000"/>
            <a:ext cx="9789840" cy="6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ano de 2020 foram realizadas 36% do total de cirurgias eletivas ambulatoriais (MAC+ FAEC, exceto campanha) em relação ao ano de 2019.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Em 2020 não houve apresentação de cirurgias eletivas ambulatoriais de campanha.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864000" y="952560"/>
            <a:ext cx="9901080" cy="50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936000" y="231840"/>
            <a:ext cx="10070280" cy="7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792000" y="536040"/>
            <a:ext cx="10215000" cy="53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816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44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45" name="CustomShape 5"/>
          <p:cNvSpPr/>
          <p:nvPr/>
        </p:nvSpPr>
        <p:spPr>
          <a:xfrm>
            <a:off x="720000" y="792000"/>
            <a:ext cx="10791000" cy="55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46" name="CustomShape 6"/>
          <p:cNvSpPr/>
          <p:nvPr/>
        </p:nvSpPr>
        <p:spPr>
          <a:xfrm>
            <a:off x="360000" y="469080"/>
            <a:ext cx="114426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2020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360000" y="1008000"/>
            <a:ext cx="11302200" cy="454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4000"/>
          </a:bodyPr>
          <a:p>
            <a:pPr algn="just">
              <a:lnSpc>
                <a:spcPct val="115000"/>
              </a:lnSpc>
              <a:spcBef>
                <a:spcPts val="1417"/>
              </a:spcBef>
            </a:pPr>
            <a:r>
              <a:rPr b="1" lang="pt-BR" sz="2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Informações gerais: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Reativação de 75% das agendas de consultas, exames e tratamentos complementares, mantendo-se a integralidade (100%) das agendas de atendimento da Cardiologia, Nefrologia, Oncologia (todas as especialidades), Gestação de alto risco, radioterapia, quimioterapia e hemodiálise, e dos processos de Tratamento Fora do Domicílio - TFD estadual e interestadual;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Para os prestadores contratualizados do Estado do Paraná, no âmbito da estratégia COVID-19, a retomada gradual da realização de procedimentos cirúrgicos eletivos hospitalares, deverá ser realizada compatibilizando as agendas de modo a reduzir o risco de escassez de medicamentos anestésicos e relaxantes musculares, visando a otimização do estoque existente e preservando sua utilização para terapias intensivas e emergenciais;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108720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864000" y="952560"/>
            <a:ext cx="9901080" cy="50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>
            <a:off x="936000" y="231840"/>
            <a:ext cx="10070280" cy="71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br/>
            <a:endParaRPr b="0" lang="pt-BR" sz="1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792000" y="536040"/>
            <a:ext cx="10215000" cy="53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18160" algn="ctr">
              <a:lnSpc>
                <a:spcPct val="15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937bb0"/>
                </a:solidFill>
                <a:latin typeface="Arial"/>
                <a:ea typeface="DejaVu Sans"/>
              </a:rPr>
              <a:t>    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51" name="Group 4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</p:grpSp>
      <p:sp>
        <p:nvSpPr>
          <p:cNvPr id="152" name="CustomShape 5"/>
          <p:cNvSpPr/>
          <p:nvPr/>
        </p:nvSpPr>
        <p:spPr>
          <a:xfrm>
            <a:off x="720000" y="792000"/>
            <a:ext cx="10791000" cy="55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360000" y="469080"/>
            <a:ext cx="1144260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199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pt-BR" sz="2400" spc="-1" strike="noStrike">
                <a:solidFill>
                  <a:srgbClr val="254061"/>
                </a:solidFill>
                <a:latin typeface="Arial"/>
                <a:ea typeface="Calibri"/>
              </a:rPr>
              <a:t>CIRURGIAS ELETIVAS 2020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371880" y="1191600"/>
            <a:ext cx="11302200" cy="454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6000"/>
          </a:bodyPr>
          <a:p>
            <a:pPr algn="just">
              <a:lnSpc>
                <a:spcPct val="115000"/>
              </a:lnSpc>
              <a:spcBef>
                <a:spcPts val="1417"/>
              </a:spcBef>
            </a:pPr>
            <a:r>
              <a:rPr b="1" lang="pt-BR" sz="2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Informações gerais: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TimesNewRomanPSMT"/>
              </a:rPr>
              <a:t>O disposto no item anterior não se aplica aos procedimentos de cardiologia, oncologia, nefrologia, exames e procedimentos de urgência ou emergência e procedimentos a serem realizados em âmbito ambulatorial, estando estes liberados em definitivo;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Os demais hospitais privados e não contratualizados pela SESA-PR, não constantes na estratégia COVID-19, ficam autorizados a realizarem quaisquer procedimentos cirúrgicos eletivos hospitalares;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231f20"/>
                </a:solidFill>
                <a:latin typeface="Arial"/>
                <a:ea typeface="TimesNewRomanPSMT"/>
              </a:rPr>
              <a:t>A aquisição dos insumos anestésicos, bem como a adequação dos procedimentos com a dimensão de seus estoques, é de responsabilidade exclusiva dos hospitais referidos no item acima, de modo que a reposição dos mesmos não será feita, sob hipótese alguma, pelo Estado do Paraná.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108720">
              <a:lnSpc>
                <a:spcPct val="115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Application>LibreOffice/6.3.5.2$Windows_X86_64 LibreOffice_project/dd0751754f11728f69b42ee2af66670068624673</Application>
  <Words>1603</Words>
  <Paragraphs>265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2019-02-06T16:41:46Z</dcterms:created>
  <dc:creator>Márcio Popia</dc:creator>
  <dc:description/>
  <dc:language>pt-BR</dc:language>
  <cp:lastModifiedBy/>
  <cp:lastPrinted>2020-07-28T13:40:29Z</cp:lastPrinted>
  <dcterms:modified xsi:type="dcterms:W3CDTF">2020-09-28T13:44:42Z</dcterms:modified>
  <cp:revision>272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34</vt:i4>
  </property>
</Properties>
</file>