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5"/>
  </p:notesMasterIdLst>
  <p:sldIdLst>
    <p:sldId id="256" r:id="rId3"/>
    <p:sldId id="473" r:id="rId4"/>
    <p:sldId id="596" r:id="rId5"/>
    <p:sldId id="597" r:id="rId6"/>
    <p:sldId id="585" r:id="rId7"/>
    <p:sldId id="574" r:id="rId8"/>
    <p:sldId id="587" r:id="rId9"/>
    <p:sldId id="575" r:id="rId10"/>
    <p:sldId id="594" r:id="rId11"/>
    <p:sldId id="582" r:id="rId12"/>
    <p:sldId id="589" r:id="rId13"/>
    <p:sldId id="577" r:id="rId14"/>
    <p:sldId id="593" r:id="rId15"/>
    <p:sldId id="581" r:id="rId16"/>
    <p:sldId id="592" r:id="rId17"/>
    <p:sldId id="580" r:id="rId18"/>
    <p:sldId id="588" r:id="rId19"/>
    <p:sldId id="576" r:id="rId20"/>
    <p:sldId id="570" r:id="rId21"/>
    <p:sldId id="571" r:id="rId22"/>
    <p:sldId id="572" r:id="rId23"/>
    <p:sldId id="595" r:id="rId24"/>
    <p:sldId id="583" r:id="rId25"/>
    <p:sldId id="591" r:id="rId26"/>
    <p:sldId id="573" r:id="rId27"/>
    <p:sldId id="579" r:id="rId28"/>
    <p:sldId id="556" r:id="rId29"/>
    <p:sldId id="562" r:id="rId30"/>
    <p:sldId id="566" r:id="rId31"/>
    <p:sldId id="502" r:id="rId32"/>
    <p:sldId id="565" r:id="rId33"/>
    <p:sldId id="276" r:id="rId3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luster.arquivos.parana\sesa\CENTRAL\SVS\DEVE\SVS-DVVPI\COBERTURAS%20VACINAIS\COBERTURA%202025\APRESENTA&#199;&#213;ES\C&#243;pia%20de%20APRESENTA&#199;&#195;O%20com%20dados%2026-02-2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23625117072237"/>
          <c:y val="8.2520839710772717E-2"/>
          <c:w val="0.83118936050860359"/>
          <c:h val="0.80444310116277051"/>
        </c:manualLayout>
      </c:layout>
      <c:lineChart>
        <c:grouping val="standard"/>
        <c:varyColors val="0"/>
        <c:ser>
          <c:idx val="0"/>
          <c:order val="0"/>
          <c:tx>
            <c:strRef>
              <c:f>FA!$B$5</c:f>
              <c:strCache>
                <c:ptCount val="1"/>
                <c:pt idx="0">
                  <c:v>Febre Amarela (&lt; 1 ano)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4.3765369959227952E-2"/>
                  <c:y val="2.91411216390058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72D-46E6-9E27-5B35BCABA96C}"/>
                </c:ext>
              </c:extLst>
            </c:dLbl>
            <c:dLbl>
              <c:idx val="5"/>
              <c:layout>
                <c:manualLayout>
                  <c:x val="-6.7116216427412417E-2"/>
                  <c:y val="2.13778987156144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72D-46E6-9E27-5B35BCABA96C}"/>
                </c:ext>
              </c:extLst>
            </c:dLbl>
            <c:dLbl>
              <c:idx val="6"/>
              <c:layout>
                <c:manualLayout>
                  <c:x val="-4.843553925286493E-2"/>
                  <c:y val="3.69043445623971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72D-46E6-9E27-5B35BCABA96C}"/>
                </c:ext>
              </c:extLst>
            </c:dLbl>
            <c:dLbl>
              <c:idx val="7"/>
              <c:layout>
                <c:manualLayout>
                  <c:x val="-3.2089946725135716E-2"/>
                  <c:y val="3.3022733100701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72D-46E6-9E27-5B35BCABA96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FA!$A$6:$A$15</c:f>
              <c:numCache>
                <c:formatCode>0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FA!$B$6:$B$15</c:f>
              <c:numCache>
                <c:formatCode>0.0</c:formatCode>
                <c:ptCount val="10"/>
                <c:pt idx="0">
                  <c:v>76.989999999999995</c:v>
                </c:pt>
                <c:pt idx="1">
                  <c:v>67.58</c:v>
                </c:pt>
                <c:pt idx="2">
                  <c:v>69.739999999999995</c:v>
                </c:pt>
                <c:pt idx="3">
                  <c:v>75.959999999999994</c:v>
                </c:pt>
                <c:pt idx="4">
                  <c:v>83.19</c:v>
                </c:pt>
                <c:pt idx="5">
                  <c:v>76.316640561090196</c:v>
                </c:pt>
                <c:pt idx="6">
                  <c:v>74.069999999999993</c:v>
                </c:pt>
                <c:pt idx="7">
                  <c:v>74.44</c:v>
                </c:pt>
                <c:pt idx="8">
                  <c:v>84.042910781333816</c:v>
                </c:pt>
                <c:pt idx="9">
                  <c:v>81.549163813045695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72D-46E6-9E27-5B35BCABA96C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64330368"/>
        <c:axId val="418124336"/>
      </c:lineChart>
      <c:catAx>
        <c:axId val="64330368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18124336"/>
        <c:crosses val="autoZero"/>
        <c:auto val="1"/>
        <c:lblAlgn val="ctr"/>
        <c:lblOffset val="100"/>
        <c:noMultiLvlLbl val="0"/>
      </c:catAx>
      <c:valAx>
        <c:axId val="418124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433036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mover o slide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9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&lt;cabeçalho&gt;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pt-BR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&lt;rodapé&gt;</a:t>
            </a:r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DD0ED9A8-9FB3-466F-97BD-EB3818B9D3DA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>
              <a:lnSpc>
                <a:spcPct val="100000"/>
              </a:lnSpc>
              <a:tabLst>
                <a:tab pos="0" algn="l"/>
              </a:tabLst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Você poderá </a:t>
            </a:r>
            <a:endParaRPr lang="pt-BR" sz="2000" b="0" strike="noStrike" spc="-1">
              <a:latin typeface="Arial"/>
            </a:endParaRPr>
          </a:p>
        </p:txBody>
      </p:sp>
      <p:sp>
        <p:nvSpPr>
          <p:cNvPr id="152" name="PlaceHolder 3"/>
          <p:cNvSpPr txBox="1"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03277F71-9190-49F6-BE25-30A59A6502DF}" type="slidenum">
              <a:rPr lang="pt-BR" sz="1200" b="0" strike="noStrike" spc="-1">
                <a:solidFill>
                  <a:srgbClr val="000000"/>
                </a:solidFill>
                <a:latin typeface="Times New Roman"/>
              </a:rPr>
              <a:t>1</a:t>
            </a:fld>
            <a:endParaRPr lang="pt-B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7" name="Google Shape;2047;g1ea8ae4f8a7_2_368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8" name="Google Shape;2048;g1ea8ae4f8a7_2_368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9" name="Google Shape;2049;g1ea8ae4f8a7_2_368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0" name="Google Shape;2050;g1ea8ae4f8a7_2_368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1" name="Google Shape;2051;g1ea8ae4f8a7_2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52" name="Google Shape;2052;g1ea8ae4f8a7_2_368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g1ea8ae4f8a7_2_368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7254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4A694-917A-A342-A91B-ECB99F0DF55D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566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9877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779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914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7344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0708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2059;g1ea8ae4f8a7_2_379:notes"/>
          <p:cNvSpPr/>
          <p:nvPr/>
        </p:nvSpPr>
        <p:spPr>
          <a:xfrm>
            <a:off x="4109400" y="9833040"/>
            <a:ext cx="312264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040" tIns="49320" rIns="95040" bIns="49320" anchor="b">
            <a:noAutofit/>
          </a:bodyPr>
          <a:lstStyle/>
          <a:p>
            <a:pPr algn="r">
              <a:lnSpc>
                <a:spcPct val="100000"/>
              </a:lnSpc>
            </a:pPr>
            <a:fld id="{DEB1ECBD-B333-41E2-8FD5-3D6279122FE2}" type="slidenum">
              <a:rPr lang="pt-BR" sz="13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32</a:t>
            </a:fld>
            <a:endParaRPr lang="pt-BR" sz="1300" b="0" strike="noStrike" spc="-1">
              <a:latin typeface="Arial"/>
            </a:endParaRPr>
          </a:p>
        </p:txBody>
      </p:sp>
      <p:sp>
        <p:nvSpPr>
          <p:cNvPr id="154" name="Google Shape;2060;g1ea8ae4f8a7_2_379:notes"/>
          <p:cNvSpPr/>
          <p:nvPr/>
        </p:nvSpPr>
        <p:spPr>
          <a:xfrm>
            <a:off x="4109400" y="9833040"/>
            <a:ext cx="3124440" cy="50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040" tIns="49320" rIns="95040" bIns="49320" anchor="b">
            <a:noAutofit/>
          </a:bodyPr>
          <a:lstStyle/>
          <a:p>
            <a:pPr algn="r">
              <a:lnSpc>
                <a:spcPct val="100000"/>
              </a:lnSpc>
            </a:pPr>
            <a:fld id="{00F0B059-8082-4635-A606-08FDF7B460E0}" type="slidenum">
              <a:rPr lang="pt-BR" sz="13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32</a:t>
            </a:fld>
            <a:endParaRPr lang="pt-BR" sz="1300" b="0" strike="noStrike" spc="-1">
              <a:latin typeface="Arial"/>
            </a:endParaRPr>
          </a:p>
        </p:txBody>
      </p:sp>
      <p:sp>
        <p:nvSpPr>
          <p:cNvPr id="155" name="Google Shape;2061;g1ea8ae4f8a7_2_379:notes"/>
          <p:cNvSpPr/>
          <p:nvPr/>
        </p:nvSpPr>
        <p:spPr>
          <a:xfrm>
            <a:off x="4109400" y="9833040"/>
            <a:ext cx="3129480" cy="50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040" tIns="49320" rIns="95040" bIns="49320" anchor="b">
            <a:noAutofit/>
          </a:bodyPr>
          <a:lstStyle/>
          <a:p>
            <a:pPr algn="r">
              <a:lnSpc>
                <a:spcPct val="100000"/>
              </a:lnSpc>
            </a:pPr>
            <a:fld id="{E6578E6C-D592-46B3-B48F-A910817C3D1D}" type="slidenum">
              <a:rPr lang="pt-BR" sz="13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32</a:t>
            </a:fld>
            <a:endParaRPr lang="pt-BR" sz="1300" b="0" strike="noStrike" spc="-1">
              <a:latin typeface="Arial"/>
            </a:endParaRPr>
          </a:p>
        </p:txBody>
      </p:sp>
      <p:sp>
        <p:nvSpPr>
          <p:cNvPr id="156" name="Google Shape;2062;g1ea8ae4f8a7_2_379:notes"/>
          <p:cNvSpPr/>
          <p:nvPr/>
        </p:nvSpPr>
        <p:spPr>
          <a:xfrm>
            <a:off x="4109400" y="9833040"/>
            <a:ext cx="3132720" cy="508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040" tIns="49320" rIns="95040" bIns="49320" anchor="b">
            <a:noAutofit/>
          </a:bodyPr>
          <a:lstStyle/>
          <a:p>
            <a:pPr algn="r">
              <a:lnSpc>
                <a:spcPct val="100000"/>
              </a:lnSpc>
            </a:pPr>
            <a:fld id="{648FBCBB-EA59-4B7A-A3D2-0D473B2B36B4}" type="slidenum">
              <a:rPr lang="pt-BR" sz="1300" b="1" strike="noStrike" spc="-1">
                <a:solidFill>
                  <a:srgbClr val="000000"/>
                </a:solidFill>
                <a:latin typeface="Arial"/>
                <a:ea typeface="Arial"/>
              </a:rPr>
              <a:t>32</a:t>
            </a:fld>
            <a:endParaRPr lang="pt-BR" sz="1300" b="0" strike="noStrike" spc="-1">
              <a:latin typeface="Arial"/>
            </a:endParaRPr>
          </a:p>
        </p:txBody>
      </p:sp>
      <p:sp>
        <p:nvSpPr>
          <p:cNvPr id="15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27050" y="1293813"/>
            <a:ext cx="6192838" cy="3482975"/>
          </a:xfrm>
          <a:prstGeom prst="rect">
            <a:avLst/>
          </a:prstGeom>
        </p:spPr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724680" y="4980600"/>
            <a:ext cx="5795280" cy="406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59" name="Google Shape;2065;g1ea8ae4f8a7_2_379:notes"/>
          <p:cNvSpPr/>
          <p:nvPr/>
        </p:nvSpPr>
        <p:spPr>
          <a:xfrm>
            <a:off x="4109400" y="9833040"/>
            <a:ext cx="3132720" cy="510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040" tIns="49320" rIns="95040" bIns="49320" anchor="b">
            <a:noAutofit/>
          </a:bodyPr>
          <a:lstStyle/>
          <a:p>
            <a:pPr algn="r">
              <a:lnSpc>
                <a:spcPct val="100000"/>
              </a:lnSpc>
            </a:pPr>
            <a:fld id="{8F195F96-0840-429E-B520-36F4046618D1}" type="slidenum">
              <a:rPr lang="pt-BR" sz="1300" b="1" strike="noStrike" spc="-1">
                <a:solidFill>
                  <a:srgbClr val="000000"/>
                </a:solidFill>
                <a:latin typeface="Calibri"/>
                <a:ea typeface="Calibri"/>
              </a:rPr>
              <a:t>32</a:t>
            </a:fld>
            <a:endParaRPr lang="pt-BR" sz="13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/>
          <p:nvPr/>
        </p:nvSpPr>
        <p:spPr>
          <a:xfrm>
            <a:off x="-1519200" y="6732720"/>
            <a:ext cx="10186920" cy="135720"/>
          </a:xfrm>
          <a:custGeom>
            <a:avLst/>
            <a:gdLst/>
            <a:ahLst/>
            <a:cxn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Freeform 6"/>
          <p:cNvSpPr/>
          <p:nvPr/>
        </p:nvSpPr>
        <p:spPr>
          <a:xfrm>
            <a:off x="8729640" y="6732720"/>
            <a:ext cx="3156480" cy="135720"/>
          </a:xfrm>
          <a:custGeom>
            <a:avLst/>
            <a:gdLst/>
            <a:ahLst/>
            <a:cxn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5"/>
          <p:cNvPicPr/>
          <p:nvPr/>
        </p:nvPicPr>
        <p:blipFill>
          <a:blip r:embed="rId14"/>
          <a:stretch/>
        </p:blipFill>
        <p:spPr>
          <a:xfrm>
            <a:off x="9556560" y="5904360"/>
            <a:ext cx="1918080" cy="7322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pt-BR" sz="18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</a:rPr>
              <a:t>Footer</a:t>
            </a:r>
            <a:endParaRPr lang="pt-BR" sz="1400" b="0" strike="noStrike" spc="-1">
              <a:latin typeface="Times New Roman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fld id="{9ADAC554-0A29-4C8D-B3CD-70A7512862E1}" type="slidenum">
              <a:rPr lang="pt-BR" sz="1800" b="0" strike="noStrike" spc="-1">
                <a:solidFill>
                  <a:srgbClr val="000000"/>
                </a:solidFill>
                <a:latin typeface="Calibri"/>
              </a:rPr>
              <a:t>‹nº›</a:t>
            </a:fld>
            <a:endParaRPr lang="pt-BR" sz="1800" b="0" strike="noStrike" spc="-1">
              <a:latin typeface="Times New Roman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 5"/>
          <p:cNvSpPr/>
          <p:nvPr/>
        </p:nvSpPr>
        <p:spPr>
          <a:xfrm>
            <a:off x="-1519200" y="6732720"/>
            <a:ext cx="10186920" cy="135720"/>
          </a:xfrm>
          <a:custGeom>
            <a:avLst/>
            <a:gdLst/>
            <a:ahLst/>
            <a:cxn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Freeform 6"/>
          <p:cNvSpPr/>
          <p:nvPr/>
        </p:nvSpPr>
        <p:spPr>
          <a:xfrm>
            <a:off x="8729640" y="6732720"/>
            <a:ext cx="3156480" cy="135720"/>
          </a:xfrm>
          <a:custGeom>
            <a:avLst/>
            <a:gdLst/>
            <a:ahLst/>
            <a:cxn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6" name="Imagem 5"/>
          <p:cNvPicPr/>
          <p:nvPr/>
        </p:nvPicPr>
        <p:blipFill>
          <a:blip r:embed="rId14"/>
          <a:stretch/>
        </p:blipFill>
        <p:spPr>
          <a:xfrm>
            <a:off x="9556560" y="5904360"/>
            <a:ext cx="1918080" cy="732240"/>
          </a:xfrm>
          <a:prstGeom prst="rect">
            <a:avLst/>
          </a:prstGeom>
          <a:ln w="0"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</a:rPr>
              <a:t>Footer</a:t>
            </a:r>
            <a:endParaRPr lang="pt-BR" sz="1400" b="0" strike="noStrike" spc="-1">
              <a:latin typeface="Times New Roman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fld id="{52777033-0027-496F-B5B2-F06D629AAF07}" type="slidenum">
              <a:rPr lang="pt-BR" sz="1800" b="0" strike="noStrike" spc="-1">
                <a:solidFill>
                  <a:srgbClr val="000000"/>
                </a:solidFill>
                <a:latin typeface="Calibri"/>
              </a:rPr>
              <a:t>‹nº›</a:t>
            </a:fld>
            <a:endParaRPr lang="pt-BR" sz="1800" b="0" strike="noStrike" spc="-1">
              <a:latin typeface="Times New Roman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dvvpi@sesa.pr.gov.br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m 6"/>
          <p:cNvPicPr/>
          <p:nvPr/>
        </p:nvPicPr>
        <p:blipFill>
          <a:blip r:embed="rId3"/>
          <a:stretch/>
        </p:blipFill>
        <p:spPr>
          <a:xfrm>
            <a:off x="0" y="0"/>
            <a:ext cx="12191400" cy="126360"/>
          </a:xfrm>
          <a:prstGeom prst="rect">
            <a:avLst/>
          </a:prstGeom>
          <a:ln w="0">
            <a:noFill/>
          </a:ln>
        </p:spPr>
      </p:pic>
      <p:pic>
        <p:nvPicPr>
          <p:cNvPr id="95" name="Imagem 2"/>
          <p:cNvPicPr/>
          <p:nvPr/>
        </p:nvPicPr>
        <p:blipFill>
          <a:blip r:embed="rId4"/>
          <a:stretch/>
        </p:blipFill>
        <p:spPr>
          <a:xfrm>
            <a:off x="3691080" y="1857600"/>
            <a:ext cx="4808880" cy="1836720"/>
          </a:xfrm>
          <a:prstGeom prst="rect">
            <a:avLst/>
          </a:prstGeom>
          <a:ln w="0">
            <a:noFill/>
          </a:ln>
        </p:spPr>
      </p:pic>
      <p:sp>
        <p:nvSpPr>
          <p:cNvPr id="96" name="Rectangle 9"/>
          <p:cNvSpPr/>
          <p:nvPr/>
        </p:nvSpPr>
        <p:spPr>
          <a:xfrm>
            <a:off x="276840" y="4517762"/>
            <a:ext cx="1163772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>
                <a:latin typeface="Arial"/>
              </a:rPr>
              <a:t>Coberturas Vacinais</a:t>
            </a:r>
          </a:p>
        </p:txBody>
      </p:sp>
      <p:sp>
        <p:nvSpPr>
          <p:cNvPr id="97" name="CaixaDeTexto 1"/>
          <p:cNvSpPr/>
          <p:nvPr/>
        </p:nvSpPr>
        <p:spPr>
          <a:xfrm>
            <a:off x="1100880" y="5491800"/>
            <a:ext cx="979092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400" b="1" strike="noStrike" spc="-1" dirty="0">
                <a:solidFill>
                  <a:srgbClr val="3B3838"/>
                </a:solidFill>
                <a:latin typeface="Arial"/>
                <a:ea typeface="DejaVu Sans"/>
              </a:rPr>
              <a:t>Foz do Iguaçu - PR | Março de 2025</a:t>
            </a:r>
            <a:endParaRPr lang="pt-BR" sz="1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A3CBADF8-A3AE-47C2-8CCE-F44DB54B1CA3}"/>
              </a:ext>
            </a:extLst>
          </p:cNvPr>
          <p:cNvSpPr/>
          <p:nvPr/>
        </p:nvSpPr>
        <p:spPr>
          <a:xfrm>
            <a:off x="242597" y="166693"/>
            <a:ext cx="115648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tabLst>
                <a:tab pos="0" algn="l"/>
              </a:tabLst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da Rotavírus por Regional de Saúde Paraná – 2023 e 2024*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11DC2D3-E9D8-4995-8532-2A3A40E1315E}"/>
              </a:ext>
            </a:extLst>
          </p:cNvPr>
          <p:cNvSpPr/>
          <p:nvPr/>
        </p:nvSpPr>
        <p:spPr>
          <a:xfrm>
            <a:off x="0" y="6445086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ADC3BAF7-7B83-4A2D-A3C2-DBF010AF6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97" y="1399591"/>
            <a:ext cx="6970282" cy="406927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B20CC0AA-2419-4C5E-A245-2A8DFA0A2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936" y="2621901"/>
            <a:ext cx="6583550" cy="359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997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0FFD615-37DE-4413-AD50-EAC7D02FFBA3}"/>
              </a:ext>
            </a:extLst>
          </p:cNvPr>
          <p:cNvSpPr/>
          <p:nvPr/>
        </p:nvSpPr>
        <p:spPr>
          <a:xfrm>
            <a:off x="315686" y="306652"/>
            <a:ext cx="115606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tabLst>
                <a:tab pos="0" algn="l"/>
              </a:tabLst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Poliomielite 1, 2 e 3 (VIP), Paraná 2015 a 2024*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ACEEA383-FC47-4894-BE5C-9A16C0042B4D}"/>
              </a:ext>
            </a:extLst>
          </p:cNvPr>
          <p:cNvSpPr/>
          <p:nvPr/>
        </p:nvSpPr>
        <p:spPr>
          <a:xfrm>
            <a:off x="315686" y="6305127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6F291BD-C064-4380-ADDF-EA68BE840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6751" y="1659572"/>
            <a:ext cx="8530045" cy="464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564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58;g1ea8ae4f8a7_2_463">
            <a:extLst>
              <a:ext uri="{FF2B5EF4-FFF2-40B4-BE49-F238E27FC236}">
                <a16:creationId xmlns:a16="http://schemas.microsoft.com/office/drawing/2014/main" id="{673F4839-6011-425B-B287-A96F5643E295}"/>
              </a:ext>
            </a:extLst>
          </p:cNvPr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tabLst>
                <a:tab pos="0" algn="l"/>
              </a:tabLst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da Poliomielite 1,2 e 3 injetável (VIP)por Regional de Saúde Paraná – 2023 e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4F77FB7D-322E-4097-AFC0-085743CFB701}"/>
              </a:ext>
            </a:extLst>
          </p:cNvPr>
          <p:cNvSpPr/>
          <p:nvPr/>
        </p:nvSpPr>
        <p:spPr>
          <a:xfrm>
            <a:off x="121564" y="6341333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3477833-A588-443F-94C9-10C8392C1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30" y="1415246"/>
            <a:ext cx="6388077" cy="336559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68E6DE1-7298-481E-92D4-EEECEE2E5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922" y="2001808"/>
            <a:ext cx="6590227" cy="355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52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4350FC58-5E5F-46D4-B17D-B6B05F02DEBB}"/>
              </a:ext>
            </a:extLst>
          </p:cNvPr>
          <p:cNvSpPr/>
          <p:nvPr/>
        </p:nvSpPr>
        <p:spPr>
          <a:xfrm>
            <a:off x="475860" y="431841"/>
            <a:ext cx="107208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Pneumocócica -10, Paraná 2015 a 2024*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1D9F9C9-56FD-4A27-919E-B35B9E33E0ED}"/>
              </a:ext>
            </a:extLst>
          </p:cNvPr>
          <p:cNvSpPr/>
          <p:nvPr/>
        </p:nvSpPr>
        <p:spPr>
          <a:xfrm>
            <a:off x="233532" y="6426159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15FDEB7-F4B2-4EB9-984E-D4DD34372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896" y="1129004"/>
            <a:ext cx="9143793" cy="516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837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DA01B927-B430-4AE3-9BA5-B8E779498D97}"/>
              </a:ext>
            </a:extLst>
          </p:cNvPr>
          <p:cNvSpPr/>
          <p:nvPr/>
        </p:nvSpPr>
        <p:spPr>
          <a:xfrm>
            <a:off x="345233" y="278660"/>
            <a:ext cx="116725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da Pneumocócica 10  por Regional de Saúde Paraná – 2023 e 2024*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D10B8E0-A9F0-4595-9FF3-D30A945B1A59}"/>
              </a:ext>
            </a:extLst>
          </p:cNvPr>
          <p:cNvSpPr/>
          <p:nvPr/>
        </p:nvSpPr>
        <p:spPr>
          <a:xfrm>
            <a:off x="149556" y="6456229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F4962CF-DE7D-4F44-992A-4FDDF300A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32" y="1278992"/>
            <a:ext cx="7035281" cy="3708356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2B9021A-96B0-4ECF-9388-9B92AB8B0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945" y="2659224"/>
            <a:ext cx="6839206" cy="347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51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A58CDF5E-6789-4293-A45A-E28A7386BD71}"/>
              </a:ext>
            </a:extLst>
          </p:cNvPr>
          <p:cNvSpPr/>
          <p:nvPr/>
        </p:nvSpPr>
        <p:spPr>
          <a:xfrm>
            <a:off x="765109" y="338949"/>
            <a:ext cx="104596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</a:t>
            </a:r>
            <a:r>
              <a:rPr lang="pt-BR" sz="3000" b="1" spc="-1" dirty="0" err="1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Menigocócica</a:t>
            </a: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 C, Paraná 2015 a 2024*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2008834B-5B08-425A-A12C-56AF3486A34F}"/>
              </a:ext>
            </a:extLst>
          </p:cNvPr>
          <p:cNvSpPr/>
          <p:nvPr/>
        </p:nvSpPr>
        <p:spPr>
          <a:xfrm>
            <a:off x="242862" y="6427521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64EB77B-6A46-41CF-AFEE-B695730AB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968" y="1375352"/>
            <a:ext cx="7699640" cy="482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795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CC8542E7-A3E0-4A9A-AFF9-A7F592826A8C}"/>
              </a:ext>
            </a:extLst>
          </p:cNvPr>
          <p:cNvSpPr/>
          <p:nvPr/>
        </p:nvSpPr>
        <p:spPr>
          <a:xfrm>
            <a:off x="65314" y="222676"/>
            <a:ext cx="118405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da Meningocócica C por Regional de Saúde Paraná – 2023 e 2024*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18827B1-AD54-4D51-BBDE-69EA2FC30CDB}"/>
              </a:ext>
            </a:extLst>
          </p:cNvPr>
          <p:cNvSpPr/>
          <p:nvPr/>
        </p:nvSpPr>
        <p:spPr>
          <a:xfrm>
            <a:off x="0" y="6429279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F597546-F611-442E-9D33-668F57DA3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68" y="1549708"/>
            <a:ext cx="6548665" cy="345762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E4661EC-40CF-478A-83C6-75E0A3713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406" y="2656522"/>
            <a:ext cx="6508233" cy="336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53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528E1414-C218-4252-AA06-7CE4984D27FB}"/>
              </a:ext>
            </a:extLst>
          </p:cNvPr>
          <p:cNvSpPr/>
          <p:nvPr/>
        </p:nvSpPr>
        <p:spPr>
          <a:xfrm>
            <a:off x="699796" y="325312"/>
            <a:ext cx="112340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Febre Amarela, Paraná 2015 a 2024*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044AFFE-180D-40FE-B0C4-2C347F9971BF}"/>
              </a:ext>
            </a:extLst>
          </p:cNvPr>
          <p:cNvSpPr/>
          <p:nvPr/>
        </p:nvSpPr>
        <p:spPr>
          <a:xfrm>
            <a:off x="102903" y="6409577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81460466-CC98-49EF-94C1-9916142D61D2}"/>
              </a:ext>
            </a:extLst>
          </p:cNvPr>
          <p:cNvGraphicFramePr>
            <a:graphicFrameLocks/>
          </p:cNvGraphicFramePr>
          <p:nvPr/>
        </p:nvGraphicFramePr>
        <p:xfrm>
          <a:off x="1734910" y="1334278"/>
          <a:ext cx="8722179" cy="4779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05114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58;g1ea8ae4f8a7_2_463">
            <a:extLst>
              <a:ext uri="{FF2B5EF4-FFF2-40B4-BE49-F238E27FC236}">
                <a16:creationId xmlns:a16="http://schemas.microsoft.com/office/drawing/2014/main" id="{B96BDE10-BBA3-47D7-96C5-3838B0E6884A}"/>
              </a:ext>
            </a:extLst>
          </p:cNvPr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Febre Amarela  por Regional de Saúde Paraná – 2023 e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FEB6E73-6AD4-4BB7-8616-5F1264DD2602}"/>
              </a:ext>
            </a:extLst>
          </p:cNvPr>
          <p:cNvSpPr/>
          <p:nvPr/>
        </p:nvSpPr>
        <p:spPr>
          <a:xfrm>
            <a:off x="0" y="6464443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BFAD393-9937-457A-B696-8462ABC5F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55" y="1483567"/>
            <a:ext cx="6437253" cy="3533025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DF6F4BD8-F5B3-47F5-866A-ABE7CDEF1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580" y="2508075"/>
            <a:ext cx="6839520" cy="353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830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19;g1ea8ae4f8a7_2_427">
            <a:extLst>
              <a:ext uri="{FF2B5EF4-FFF2-40B4-BE49-F238E27FC236}">
                <a16:creationId xmlns:a16="http://schemas.microsoft.com/office/drawing/2014/main" id="{335A589D-9035-4850-B3F5-99C149AA9C73}"/>
              </a:ext>
            </a:extLst>
          </p:cNvPr>
          <p:cNvSpPr txBox="1"/>
          <p:nvPr/>
        </p:nvSpPr>
        <p:spPr>
          <a:xfrm>
            <a:off x="947123" y="213312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</a:t>
            </a:r>
            <a:r>
              <a:rPr lang="pt-BR" sz="3000" b="1" spc="-1" dirty="0" err="1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Pentavalente</a:t>
            </a: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 e DTP (1º </a:t>
            </a:r>
            <a:r>
              <a:rPr lang="pt-BR" sz="3000" b="1" spc="-1" dirty="0" err="1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ref</a:t>
            </a: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), Paraná - 2015 a 2024*</a:t>
            </a:r>
            <a:endParaRPr sz="3000" b="1" spc="-1" dirty="0">
              <a:solidFill>
                <a:srgbClr val="006FB0"/>
              </a:solidFill>
              <a:latin typeface="Arial"/>
              <a:ea typeface="DejaVu Sans"/>
              <a:sym typeface="Arial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1159235D-5A0B-4E89-9C0E-C0D68AC93802}"/>
              </a:ext>
            </a:extLst>
          </p:cNvPr>
          <p:cNvSpPr/>
          <p:nvPr/>
        </p:nvSpPr>
        <p:spPr>
          <a:xfrm>
            <a:off x="233532" y="6422703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CCF37C55-834B-49C3-B932-49EBCD879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749" y="1156996"/>
            <a:ext cx="8712264" cy="500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43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567E664-5A0F-47CE-9097-1BA4E35F3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" y="1011612"/>
            <a:ext cx="10782300" cy="5212264"/>
          </a:xfrm>
          <a:prstGeom prst="rect">
            <a:avLst/>
          </a:prstGeom>
        </p:spPr>
      </p:pic>
      <p:sp>
        <p:nvSpPr>
          <p:cNvPr id="2055" name="Google Shape;2055;g1ea8ae4f8a7_2_368"/>
          <p:cNvSpPr txBox="1"/>
          <p:nvPr/>
        </p:nvSpPr>
        <p:spPr>
          <a:xfrm>
            <a:off x="403642" y="321545"/>
            <a:ext cx="10969500" cy="595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3200" b="1" spc="-1" dirty="0">
                <a:solidFill>
                  <a:srgbClr val="006FB0"/>
                </a:solidFill>
                <a:latin typeface="Arial"/>
                <a:ea typeface="DejaVu Sans"/>
              </a:rPr>
              <a:t>Coberturas Vacinais, Paraná e Brasil- 2024*</a:t>
            </a:r>
          </a:p>
        </p:txBody>
      </p:sp>
      <p:sp>
        <p:nvSpPr>
          <p:cNvPr id="7" name="Google Shape;2056;g1ea8ae4f8a7_2_368">
            <a:extLst>
              <a:ext uri="{FF2B5EF4-FFF2-40B4-BE49-F238E27FC236}">
                <a16:creationId xmlns:a16="http://schemas.microsoft.com/office/drawing/2014/main" id="{E9A77985-B1FE-42EE-B74A-6FE39C55072C}"/>
              </a:ext>
            </a:extLst>
          </p:cNvPr>
          <p:cNvSpPr txBox="1"/>
          <p:nvPr/>
        </p:nvSpPr>
        <p:spPr>
          <a:xfrm>
            <a:off x="403642" y="619912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*A cobertura vacinal da Meningocócica C esta em revisão pelo MS.</a:t>
            </a:r>
            <a:b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dirty="0"/>
          </a:p>
        </p:txBody>
      </p:sp>
      <p:sp>
        <p:nvSpPr>
          <p:cNvPr id="5" name="Estrela: 5 Pontas 4">
            <a:extLst>
              <a:ext uri="{FF2B5EF4-FFF2-40B4-BE49-F238E27FC236}">
                <a16:creationId xmlns:a16="http://schemas.microsoft.com/office/drawing/2014/main" id="{DEDF2732-BC97-4059-A1B0-7F2B6E2CD867}"/>
              </a:ext>
            </a:extLst>
          </p:cNvPr>
          <p:cNvSpPr/>
          <p:nvPr/>
        </p:nvSpPr>
        <p:spPr>
          <a:xfrm>
            <a:off x="1842026" y="1442812"/>
            <a:ext cx="193964" cy="138546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highlight>
                <a:srgbClr val="FFFF00"/>
              </a:highlight>
            </a:endParaRPr>
          </a:p>
        </p:txBody>
      </p:sp>
      <p:sp>
        <p:nvSpPr>
          <p:cNvPr id="10" name="Estrela: 5 Pontas 9">
            <a:extLst>
              <a:ext uri="{FF2B5EF4-FFF2-40B4-BE49-F238E27FC236}">
                <a16:creationId xmlns:a16="http://schemas.microsoft.com/office/drawing/2014/main" id="{6B5D7D95-EF18-4445-B05A-7349BEA68834}"/>
              </a:ext>
            </a:extLst>
          </p:cNvPr>
          <p:cNvSpPr/>
          <p:nvPr/>
        </p:nvSpPr>
        <p:spPr>
          <a:xfrm>
            <a:off x="4221917" y="1335286"/>
            <a:ext cx="193964" cy="138546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highlight>
                <a:srgbClr val="FFFF00"/>
              </a:highlight>
            </a:endParaRPr>
          </a:p>
        </p:txBody>
      </p:sp>
      <p:sp>
        <p:nvSpPr>
          <p:cNvPr id="11" name="Estrela: 5 Pontas 10">
            <a:extLst>
              <a:ext uri="{FF2B5EF4-FFF2-40B4-BE49-F238E27FC236}">
                <a16:creationId xmlns:a16="http://schemas.microsoft.com/office/drawing/2014/main" id="{6B69EB13-FCFC-4A0D-B3F9-7EE03A319C00}"/>
              </a:ext>
            </a:extLst>
          </p:cNvPr>
          <p:cNvSpPr/>
          <p:nvPr/>
        </p:nvSpPr>
        <p:spPr>
          <a:xfrm>
            <a:off x="9007599" y="1418644"/>
            <a:ext cx="193964" cy="138546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highlight>
                <a:srgbClr val="FFFF00"/>
              </a:highlight>
            </a:endParaRPr>
          </a:p>
        </p:txBody>
      </p:sp>
      <p:sp>
        <p:nvSpPr>
          <p:cNvPr id="12" name="Estrela: 5 Pontas 11">
            <a:extLst>
              <a:ext uri="{FF2B5EF4-FFF2-40B4-BE49-F238E27FC236}">
                <a16:creationId xmlns:a16="http://schemas.microsoft.com/office/drawing/2014/main" id="{9A2D8DFE-1294-4208-B2DE-12A866699DB0}"/>
              </a:ext>
            </a:extLst>
          </p:cNvPr>
          <p:cNvSpPr/>
          <p:nvPr/>
        </p:nvSpPr>
        <p:spPr>
          <a:xfrm>
            <a:off x="5783865" y="1581358"/>
            <a:ext cx="193964" cy="138546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highlight>
                <a:srgbClr val="FFFF00"/>
              </a:highlight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6DD3C8E-B986-4669-96BA-53C43FFA04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5554" y="1580903"/>
            <a:ext cx="243861" cy="17679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CAF90AE-FF9E-498D-8D6D-481A90B117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7834" y="1631504"/>
            <a:ext cx="237765" cy="1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40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158;g1ea8ae4f8a7_2_463">
            <a:extLst>
              <a:ext uri="{FF2B5EF4-FFF2-40B4-BE49-F238E27FC236}">
                <a16:creationId xmlns:a16="http://schemas.microsoft.com/office/drawing/2014/main" id="{BE2BA1B3-F5F3-46A3-A323-6D02BE735269}"/>
              </a:ext>
            </a:extLst>
          </p:cNvPr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</a:t>
            </a:r>
            <a:r>
              <a:rPr lang="pt-BR" sz="3000" b="1" spc="-1" dirty="0" err="1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Pentavalente</a:t>
            </a: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 por Regional de Saúde Paraná – 2023 e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1753B954-3168-47D5-921A-F59114934ABD}"/>
              </a:ext>
            </a:extLst>
          </p:cNvPr>
          <p:cNvSpPr/>
          <p:nvPr/>
        </p:nvSpPr>
        <p:spPr>
          <a:xfrm>
            <a:off x="0" y="6464443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EBBD9EE7-2856-49B0-AD7A-D1F675C0E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93" y="1303516"/>
            <a:ext cx="6819027" cy="3564121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0083CA8E-9EDD-4046-B75E-0F7461686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055" y="2364339"/>
            <a:ext cx="6817004" cy="371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320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0987A734-7F72-44EF-8821-91ED7AF80E07}"/>
              </a:ext>
            </a:extLst>
          </p:cNvPr>
          <p:cNvSpPr/>
          <p:nvPr/>
        </p:nvSpPr>
        <p:spPr>
          <a:xfrm>
            <a:off x="121565" y="6444431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D6D1DAB-5E32-4009-887B-5B49CE2E3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65" y="1395975"/>
            <a:ext cx="6666379" cy="3607592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6F5ADF83-40E9-4133-8B3F-004B748F6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40450"/>
            <a:ext cx="6529858" cy="3573305"/>
          </a:xfrm>
          <a:prstGeom prst="rect">
            <a:avLst/>
          </a:prstGeom>
        </p:spPr>
      </p:pic>
      <p:sp>
        <p:nvSpPr>
          <p:cNvPr id="6" name="Google Shape;2158;g1ea8ae4f8a7_2_463">
            <a:extLst>
              <a:ext uri="{FF2B5EF4-FFF2-40B4-BE49-F238E27FC236}">
                <a16:creationId xmlns:a16="http://schemas.microsoft.com/office/drawing/2014/main" id="{076394C3-233B-425B-8C9C-34FE6C257BE2}"/>
              </a:ext>
            </a:extLst>
          </p:cNvPr>
          <p:cNvSpPr txBox="1"/>
          <p:nvPr/>
        </p:nvSpPr>
        <p:spPr>
          <a:xfrm>
            <a:off x="611250" y="375218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DTP (1º </a:t>
            </a:r>
            <a:r>
              <a:rPr lang="pt-BR" sz="3000" b="1" spc="-1" dirty="0" err="1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ref</a:t>
            </a: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) por Regional de Saúde Paraná – 2023 e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24757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6112CB58-8674-488E-ABA2-4173C1A7411B}"/>
              </a:ext>
            </a:extLst>
          </p:cNvPr>
          <p:cNvSpPr/>
          <p:nvPr/>
        </p:nvSpPr>
        <p:spPr>
          <a:xfrm>
            <a:off x="942393" y="286731"/>
            <a:ext cx="104969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Hepatite A- infantil, Paraná 2015 a 2024*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FA38D4D-7310-44FC-A7E4-3620E6F8B386}"/>
              </a:ext>
            </a:extLst>
          </p:cNvPr>
          <p:cNvSpPr/>
          <p:nvPr/>
        </p:nvSpPr>
        <p:spPr>
          <a:xfrm>
            <a:off x="205539" y="6448157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F348BD5-CEDB-42F8-8003-36923A649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588" y="1354357"/>
            <a:ext cx="8388823" cy="457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044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589F4749-8D7E-4929-A1B3-D74C4FA341BD}"/>
              </a:ext>
            </a:extLst>
          </p:cNvPr>
          <p:cNvSpPr/>
          <p:nvPr/>
        </p:nvSpPr>
        <p:spPr>
          <a:xfrm>
            <a:off x="242596" y="279350"/>
            <a:ext cx="117938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da Hepatite A infantil por Regional de Saúde Paraná – 2023 e 2024*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20818D64-164B-44F1-B787-C3D7FEB20908}"/>
              </a:ext>
            </a:extLst>
          </p:cNvPr>
          <p:cNvSpPr/>
          <p:nvPr/>
        </p:nvSpPr>
        <p:spPr>
          <a:xfrm>
            <a:off x="82645" y="6332429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BC40A3A-2843-43E8-8F63-CEFD01E75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96" y="1464980"/>
            <a:ext cx="6682285" cy="365759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5F142FF-8D55-4316-ACA5-75B6361F9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8914" y="2640563"/>
            <a:ext cx="6967477" cy="35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5700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98EE8CB9-9DAD-4728-8F96-0D8948A12E3D}"/>
              </a:ext>
            </a:extLst>
          </p:cNvPr>
          <p:cNvSpPr/>
          <p:nvPr/>
        </p:nvSpPr>
        <p:spPr>
          <a:xfrm>
            <a:off x="810499" y="202106"/>
            <a:ext cx="95423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Tríplice Viral </a:t>
            </a:r>
          </a:p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(D1 e D2) , Paraná 2015 a 2024*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BE65C24D-84C1-4B1A-8C1A-48C1E38FC467}"/>
              </a:ext>
            </a:extLst>
          </p:cNvPr>
          <p:cNvSpPr/>
          <p:nvPr/>
        </p:nvSpPr>
        <p:spPr>
          <a:xfrm>
            <a:off x="74912" y="6409673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5E01BC31-5BC9-442D-A1B2-1325395AD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470" y="1368373"/>
            <a:ext cx="8696130" cy="446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1385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4B89A109-0BE5-40D8-8440-47E4A5AA2696}"/>
              </a:ext>
            </a:extLst>
          </p:cNvPr>
          <p:cNvSpPr/>
          <p:nvPr/>
        </p:nvSpPr>
        <p:spPr>
          <a:xfrm>
            <a:off x="699797" y="290526"/>
            <a:ext cx="102543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da Tríplice Viral D1 por Regional de Saúde Paraná – 2023 e 2024*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D593778A-02F9-440A-97F0-E7ECD7317628}"/>
              </a:ext>
            </a:extLst>
          </p:cNvPr>
          <p:cNvSpPr/>
          <p:nvPr/>
        </p:nvSpPr>
        <p:spPr>
          <a:xfrm>
            <a:off x="177548" y="6444363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EC8C72BA-9CBB-4847-886A-DD1EABE50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916" y="1458296"/>
            <a:ext cx="6916069" cy="3743943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8E15FBB-9536-42EC-B8F1-06C36809F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5604" y="2220042"/>
            <a:ext cx="6916070" cy="360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784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EAC91FC3-571C-46C4-ACA2-DF816EE859A8}"/>
              </a:ext>
            </a:extLst>
          </p:cNvPr>
          <p:cNvSpPr/>
          <p:nvPr/>
        </p:nvSpPr>
        <p:spPr>
          <a:xfrm>
            <a:off x="466531" y="209896"/>
            <a:ext cx="113740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da Tríplice Viral D2 por Regional de Saúde Paraná – 2023 e 2024*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064749BF-B7B0-467B-AE46-E50738C92AC7}"/>
              </a:ext>
            </a:extLst>
          </p:cNvPr>
          <p:cNvSpPr/>
          <p:nvPr/>
        </p:nvSpPr>
        <p:spPr>
          <a:xfrm>
            <a:off x="84242" y="6442059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B62757FC-1178-42E0-B8AD-ACDAFD572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6128" y="2485864"/>
            <a:ext cx="6833961" cy="3512822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FF8D7D0C-BDE3-4BE5-91DB-FEA107545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319" y="1375062"/>
            <a:ext cx="6660134" cy="36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251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Vacina HPV, Sexo Feminino e Masculino, Paraná – 2015 a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AAE68D2-7117-4115-A841-6A736B5C2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326" y="1320906"/>
            <a:ext cx="8336189" cy="4688809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B3972A46-659B-4A8D-8FE5-E96277453ABC}"/>
              </a:ext>
            </a:extLst>
          </p:cNvPr>
          <p:cNvSpPr/>
          <p:nvPr/>
        </p:nvSpPr>
        <p:spPr>
          <a:xfrm>
            <a:off x="74911" y="6372178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25/02/2025. Acesso em: 25/02/2025.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938833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</a:t>
            </a:r>
            <a:r>
              <a:rPr lang="pt-BR" sz="3000" b="1" spc="-1" dirty="0" err="1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Meningo</a:t>
            </a: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 ACWY, Paraná</a:t>
            </a:r>
          </a:p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2020 a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02A2320F-EC3F-4C67-8EBD-91386B7F5563}"/>
              </a:ext>
            </a:extLst>
          </p:cNvPr>
          <p:cNvSpPr/>
          <p:nvPr/>
        </p:nvSpPr>
        <p:spPr>
          <a:xfrm>
            <a:off x="205540" y="6353517"/>
            <a:ext cx="53303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Doses Aplicadas MS, dados parciais até 24/02/2025. Acesso em: 25/02/2025.</a:t>
            </a:r>
            <a:endParaRPr lang="pt-BR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FD0AA47-198E-4D1F-9D9A-0369ECFD3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2236" y="1200358"/>
            <a:ext cx="7648740" cy="465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0448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Porcentagem de Gestantes com a Vacina dTpa, Paraná </a:t>
            </a:r>
          </a:p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056;g1ea8ae4f8a7_2_368">
            <a:extLst>
              <a:ext uri="{FF2B5EF4-FFF2-40B4-BE49-F238E27FC236}">
                <a16:creationId xmlns:a16="http://schemas.microsoft.com/office/drawing/2014/main" id="{3F39C72A-B452-4A94-A031-2584E43D8998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Plataforma Paraná Saúde Digital. Acesso em: 07/03/2025.</a:t>
            </a:r>
            <a:endParaRPr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EB589C9-CB66-40C2-93F1-D95F006E7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024" y="1711170"/>
            <a:ext cx="6862482" cy="405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099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10707" y="273600"/>
            <a:ext cx="10615589" cy="7222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3200" b="1" spc="-1" dirty="0">
                <a:solidFill>
                  <a:srgbClr val="006FB0"/>
                </a:solidFill>
                <a:latin typeface="Arial"/>
                <a:ea typeface="DejaVu Sans"/>
                <a:cs typeface="+mn-cs"/>
              </a:rPr>
              <a:t>Melhores resultados em 2024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6DA2240-0252-4A45-ABA9-170808543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906" y="915199"/>
            <a:ext cx="6454588" cy="5394674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0908E9E-3CFD-49D7-93FB-BE2E57763BF2}"/>
              </a:ext>
            </a:extLst>
          </p:cNvPr>
          <p:cNvSpPr txBox="1"/>
          <p:nvPr/>
        </p:nvSpPr>
        <p:spPr>
          <a:xfrm>
            <a:off x="1443317" y="6445900"/>
            <a:ext cx="84985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Fonte: https://www.saude.pr.gov.br/Noticia/Maiores-numeros-em-uma-decada-Parana-supera-meta-de-imunizacao-de-seis-vacinas</a:t>
            </a:r>
          </a:p>
        </p:txBody>
      </p:sp>
    </p:spTree>
    <p:extLst>
      <p:ext uri="{BB962C8B-B14F-4D97-AF65-F5344CB8AC3E}">
        <p14:creationId xmlns:p14="http://schemas.microsoft.com/office/powerpoint/2010/main" val="20495142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Influenza por Grupo Prioritário de Gestantes e Puérperas, Paraná, 2021-2024*</a:t>
            </a:r>
            <a:endParaRPr sz="3000" b="1" spc="-1" dirty="0">
              <a:solidFill>
                <a:srgbClr val="006FB0"/>
              </a:solidFill>
              <a:latin typeface="Arial"/>
              <a:ea typeface="DejaVu Sans"/>
              <a:sym typeface="Arial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F7D43D5-03CE-4208-9D6A-C9F70F85307F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D3914A2-FE83-49B4-AF13-9FF92FFD8FE9}"/>
              </a:ext>
            </a:extLst>
          </p:cNvPr>
          <p:cNvSpPr/>
          <p:nvPr/>
        </p:nvSpPr>
        <p:spPr>
          <a:xfrm>
            <a:off x="155510" y="6464443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TabNet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e Painel Cobertura Vacinal MS, dados parciais até 31/01/2025.Acesso em :25/02/2025.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B325FBA-47E2-4066-8A02-9E0BCF5C95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024" y="1559103"/>
            <a:ext cx="7680289" cy="437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7861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Vacina contra a Dengue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72722D1-8EAA-4A80-A826-D4DEDD403790}"/>
              </a:ext>
            </a:extLst>
          </p:cNvPr>
          <p:cNvSpPr txBox="1"/>
          <p:nvPr/>
        </p:nvSpPr>
        <p:spPr>
          <a:xfrm>
            <a:off x="1114895" y="1415246"/>
            <a:ext cx="891941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Vacinas contra dengue estão sendo ofertadas em 11 Regiões de Saúde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217 municípios com alta transmissão (01ª, 0ª, 10ª, 11ª, 12ª, 14ª, 15ª, 16ª, 17ª, 20ª e 22ªRS).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SESA realizou a distribuição de 208.165 doses de vacina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Municípios aplicaram 147.289 (70,8%)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Levantamento aponta 29 municípios com baixa adesão ou problemas com registro de doses (menos de 50% de doses aplicadas).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70D07BA-99D7-4736-A6AD-553867B51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4515" y="4441505"/>
            <a:ext cx="1410261" cy="214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725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2067;g1ea8ae4f8a7_2_379"/>
          <p:cNvSpPr/>
          <p:nvPr/>
        </p:nvSpPr>
        <p:spPr>
          <a:xfrm>
            <a:off x="547200" y="472680"/>
            <a:ext cx="10968840" cy="1144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2000" b="1" strike="noStrike" spc="-1">
                <a:solidFill>
                  <a:srgbClr val="006FB0"/>
                </a:solidFill>
                <a:latin typeface="Arial"/>
                <a:ea typeface="DejaVu Sans"/>
              </a:rPr>
              <a:t>                         Equipe Divisão de Vigilância do Programa de Imunização</a:t>
            </a:r>
            <a:endParaRPr lang="pt-BR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Virginia Dobkowski Franco dos Santos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Amanda de Aguiar Brito Pontes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Camila de Lima Adriano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Camila Fátima de Sousa</a:t>
            </a:r>
            <a:br/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Carla Giovana Vieira da Rosa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Lilian Mazuroski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Marta Maria Heck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Raíssa Bittencourt</a:t>
            </a:r>
            <a:endParaRPr lang="pt-BR" sz="1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2000" b="1" strike="noStrike" spc="-1">
                <a:solidFill>
                  <a:srgbClr val="006FB0"/>
                </a:solidFill>
                <a:latin typeface="Arial"/>
                <a:ea typeface="DejaVu Sans"/>
              </a:rPr>
              <a:t>                                   Coordenadoria de Vigilância Epidemiológica</a:t>
            </a:r>
            <a:endParaRPr lang="pt-BR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Acácia Maria Lourenço Francisco Nasr</a:t>
            </a:r>
            <a:endParaRPr lang="pt-BR" sz="1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2000" b="1" strike="noStrike" spc="-1">
                <a:solidFill>
                  <a:srgbClr val="006FB0"/>
                </a:solidFill>
                <a:latin typeface="Arial"/>
                <a:ea typeface="DejaVu Sans"/>
              </a:rPr>
              <a:t>                                        Diretoria de Atenção e Vigilância em Saúde</a:t>
            </a:r>
            <a:endParaRPr lang="pt-BR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Maria Goretti David Lopes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u="sng" strike="noStrike" spc="-1">
                <a:solidFill>
                  <a:srgbClr val="0563C1"/>
                </a:solidFill>
                <a:uFillTx/>
                <a:latin typeface="Arial"/>
                <a:ea typeface="DejaVu Sans"/>
                <a:hlinkClick r:id="rId3"/>
              </a:rPr>
              <a:t>dvvpi@sesa.pr.gov.br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(41) 3330-4449 / 4658 /4503 / 4658</a:t>
            </a:r>
            <a:endParaRPr lang="pt-BR" sz="1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</p:txBody>
      </p:sp>
      <p:pic>
        <p:nvPicPr>
          <p:cNvPr id="149" name="Imagem 4"/>
          <p:cNvPicPr/>
          <p:nvPr/>
        </p:nvPicPr>
        <p:blipFill>
          <a:blip r:embed="rId4"/>
          <a:stretch/>
        </p:blipFill>
        <p:spPr>
          <a:xfrm>
            <a:off x="9378720" y="1045080"/>
            <a:ext cx="2137320" cy="2137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11E48E-3685-D48B-3409-C14C0A916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>
            <a:extLst>
              <a:ext uri="{FF2B5EF4-FFF2-40B4-BE49-F238E27FC236}">
                <a16:creationId xmlns:a16="http://schemas.microsoft.com/office/drawing/2014/main" id="{E9695422-98C9-45F3-1B11-9085165AB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707" y="273600"/>
            <a:ext cx="10615589" cy="7222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3200" b="1" spc="-1" dirty="0">
                <a:solidFill>
                  <a:srgbClr val="006FB0"/>
                </a:solidFill>
                <a:latin typeface="Arial"/>
                <a:ea typeface="DejaVu Sans"/>
                <a:cs typeface="+mn-cs"/>
              </a:rPr>
              <a:t>Referência Nacional para a Vacinação contra o HPV</a:t>
            </a:r>
          </a:p>
        </p:txBody>
      </p:sp>
      <p:pic>
        <p:nvPicPr>
          <p:cNvPr id="2" name="Google Shape;120;p4">
            <a:extLst>
              <a:ext uri="{FF2B5EF4-FFF2-40B4-BE49-F238E27FC236}">
                <a16:creationId xmlns:a16="http://schemas.microsoft.com/office/drawing/2014/main" id="{1B5A3A92-28EC-5CFD-5808-D4A3604DC5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07004" y="1220208"/>
            <a:ext cx="8408396" cy="48431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21;p4">
            <a:extLst>
              <a:ext uri="{FF2B5EF4-FFF2-40B4-BE49-F238E27FC236}">
                <a16:creationId xmlns:a16="http://schemas.microsoft.com/office/drawing/2014/main" id="{3FA1419D-D1DF-E5F3-27E7-3B3239D63490}"/>
              </a:ext>
            </a:extLst>
          </p:cNvPr>
          <p:cNvSpPr txBox="1"/>
          <p:nvPr/>
        </p:nvSpPr>
        <p:spPr>
          <a:xfrm>
            <a:off x="610707" y="6223470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SESA/PR, 05/12/2024.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2945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98EA393D-0DA5-4591-8FF2-410EE2E94144}"/>
              </a:ext>
            </a:extLst>
          </p:cNvPr>
          <p:cNvSpPr/>
          <p:nvPr/>
        </p:nvSpPr>
        <p:spPr>
          <a:xfrm>
            <a:off x="401216" y="401417"/>
            <a:ext cx="1135535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tabLst>
                <a:tab pos="0" algn="l"/>
              </a:tabLst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32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Coberturas Vacinais BCG, Paraná 2017 a 2024*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F1022017-B7F7-4EDF-A2EB-92A20BCBB5AD}"/>
              </a:ext>
            </a:extLst>
          </p:cNvPr>
          <p:cNvSpPr/>
          <p:nvPr/>
        </p:nvSpPr>
        <p:spPr>
          <a:xfrm>
            <a:off x="130895" y="6456583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B0896C8-7DF1-408D-9D20-2940679F6C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775" y="1656878"/>
            <a:ext cx="7165086" cy="423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3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58;g1ea8ae4f8a7_2_463">
            <a:extLst>
              <a:ext uri="{FF2B5EF4-FFF2-40B4-BE49-F238E27FC236}">
                <a16:creationId xmlns:a16="http://schemas.microsoft.com/office/drawing/2014/main" id="{A07A878F-2C7D-4F39-B423-F8F3E3C82A79}"/>
              </a:ext>
            </a:extLst>
          </p:cNvPr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tabLst>
                <a:tab pos="0" algn="l"/>
              </a:tabLst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BCG por Regional de Saúde Paraná – 2023 e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348B07C2-8BC3-4603-A75C-7B81AA3DB756}"/>
              </a:ext>
            </a:extLst>
          </p:cNvPr>
          <p:cNvSpPr/>
          <p:nvPr/>
        </p:nvSpPr>
        <p:spPr>
          <a:xfrm>
            <a:off x="0" y="6464443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A56D969-0AD4-411B-9BE9-8E1872E2A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49" y="1308123"/>
            <a:ext cx="6429259" cy="346052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A88404B7-5C95-44C6-947B-880E29241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70" y="2452923"/>
            <a:ext cx="6775401" cy="354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208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EA53E223-1082-4206-ABDD-0C05EDCD8CA6}"/>
              </a:ext>
            </a:extLst>
          </p:cNvPr>
          <p:cNvSpPr/>
          <p:nvPr/>
        </p:nvSpPr>
        <p:spPr>
          <a:xfrm>
            <a:off x="578498" y="224622"/>
            <a:ext cx="109727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tabLst>
                <a:tab pos="0" algn="l"/>
              </a:tabLst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Hepatite B, Paraná 2015 a 2024*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B49493D-7BD0-4DE6-B56B-EB5E8B4C2E2B}"/>
              </a:ext>
            </a:extLst>
          </p:cNvPr>
          <p:cNvSpPr/>
          <p:nvPr/>
        </p:nvSpPr>
        <p:spPr>
          <a:xfrm>
            <a:off x="0" y="6510267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9F8D5D8-9A3B-4735-9CDA-B0E3B2CAA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568" y="1301840"/>
            <a:ext cx="7797460" cy="447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359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58;g1ea8ae4f8a7_2_463">
            <a:extLst>
              <a:ext uri="{FF2B5EF4-FFF2-40B4-BE49-F238E27FC236}">
                <a16:creationId xmlns:a16="http://schemas.microsoft.com/office/drawing/2014/main" id="{7D038A1A-A02F-4D57-B739-C6A2034F9AA7}"/>
              </a:ext>
            </a:extLst>
          </p:cNvPr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tabLst>
                <a:tab pos="0" algn="l"/>
              </a:tabLst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Mapas Cobertura Vacinal Hepatite B por Regional de Saúde Paraná – 2023 e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37D32A05-6BFE-4C91-9A83-F31F8787477A}"/>
              </a:ext>
            </a:extLst>
          </p:cNvPr>
          <p:cNvSpPr/>
          <p:nvPr/>
        </p:nvSpPr>
        <p:spPr>
          <a:xfrm>
            <a:off x="65581" y="6464443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ED88304-6E4D-47A7-AA19-F7FFC5EBB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45" y="1614917"/>
            <a:ext cx="6232846" cy="335992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4E266A26-8F4B-4BEB-A00A-420DF6EB1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09" y="2593909"/>
            <a:ext cx="6783766" cy="345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769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F089A3B7-C8D9-4DCC-996D-88E51B62F746}"/>
              </a:ext>
            </a:extLst>
          </p:cNvPr>
          <p:cNvSpPr/>
          <p:nvPr/>
        </p:nvSpPr>
        <p:spPr>
          <a:xfrm>
            <a:off x="771387" y="399958"/>
            <a:ext cx="105466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tabLst>
                <a:tab pos="0" algn="l"/>
              </a:tabLst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Série Histórica Cobertura Vacinal </a:t>
            </a:r>
            <a:r>
              <a:rPr lang="pt-BR" sz="3000" b="1" spc="-1" dirty="0" err="1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Rotavirus</a:t>
            </a: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  <a:sym typeface="Arial"/>
              </a:rPr>
              <a:t>, Paraná 2015 a 2024*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B8330584-5844-403B-A687-5B1B9EFAF96B}"/>
              </a:ext>
            </a:extLst>
          </p:cNvPr>
          <p:cNvSpPr/>
          <p:nvPr/>
        </p:nvSpPr>
        <p:spPr>
          <a:xfrm>
            <a:off x="149557" y="6426832"/>
            <a:ext cx="54361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>
                <a:solidFill>
                  <a:prstClr val="black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01/12/2024. Acesso em: 25/02/2025.</a:t>
            </a:r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C07D34F-DC37-4E94-A5B3-95EE5E839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256" y="1464914"/>
            <a:ext cx="7925487" cy="413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43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4447</TotalTime>
  <Words>1131</Words>
  <Application>Microsoft Office PowerPoint</Application>
  <PresentationFormat>Widescreen</PresentationFormat>
  <Paragraphs>147</Paragraphs>
  <Slides>32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32</vt:i4>
      </vt:variant>
    </vt:vector>
  </HeadingPairs>
  <TitlesOfParts>
    <vt:vector size="39" baseType="lpstr">
      <vt:lpstr>Arial</vt:lpstr>
      <vt:lpstr>Calibri</vt:lpstr>
      <vt:lpstr>Symbol</vt:lpstr>
      <vt:lpstr>Times New Roman</vt:lpstr>
      <vt:lpstr>Wingdings</vt:lpstr>
      <vt:lpstr>Office Theme</vt:lpstr>
      <vt:lpstr>Office Theme</vt:lpstr>
      <vt:lpstr>Apresentação do PowerPoint</vt:lpstr>
      <vt:lpstr>Apresentação do PowerPoint</vt:lpstr>
      <vt:lpstr>Melhores resultados em 2024</vt:lpstr>
      <vt:lpstr>Referência Nacional para a Vacinação contra o HPV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Márcio Popia</dc:creator>
  <dc:description/>
  <cp:lastModifiedBy>Thomas Shigeru Kadowaki</cp:lastModifiedBy>
  <cp:revision>348</cp:revision>
  <cp:lastPrinted>2019-02-12T10:51:29Z</cp:lastPrinted>
  <dcterms:created xsi:type="dcterms:W3CDTF">2019-02-06T16:41:46Z</dcterms:created>
  <dcterms:modified xsi:type="dcterms:W3CDTF">2025-03-13T02:30:44Z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Widescreen</vt:lpwstr>
  </property>
  <property fmtid="{D5CDD505-2E9C-101B-9397-08002B2CF9AE}" pid="4" name="Slides">
    <vt:i4>21</vt:i4>
  </property>
</Properties>
</file>