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86" r:id="rId2"/>
  </p:sldMasterIdLst>
  <p:notesMasterIdLst>
    <p:notesMasterId r:id="rId14"/>
  </p:notesMasterIdLst>
  <p:sldIdLst>
    <p:sldId id="256" r:id="rId3"/>
    <p:sldId id="293" r:id="rId4"/>
    <p:sldId id="312" r:id="rId5"/>
    <p:sldId id="307" r:id="rId6"/>
    <p:sldId id="306" r:id="rId7"/>
    <p:sldId id="309" r:id="rId8"/>
    <p:sldId id="310" r:id="rId9"/>
    <p:sldId id="311" r:id="rId10"/>
    <p:sldId id="260" r:id="rId11"/>
    <p:sldId id="294" r:id="rId12"/>
    <p:sldId id="290" r:id="rId13"/>
  </p:sldIdLst>
  <p:sldSz cx="12192000" cy="6858000"/>
  <p:notesSz cx="6797675" cy="9926638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-610" y="-8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pt-BR" sz="1800" b="0" strike="noStrike" spc="-1">
                <a:solidFill>
                  <a:schemeClr val="dk1"/>
                </a:solidFill>
                <a:latin typeface="Arial"/>
              </a:rPr>
              <a:t>Clique para mover o slide</a:t>
            </a:r>
          </a:p>
        </p:txBody>
      </p:sp>
      <p:sp>
        <p:nvSpPr>
          <p:cNvPr id="120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216000" indent="-216000">
              <a:buNone/>
            </a:pPr>
            <a:r>
              <a:rPr lang="pt-BR" sz="2000" b="0" strike="noStrike" spc="-1">
                <a:solidFill>
                  <a:srgbClr val="000000"/>
                </a:solidFill>
                <a:latin typeface="Arial"/>
              </a:rPr>
              <a:t>Clique para editar o formato de notas</a:t>
            </a:r>
          </a:p>
        </p:txBody>
      </p:sp>
      <p:sp>
        <p:nvSpPr>
          <p:cNvPr id="121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buNone/>
            </a:pPr>
            <a:r>
              <a:rPr lang="pt-BR" sz="1400" b="0" strike="noStrike" spc="-1">
                <a:solidFill>
                  <a:srgbClr val="000000"/>
                </a:solidFill>
                <a:latin typeface="Times New Roman"/>
              </a:rPr>
              <a:t>&lt;cabeçalho&gt;</a:t>
            </a:r>
          </a:p>
        </p:txBody>
      </p:sp>
      <p:sp>
        <p:nvSpPr>
          <p:cNvPr id="122" name="PlaceHolder 4"/>
          <p:cNvSpPr>
            <a:spLocks noGrp="1"/>
          </p:cNvSpPr>
          <p:nvPr>
            <p:ph type="dt" idx="3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r">
              <a:buNone/>
              <a:defRPr lang="pt-BR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r>
              <a:rPr lang="pt-BR" sz="1400" b="0" strike="noStrike" spc="-1">
                <a:solidFill>
                  <a:srgbClr val="000000"/>
                </a:solidFill>
                <a:latin typeface="Times New Roman"/>
              </a:rPr>
              <a:t>&lt;data/hora&gt;</a:t>
            </a:r>
          </a:p>
        </p:txBody>
      </p:sp>
      <p:sp>
        <p:nvSpPr>
          <p:cNvPr id="123" name="PlaceHolder 5"/>
          <p:cNvSpPr>
            <a:spLocks noGrp="1"/>
          </p:cNvSpPr>
          <p:nvPr>
            <p:ph type="ft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indent="0">
              <a:buNone/>
              <a:defRPr lang="pt-BR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pt-BR" sz="1400" b="0" strike="noStrike" spc="-1">
                <a:solidFill>
                  <a:srgbClr val="000000"/>
                </a:solidFill>
                <a:latin typeface="Times New Roman"/>
              </a:rPr>
              <a:t>&lt;rodapé&gt;</a:t>
            </a:r>
          </a:p>
        </p:txBody>
      </p:sp>
      <p:sp>
        <p:nvSpPr>
          <p:cNvPr id="124" name="PlaceHolder 6"/>
          <p:cNvSpPr>
            <a:spLocks noGrp="1"/>
          </p:cNvSpPr>
          <p:nvPr>
            <p:ph type="sldNum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indent="0" algn="r">
              <a:buNone/>
              <a:defRPr lang="pt-BR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6ED1315A-3B32-4AC7-8721-997E04B37407}" type="slidenum">
              <a:rPr lang="pt-BR" sz="1400" b="0" strike="noStrike" spc="-1">
                <a:solidFill>
                  <a:srgbClr val="000000"/>
                </a:solidFill>
                <a:latin typeface="Times New Roman"/>
              </a:rPr>
              <a:pPr indent="0" algn="r">
                <a:buNone/>
              </a:pPr>
              <a:t>‹nº›</a:t>
            </a:fld>
            <a:endParaRPr lang="pt-BR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prstGeom prst="rect">
            <a:avLst/>
          </a:prstGeom>
          <a:ln w="0">
            <a:noFill/>
          </a:ln>
        </p:spPr>
      </p:sp>
      <p:sp>
        <p:nvSpPr>
          <p:cNvPr id="333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6200" cy="4809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216000" indent="-216000">
              <a:buNone/>
            </a:pPr>
            <a:endParaRPr lang="pt-BR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4" name="Espaço Reservado para Número de Slide 3"/>
          <p:cNvSpPr/>
          <p:nvPr/>
        </p:nvSpPr>
        <p:spPr>
          <a:xfrm>
            <a:off x="4278960" y="10157400"/>
            <a:ext cx="3279240" cy="532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defTabSz="914400">
              <a:lnSpc>
                <a:spcPct val="100000"/>
              </a:lnSpc>
            </a:pPr>
            <a:fld id="{95B946CD-5917-422B-AE1D-0B4740EF06A2}" type="slidenum">
              <a:rPr lang="pt-BR" sz="1800" b="0" strike="noStrike" spc="-1">
                <a:solidFill>
                  <a:srgbClr val="000000"/>
                </a:solidFill>
                <a:latin typeface="+mn-lt"/>
                <a:ea typeface="+mn-ea"/>
              </a:rPr>
              <a:pPr defTabSz="914400">
                <a:lnSpc>
                  <a:spcPct val="100000"/>
                </a:lnSpc>
              </a:pPr>
              <a:t>1</a:t>
            </a:fld>
            <a:endParaRPr lang="pt-BR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adrão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3800" cy="1323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pt-BR" sz="1800" b="0" strike="noStrike" spc="-1">
              <a:solidFill>
                <a:schemeClr val="dk1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pt-BR" sz="1800" b="0" strike="noStrike" spc="-1">
                <a:solidFill>
                  <a:schemeClr val="dk1"/>
                </a:solidFill>
                <a:latin typeface="Arial"/>
              </a:rPr>
              <a:t>Clique para editar o formato do texto do título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1800" b="0" strike="noStrike" spc="-1">
                <a:solidFill>
                  <a:schemeClr val="dk1"/>
                </a:solidFill>
                <a:latin typeface="Arial"/>
              </a:rPr>
              <a:t>Clique para editar o formato de texto dos tópicos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1800" b="0" strike="noStrike" spc="-1">
                <a:solidFill>
                  <a:schemeClr val="dk1"/>
                </a:solidFill>
                <a:latin typeface="Arial"/>
              </a:rPr>
              <a:t>2.º nível de tópicos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1800" b="0" strike="noStrike" spc="-1">
                <a:solidFill>
                  <a:schemeClr val="dk1"/>
                </a:solidFill>
                <a:latin typeface="Arial"/>
              </a:rPr>
              <a:t>3.º nível de tópicos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1800" b="0" strike="noStrike" spc="-1">
                <a:solidFill>
                  <a:schemeClr val="dk1"/>
                </a:solidFill>
                <a:latin typeface="Arial"/>
              </a:rPr>
              <a:t>4.º nível de tópicos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solidFill>
                  <a:schemeClr val="dk1"/>
                </a:solidFill>
                <a:latin typeface="Arial"/>
              </a:rPr>
              <a:t>5.º nível de tópicos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solidFill>
                  <a:schemeClr val="dk1"/>
                </a:solidFill>
                <a:latin typeface="Arial"/>
              </a:rPr>
              <a:t>6.º nível de tópicos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solidFill>
                  <a:schemeClr val="dk1"/>
                </a:solidFill>
                <a:latin typeface="Arial"/>
              </a:rPr>
              <a:t>7.º nível de tópicos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3800" cy="1323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pt-BR" sz="1800" b="0" strike="noStrike" spc="-1">
                <a:solidFill>
                  <a:schemeClr val="dk1"/>
                </a:solidFill>
                <a:latin typeface="Arial"/>
              </a:rPr>
              <a:t>Clique para editar o formato do texto do título</a:t>
            </a:r>
          </a:p>
        </p:txBody>
      </p:sp>
      <p:sp>
        <p:nvSpPr>
          <p:cNvPr id="9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1800" b="0" strike="noStrike" spc="-1">
                <a:solidFill>
                  <a:schemeClr val="dk1"/>
                </a:solidFill>
                <a:latin typeface="Arial"/>
              </a:rPr>
              <a:t>Clique para editar o formato de texto dos tópicos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1800" b="0" strike="noStrike" spc="-1">
                <a:solidFill>
                  <a:schemeClr val="dk1"/>
                </a:solidFill>
                <a:latin typeface="Arial"/>
              </a:rPr>
              <a:t>2.º nível de tópicos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1800" b="0" strike="noStrike" spc="-1">
                <a:solidFill>
                  <a:schemeClr val="dk1"/>
                </a:solidFill>
                <a:latin typeface="Arial"/>
              </a:rPr>
              <a:t>3.º nível de tópicos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1800" b="0" strike="noStrike" spc="-1">
                <a:solidFill>
                  <a:schemeClr val="dk1"/>
                </a:solidFill>
                <a:latin typeface="Arial"/>
              </a:rPr>
              <a:t>4.º nível de tópicos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solidFill>
                  <a:schemeClr val="dk1"/>
                </a:solidFill>
                <a:latin typeface="Arial"/>
              </a:rPr>
              <a:t>5.º nível de tópicos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solidFill>
                  <a:schemeClr val="dk1"/>
                </a:solidFill>
                <a:latin typeface="Arial"/>
              </a:rPr>
              <a:t>6.º nível de tópicos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solidFill>
                  <a:schemeClr val="dk1"/>
                </a:solidFill>
                <a:latin typeface="Arial"/>
              </a:rPr>
              <a:t>7.º nível de tópicos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Imagem 3"/>
          <p:cNvPicPr/>
          <p:nvPr/>
        </p:nvPicPr>
        <p:blipFill>
          <a:blip r:embed="rId3" cstate="print"/>
          <a:stretch/>
        </p:blipFill>
        <p:spPr>
          <a:xfrm>
            <a:off x="0" y="3365640"/>
            <a:ext cx="12190680" cy="125640"/>
          </a:xfrm>
          <a:prstGeom prst="rect">
            <a:avLst/>
          </a:prstGeom>
          <a:ln w="0">
            <a:noFill/>
          </a:ln>
        </p:spPr>
      </p:pic>
      <p:sp>
        <p:nvSpPr>
          <p:cNvPr id="126" name="CaixaDeTexto 5"/>
          <p:cNvSpPr/>
          <p:nvPr/>
        </p:nvSpPr>
        <p:spPr>
          <a:xfrm>
            <a:off x="595440" y="4879080"/>
            <a:ext cx="5999400" cy="2101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pt-BR" sz="1800" b="1" strike="noStrike" spc="-1" dirty="0" smtClean="0">
                <a:solidFill>
                  <a:srgbClr val="000000"/>
                </a:solidFill>
                <a:latin typeface="Arial"/>
              </a:rPr>
              <a:t>Mara Carmen Ribeiro </a:t>
            </a:r>
            <a:r>
              <a:rPr lang="pt-BR" sz="1800" b="1" strike="noStrike" spc="-1" dirty="0" err="1" smtClean="0">
                <a:solidFill>
                  <a:srgbClr val="000000"/>
                </a:solidFill>
                <a:latin typeface="Arial"/>
              </a:rPr>
              <a:t>Franzoloso</a:t>
            </a:r>
            <a:endParaRPr lang="pt-BR" sz="1800" b="1" strike="noStrike" spc="-1" dirty="0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pt-BR" sz="1800" b="1" strike="noStrike" spc="-1" dirty="0">
                <a:solidFill>
                  <a:srgbClr val="000000"/>
                </a:solidFill>
                <a:latin typeface="Alef"/>
                <a:ea typeface="DejaVu Sans"/>
              </a:rPr>
              <a:t>Divisão de Doenças Crônicas e IST – DCIST</a:t>
            </a:r>
            <a:endParaRPr lang="pt-BR" sz="1800" b="0" strike="noStrike" spc="-1" dirty="0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pt-BR" sz="1800" b="1" strike="noStrike" spc="-1" dirty="0">
                <a:solidFill>
                  <a:srgbClr val="000000"/>
                </a:solidFill>
                <a:latin typeface="Alef"/>
                <a:ea typeface="DejaVu Sans"/>
              </a:rPr>
              <a:t>Coordenadoria de Vigilância Epidemiológica – CVIE</a:t>
            </a:r>
            <a:endParaRPr lang="pt-BR" sz="1800" b="0" strike="noStrike" spc="-1" dirty="0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pt-BR" sz="1800" b="1" strike="noStrike" spc="-1" dirty="0">
                <a:solidFill>
                  <a:srgbClr val="000000"/>
                </a:solidFill>
                <a:latin typeface="Alef"/>
                <a:ea typeface="DejaVu Sans"/>
              </a:rPr>
              <a:t>Diretoria de Atenção e Vigilância em Saúde – DAV</a:t>
            </a:r>
            <a:endParaRPr lang="pt-BR" sz="1800" b="0" strike="noStrike" spc="-1" dirty="0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pt-BR" sz="1800" b="0" strike="noStrike" spc="-1" dirty="0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pt-BR" sz="14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endParaRPr lang="pt-BR" sz="1400" b="0" strike="noStrike" spc="-1" dirty="0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pt-BR" sz="14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endParaRPr lang="pt-BR" sz="1400" b="0" strike="noStrike" spc="-1" dirty="0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pt-BR" sz="14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			</a:t>
            </a:r>
            <a:endParaRPr lang="pt-BR" sz="1400" b="0" strike="noStrike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27" name="Imagem 6"/>
          <p:cNvPicPr/>
          <p:nvPr/>
        </p:nvPicPr>
        <p:blipFill>
          <a:blip r:embed="rId4" cstate="print"/>
          <a:stretch/>
        </p:blipFill>
        <p:spPr>
          <a:xfrm>
            <a:off x="8400240" y="5517360"/>
            <a:ext cx="2968560" cy="1133280"/>
          </a:xfrm>
          <a:prstGeom prst="rect">
            <a:avLst/>
          </a:prstGeom>
          <a:ln w="0">
            <a:noFill/>
          </a:ln>
        </p:spPr>
      </p:pic>
      <p:sp>
        <p:nvSpPr>
          <p:cNvPr id="128" name="CaixaDeTexto 5"/>
          <p:cNvSpPr/>
          <p:nvPr/>
        </p:nvSpPr>
        <p:spPr>
          <a:xfrm>
            <a:off x="695520" y="3429000"/>
            <a:ext cx="8712000" cy="10652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endParaRPr lang="pt-BR" sz="18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pt-BR" sz="1800" b="1" strike="noStrike" spc="-1">
                <a:solidFill>
                  <a:srgbClr val="00B050"/>
                </a:solidFill>
                <a:latin typeface="Arial"/>
                <a:ea typeface="DejaVu Sans"/>
              </a:rPr>
              <a:t> </a:t>
            </a:r>
            <a:endParaRPr lang="pt-BR" sz="18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pt-BR" sz="1400" b="0" strike="noStrike" spc="-1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endParaRPr lang="pt-BR" sz="1400" b="0" strike="noStrike" spc="-1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pt-BR" sz="1400" b="0" strike="noStrike" spc="-1">
                <a:solidFill>
                  <a:srgbClr val="000000"/>
                </a:solidFill>
                <a:latin typeface="Arial"/>
                <a:ea typeface="DejaVu Sans"/>
              </a:rPr>
              <a:t>			</a:t>
            </a:r>
            <a:endParaRPr lang="pt-BR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9" name="Retângulo 7"/>
          <p:cNvSpPr/>
          <p:nvPr/>
        </p:nvSpPr>
        <p:spPr>
          <a:xfrm>
            <a:off x="2063552" y="1412640"/>
            <a:ext cx="8640960" cy="119887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pt-BR" sz="3600" b="1" spc="-1" dirty="0" smtClean="0">
                <a:solidFill>
                  <a:schemeClr val="dk1"/>
                </a:solidFill>
                <a:latin typeface="Arial"/>
                <a:ea typeface="Verdana"/>
              </a:rPr>
              <a:t>Circuito Rápido da </a:t>
            </a:r>
            <a:r>
              <a:rPr lang="pt-BR" sz="3600" b="1" spc="-1" dirty="0" err="1" smtClean="0">
                <a:solidFill>
                  <a:schemeClr val="dk1"/>
                </a:solidFill>
                <a:latin typeface="Arial"/>
                <a:ea typeface="Verdana"/>
              </a:rPr>
              <a:t>Aids</a:t>
            </a:r>
            <a:r>
              <a:rPr lang="pt-BR" sz="3600" b="1" spc="-1" dirty="0" smtClean="0">
                <a:solidFill>
                  <a:schemeClr val="dk1"/>
                </a:solidFill>
                <a:latin typeface="Arial"/>
                <a:ea typeface="Verdana"/>
              </a:rPr>
              <a:t> Avançada</a:t>
            </a:r>
          </a:p>
          <a:p>
            <a:pPr defTabSz="914400">
              <a:lnSpc>
                <a:spcPct val="100000"/>
              </a:lnSpc>
            </a:pPr>
            <a:endParaRPr lang="pt-BR" sz="3600" b="1" spc="-1" dirty="0" smtClean="0">
              <a:solidFill>
                <a:schemeClr val="dk1"/>
              </a:solidFill>
              <a:latin typeface="Arial"/>
              <a:ea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Freeform 5"/>
          <p:cNvSpPr/>
          <p:nvPr/>
        </p:nvSpPr>
        <p:spPr>
          <a:xfrm>
            <a:off x="-1519200" y="6732720"/>
            <a:ext cx="10186560" cy="135360"/>
          </a:xfrm>
          <a:custGeom>
            <a:avLst/>
            <a:gdLst>
              <a:gd name="textAreaLeft" fmla="*/ 0 w 10186560"/>
              <a:gd name="textAreaRight" fmla="*/ 10187280 w 10186560"/>
              <a:gd name="textAreaTop" fmla="*/ 0 h 135360"/>
              <a:gd name="textAreaBottom" fmla="*/ 136080 h 135360"/>
            </a:gdLst>
            <a:ahLst/>
            <a:cxnLst/>
            <a:rect l="textAreaLeft" t="textAreaTop" r="textAreaRight" b="textAreaBottom"/>
            <a:pathLst>
              <a:path w="9712" h="133">
                <a:moveTo>
                  <a:pt x="0" y="0"/>
                </a:moveTo>
                <a:lnTo>
                  <a:pt x="0" y="0"/>
                </a:lnTo>
                <a:lnTo>
                  <a:pt x="0" y="133"/>
                </a:lnTo>
                <a:lnTo>
                  <a:pt x="9635" y="133"/>
                </a:lnTo>
                <a:lnTo>
                  <a:pt x="9712" y="0"/>
                </a:lnTo>
                <a:lnTo>
                  <a:pt x="0" y="0"/>
                </a:lnTo>
                <a:close/>
              </a:path>
            </a:pathLst>
          </a:custGeom>
          <a:solidFill>
            <a:srgbClr val="1567B2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endParaRPr lang="pt-BR" sz="1800" b="0" strike="noStrike" spc="-1">
              <a:solidFill>
                <a:srgbClr val="FFFFFF"/>
              </a:solidFill>
              <a:latin typeface="Arial"/>
              <a:ea typeface="DejaVu Sans"/>
            </a:endParaRPr>
          </a:p>
        </p:txBody>
      </p:sp>
      <p:sp>
        <p:nvSpPr>
          <p:cNvPr id="328" name="Freeform 6"/>
          <p:cNvSpPr/>
          <p:nvPr/>
        </p:nvSpPr>
        <p:spPr>
          <a:xfrm>
            <a:off x="8729640" y="6732720"/>
            <a:ext cx="3156120" cy="135360"/>
          </a:xfrm>
          <a:custGeom>
            <a:avLst/>
            <a:gdLst>
              <a:gd name="textAreaLeft" fmla="*/ 0 w 3156120"/>
              <a:gd name="textAreaRight" fmla="*/ 3156840 w 3156120"/>
              <a:gd name="textAreaTop" fmla="*/ 0 h 135360"/>
              <a:gd name="textAreaBottom" fmla="*/ 136080 h 135360"/>
            </a:gdLst>
            <a:ahLst/>
            <a:cxnLst/>
            <a:rect l="textAreaLeft" t="textAreaTop" r="textAreaRight" b="textAreaBottom"/>
            <a:pathLst>
              <a:path w="3010" h="133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endParaRPr lang="pt-BR" sz="1800" b="0" strike="noStrike" spc="-1">
              <a:solidFill>
                <a:srgbClr val="FFFFFF"/>
              </a:solidFill>
              <a:latin typeface="Arial"/>
              <a:ea typeface="DejaVu Sans"/>
            </a:endParaRPr>
          </a:p>
        </p:txBody>
      </p:sp>
      <p:sp>
        <p:nvSpPr>
          <p:cNvPr id="329" name="Freeform 6"/>
          <p:cNvSpPr/>
          <p:nvPr/>
        </p:nvSpPr>
        <p:spPr>
          <a:xfrm>
            <a:off x="9034920" y="6726960"/>
            <a:ext cx="3156120" cy="135360"/>
          </a:xfrm>
          <a:custGeom>
            <a:avLst/>
            <a:gdLst>
              <a:gd name="textAreaLeft" fmla="*/ 0 w 3156120"/>
              <a:gd name="textAreaRight" fmla="*/ 3156840 w 3156120"/>
              <a:gd name="textAreaTop" fmla="*/ 0 h 135360"/>
              <a:gd name="textAreaBottom" fmla="*/ 136080 h 135360"/>
            </a:gdLst>
            <a:ahLst/>
            <a:cxnLst/>
            <a:rect l="textAreaLeft" t="textAreaTop" r="textAreaRight" b="textAreaBottom"/>
            <a:pathLst>
              <a:path w="3010" h="133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endParaRPr lang="pt-BR" sz="1800" b="0" strike="noStrike" spc="-1">
              <a:solidFill>
                <a:srgbClr val="FFFFFF"/>
              </a:solidFill>
              <a:latin typeface="Arial"/>
              <a:ea typeface="DejaVu Sans"/>
            </a:endParaRPr>
          </a:p>
        </p:txBody>
      </p:sp>
      <p:pic>
        <p:nvPicPr>
          <p:cNvPr id="330" name="Imagem 7"/>
          <p:cNvPicPr/>
          <p:nvPr/>
        </p:nvPicPr>
        <p:blipFill>
          <a:blip r:embed="rId2" cstate="print"/>
          <a:stretch/>
        </p:blipFill>
        <p:spPr>
          <a:xfrm>
            <a:off x="9810720" y="5715000"/>
            <a:ext cx="1917720" cy="731880"/>
          </a:xfrm>
          <a:prstGeom prst="rect">
            <a:avLst/>
          </a:prstGeom>
          <a:ln w="0">
            <a:noFill/>
          </a:ln>
        </p:spPr>
      </p:pic>
      <p:sp>
        <p:nvSpPr>
          <p:cNvPr id="331" name="Retângulo 8"/>
          <p:cNvSpPr/>
          <p:nvPr/>
        </p:nvSpPr>
        <p:spPr>
          <a:xfrm>
            <a:off x="380880" y="764640"/>
            <a:ext cx="10539000" cy="43916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defTabSz="914400">
              <a:lnSpc>
                <a:spcPct val="100000"/>
              </a:lnSpc>
            </a:pPr>
            <a:endParaRPr lang="pt-BR" sz="14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Título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/>
            </a:pPr>
            <a:r>
              <a:rPr lang="pt-BR" sz="4000" kern="1200" spc="-1" dirty="0" smtClean="0">
                <a:solidFill>
                  <a:srgbClr val="000000"/>
                </a:solidFill>
                <a:latin typeface="Arial"/>
                <a:ea typeface="DejaVu Sans"/>
                <a:cs typeface="DejaVu Sans"/>
              </a:rPr>
              <a:t>Dados epidemiológicos</a:t>
            </a:r>
            <a:endParaRPr lang="pt-BR" dirty="0"/>
          </a:p>
        </p:txBody>
      </p:sp>
      <p:sp>
        <p:nvSpPr>
          <p:cNvPr id="11" name="CaixaDeTexto 14"/>
          <p:cNvSpPr/>
          <p:nvPr/>
        </p:nvSpPr>
        <p:spPr>
          <a:xfrm>
            <a:off x="314280" y="6207481"/>
            <a:ext cx="4989632" cy="58332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pt-BR" sz="10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Fonte: </a:t>
            </a:r>
            <a:r>
              <a:rPr lang="pt-BR" sz="10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SESA/DAV/CVIE/DCIST/SINANNET, abril de 2025.</a:t>
            </a:r>
            <a:endParaRPr lang="pt-BR" sz="1000" b="0" strike="noStrike" spc="-1" dirty="0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pt-BR" sz="1100" b="0" strike="noStrike" spc="-1" dirty="0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pt-BR" sz="11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CaixaDeTexto 12"/>
          <p:cNvSpPr txBox="1"/>
          <p:nvPr/>
        </p:nvSpPr>
        <p:spPr>
          <a:xfrm>
            <a:off x="803324" y="1412776"/>
            <a:ext cx="8697766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pt-BR" sz="1400" b="1" dirty="0" smtClean="0"/>
              <a:t>Taxa de casos de </a:t>
            </a:r>
            <a:r>
              <a:rPr lang="pt-BR" sz="1400" b="1" dirty="0" err="1" smtClean="0"/>
              <a:t>aids</a:t>
            </a:r>
            <a:r>
              <a:rPr lang="pt-BR" sz="1400" b="1" dirty="0" smtClean="0"/>
              <a:t>, taxa de </a:t>
            </a:r>
            <a:r>
              <a:rPr lang="pt-BR" sz="1400" b="1" dirty="0" err="1" smtClean="0"/>
              <a:t>aids</a:t>
            </a:r>
            <a:r>
              <a:rPr lang="pt-BR" sz="1400" b="1" dirty="0" smtClean="0"/>
              <a:t> em menores de 5 anos, taxa de infecção pelo HIV em</a:t>
            </a:r>
          </a:p>
          <a:p>
            <a:pPr algn="just"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pt-BR" sz="1400" b="1" dirty="0" smtClean="0"/>
              <a:t> gestantes, coeficiente de mortalidade por </a:t>
            </a:r>
            <a:r>
              <a:rPr lang="pt-BR" sz="1400" b="1" dirty="0" err="1" smtClean="0"/>
              <a:t>aids</a:t>
            </a:r>
            <a:r>
              <a:rPr lang="pt-BR" sz="1400" b="1" dirty="0" smtClean="0"/>
              <a:t> e número de casos de de HIV. Paraná, 2010 a 2025*.  </a:t>
            </a:r>
          </a:p>
          <a:p>
            <a:endParaRPr lang="pt-B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1385" y="1916833"/>
            <a:ext cx="9252620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Freeform 5"/>
          <p:cNvSpPr/>
          <p:nvPr/>
        </p:nvSpPr>
        <p:spPr>
          <a:xfrm>
            <a:off x="-1519200" y="6732720"/>
            <a:ext cx="10186560" cy="135360"/>
          </a:xfrm>
          <a:custGeom>
            <a:avLst/>
            <a:gdLst>
              <a:gd name="textAreaLeft" fmla="*/ 0 w 10186560"/>
              <a:gd name="textAreaRight" fmla="*/ 10187280 w 10186560"/>
              <a:gd name="textAreaTop" fmla="*/ 0 h 135360"/>
              <a:gd name="textAreaBottom" fmla="*/ 136080 h 135360"/>
            </a:gdLst>
            <a:ahLst/>
            <a:cxnLst/>
            <a:rect l="textAreaLeft" t="textAreaTop" r="textAreaRight" b="textAreaBottom"/>
            <a:pathLst>
              <a:path w="9712" h="133">
                <a:moveTo>
                  <a:pt x="0" y="0"/>
                </a:moveTo>
                <a:lnTo>
                  <a:pt x="0" y="0"/>
                </a:lnTo>
                <a:lnTo>
                  <a:pt x="0" y="133"/>
                </a:lnTo>
                <a:lnTo>
                  <a:pt x="9635" y="133"/>
                </a:lnTo>
                <a:lnTo>
                  <a:pt x="9712" y="0"/>
                </a:lnTo>
                <a:lnTo>
                  <a:pt x="0" y="0"/>
                </a:lnTo>
                <a:close/>
              </a:path>
            </a:pathLst>
          </a:custGeom>
          <a:solidFill>
            <a:srgbClr val="1567B2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endParaRPr lang="pt-BR" sz="1800" b="0" strike="noStrike" spc="-1">
              <a:solidFill>
                <a:srgbClr val="FFFFFF"/>
              </a:solidFill>
              <a:latin typeface="Arial"/>
              <a:ea typeface="DejaVu Sans"/>
            </a:endParaRPr>
          </a:p>
        </p:txBody>
      </p:sp>
      <p:sp>
        <p:nvSpPr>
          <p:cNvPr id="328" name="Freeform 6"/>
          <p:cNvSpPr/>
          <p:nvPr/>
        </p:nvSpPr>
        <p:spPr>
          <a:xfrm>
            <a:off x="8729640" y="6732720"/>
            <a:ext cx="3156120" cy="135360"/>
          </a:xfrm>
          <a:custGeom>
            <a:avLst/>
            <a:gdLst>
              <a:gd name="textAreaLeft" fmla="*/ 0 w 3156120"/>
              <a:gd name="textAreaRight" fmla="*/ 3156840 w 3156120"/>
              <a:gd name="textAreaTop" fmla="*/ 0 h 135360"/>
              <a:gd name="textAreaBottom" fmla="*/ 136080 h 135360"/>
            </a:gdLst>
            <a:ahLst/>
            <a:cxnLst/>
            <a:rect l="textAreaLeft" t="textAreaTop" r="textAreaRight" b="textAreaBottom"/>
            <a:pathLst>
              <a:path w="3010" h="133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endParaRPr lang="pt-BR" sz="1800" b="0" strike="noStrike" spc="-1">
              <a:solidFill>
                <a:srgbClr val="FFFFFF"/>
              </a:solidFill>
              <a:latin typeface="Arial"/>
              <a:ea typeface="DejaVu Sans"/>
            </a:endParaRPr>
          </a:p>
        </p:txBody>
      </p:sp>
      <p:sp>
        <p:nvSpPr>
          <p:cNvPr id="329" name="Freeform 6"/>
          <p:cNvSpPr/>
          <p:nvPr/>
        </p:nvSpPr>
        <p:spPr>
          <a:xfrm>
            <a:off x="9034920" y="6726960"/>
            <a:ext cx="3156120" cy="135360"/>
          </a:xfrm>
          <a:custGeom>
            <a:avLst/>
            <a:gdLst>
              <a:gd name="textAreaLeft" fmla="*/ 0 w 3156120"/>
              <a:gd name="textAreaRight" fmla="*/ 3156840 w 3156120"/>
              <a:gd name="textAreaTop" fmla="*/ 0 h 135360"/>
              <a:gd name="textAreaBottom" fmla="*/ 136080 h 135360"/>
            </a:gdLst>
            <a:ahLst/>
            <a:cxnLst/>
            <a:rect l="textAreaLeft" t="textAreaTop" r="textAreaRight" b="textAreaBottom"/>
            <a:pathLst>
              <a:path w="3010" h="133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endParaRPr lang="pt-BR" sz="1800" b="0" strike="noStrike" spc="-1">
              <a:solidFill>
                <a:srgbClr val="FFFFFF"/>
              </a:solidFill>
              <a:latin typeface="Arial"/>
              <a:ea typeface="DejaVu Sans"/>
            </a:endParaRPr>
          </a:p>
        </p:txBody>
      </p:sp>
      <p:pic>
        <p:nvPicPr>
          <p:cNvPr id="330" name="Imagem 7"/>
          <p:cNvPicPr/>
          <p:nvPr/>
        </p:nvPicPr>
        <p:blipFill>
          <a:blip r:embed="rId2" cstate="print"/>
          <a:stretch/>
        </p:blipFill>
        <p:spPr>
          <a:xfrm>
            <a:off x="9810720" y="5715000"/>
            <a:ext cx="1917720" cy="731880"/>
          </a:xfrm>
          <a:prstGeom prst="rect">
            <a:avLst/>
          </a:prstGeom>
          <a:ln w="0">
            <a:noFill/>
          </a:ln>
        </p:spPr>
      </p:pic>
      <p:sp>
        <p:nvSpPr>
          <p:cNvPr id="331" name="Retângulo 8"/>
          <p:cNvSpPr/>
          <p:nvPr/>
        </p:nvSpPr>
        <p:spPr>
          <a:xfrm>
            <a:off x="380880" y="764640"/>
            <a:ext cx="10539000" cy="43916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</a:pPr>
            <a:r>
              <a:rPr lang="pt-PT" sz="1600" b="1" strike="noStrike" spc="-1" dirty="0">
                <a:solidFill>
                  <a:schemeClr val="lt2">
                    <a:lumMod val="25000"/>
                  </a:schemeClr>
                </a:solidFill>
                <a:latin typeface="Arial"/>
                <a:ea typeface="DejaVu Sans"/>
              </a:rPr>
              <a:t>Diretoria de Atenção e Vigilância em Saúde</a:t>
            </a:r>
            <a:endParaRPr lang="pt-BR" sz="1600" b="0" strike="noStrike" spc="-1" dirty="0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lang="pt-PT" sz="1400" b="0" strike="noStrike" spc="-1" dirty="0">
                <a:solidFill>
                  <a:schemeClr val="lt2">
                    <a:lumMod val="25000"/>
                  </a:schemeClr>
                </a:solidFill>
                <a:latin typeface="Arial"/>
                <a:ea typeface="DejaVu Sans"/>
              </a:rPr>
              <a:t>Maria Goretti David Lopes</a:t>
            </a:r>
            <a:endParaRPr lang="pt-BR" sz="1400" b="0" strike="noStrike" spc="-1" dirty="0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endParaRPr lang="pt-BR" sz="1400" b="0" strike="noStrike" spc="-1" dirty="0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lang="pt-PT" sz="1600" b="1" strike="noStrike" spc="-1" dirty="0">
                <a:solidFill>
                  <a:schemeClr val="lt2">
                    <a:lumMod val="25000"/>
                  </a:schemeClr>
                </a:solidFill>
                <a:latin typeface="Arial"/>
                <a:ea typeface="DejaVu Sans"/>
              </a:rPr>
              <a:t>Coordenadoria de Epidemiologia</a:t>
            </a:r>
            <a:endParaRPr lang="pt-BR" sz="1600" b="0" strike="noStrike" spc="-1" dirty="0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lang="pt-PT" sz="1400" b="0" strike="noStrike" spc="-1" dirty="0">
                <a:solidFill>
                  <a:schemeClr val="lt2">
                    <a:lumMod val="25000"/>
                  </a:schemeClr>
                </a:solidFill>
                <a:latin typeface="Arial"/>
                <a:ea typeface="DejaVu Sans"/>
              </a:rPr>
              <a:t>Acácia Maria Lourenço Nasr</a:t>
            </a:r>
            <a:endParaRPr lang="pt-BR" sz="1400" b="0" strike="noStrike" spc="-1" dirty="0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endParaRPr lang="pt-BR" sz="1400" b="0" strike="noStrike" spc="-1" dirty="0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lang="pt-PT" sz="1600" b="1" strike="noStrike" spc="-1" dirty="0">
                <a:solidFill>
                  <a:schemeClr val="lt2">
                    <a:lumMod val="25000"/>
                  </a:schemeClr>
                </a:solidFill>
                <a:latin typeface="Arial"/>
                <a:ea typeface="DejaVu Sans"/>
              </a:rPr>
              <a:t>Divisão de Doenças Crônicas e Infecções Sexualmente Transmissíveis</a:t>
            </a:r>
            <a:endParaRPr lang="pt-BR" sz="1600" b="0" strike="noStrike" spc="-1" dirty="0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lang="pt-PT" sz="1400" b="0" strike="noStrike" spc="-1" dirty="0">
                <a:solidFill>
                  <a:schemeClr val="lt2">
                    <a:lumMod val="25000"/>
                  </a:schemeClr>
                </a:solidFill>
                <a:latin typeface="Arial"/>
                <a:ea typeface="DejaVu Sans"/>
              </a:rPr>
              <a:t> </a:t>
            </a:r>
            <a:endParaRPr lang="pt-BR" sz="1400" b="0" strike="noStrike" spc="-1" dirty="0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lang="pt-PT" sz="1400" b="0" strike="noStrike" spc="-1" dirty="0">
                <a:solidFill>
                  <a:schemeClr val="lt2">
                    <a:lumMod val="25000"/>
                  </a:schemeClr>
                </a:solidFill>
                <a:latin typeface="Arial"/>
                <a:ea typeface="DejaVu Sans"/>
              </a:rPr>
              <a:t>Mara Franzoloso</a:t>
            </a:r>
            <a:endParaRPr lang="pt-BR" sz="1400" b="0" strike="noStrike" spc="-1" dirty="0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lang="pt-PT" sz="1400" b="0" strike="noStrike" spc="-1" dirty="0">
                <a:solidFill>
                  <a:schemeClr val="lt2">
                    <a:lumMod val="25000"/>
                  </a:schemeClr>
                </a:solidFill>
                <a:latin typeface="Arial"/>
                <a:ea typeface="DejaVu Sans"/>
              </a:rPr>
              <a:t>Camila Menezes</a:t>
            </a:r>
            <a:endParaRPr lang="pt-BR" sz="1400" b="0" strike="noStrike" spc="-1" dirty="0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lang="pt-PT" sz="1400" b="0" strike="noStrike" spc="-1" dirty="0">
                <a:solidFill>
                  <a:schemeClr val="lt2">
                    <a:lumMod val="25000"/>
                  </a:schemeClr>
                </a:solidFill>
                <a:latin typeface="Arial"/>
                <a:ea typeface="DejaVu Sans"/>
              </a:rPr>
              <a:t>Francisco Beraldi</a:t>
            </a:r>
            <a:endParaRPr lang="pt-BR" sz="1400" b="0" strike="noStrike" spc="-1" dirty="0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lang="pt-PT" sz="1400" b="0" strike="noStrike" spc="-1" dirty="0">
                <a:solidFill>
                  <a:schemeClr val="lt2">
                    <a:lumMod val="25000"/>
                  </a:schemeClr>
                </a:solidFill>
                <a:latin typeface="Arial"/>
                <a:ea typeface="DejaVu Sans"/>
              </a:rPr>
              <a:t>Jackeline Vasques</a:t>
            </a:r>
            <a:endParaRPr lang="pt-BR" sz="1400" b="0" strike="noStrike" spc="-1" dirty="0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lang="pt-PT" sz="1400" b="0" strike="noStrike" spc="-1" dirty="0">
                <a:solidFill>
                  <a:schemeClr val="lt2">
                    <a:lumMod val="25000"/>
                  </a:schemeClr>
                </a:solidFill>
                <a:latin typeface="Arial"/>
                <a:ea typeface="DejaVu Sans"/>
              </a:rPr>
              <a:t>Juliana Taques</a:t>
            </a:r>
            <a:endParaRPr lang="pt-BR" sz="1400" b="0" strike="noStrike" spc="-1" dirty="0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lang="pt-PT" sz="1400" b="0" strike="noStrike" spc="-1" dirty="0">
                <a:solidFill>
                  <a:schemeClr val="lt2">
                    <a:lumMod val="25000"/>
                  </a:schemeClr>
                </a:solidFill>
                <a:latin typeface="Arial"/>
                <a:ea typeface="DejaVu Sans"/>
              </a:rPr>
              <a:t>Luciana Padrão</a:t>
            </a:r>
            <a:endParaRPr lang="pt-BR" sz="1400" b="0" strike="noStrike" spc="-1" dirty="0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lang="pt-PT" sz="1400" b="0" strike="noStrike" spc="-1" dirty="0">
                <a:solidFill>
                  <a:schemeClr val="lt2">
                    <a:lumMod val="25000"/>
                  </a:schemeClr>
                </a:solidFill>
                <a:latin typeface="Arial"/>
                <a:ea typeface="DejaVu Sans"/>
              </a:rPr>
              <a:t>Luzia de </a:t>
            </a:r>
            <a:r>
              <a:rPr lang="pt-PT" sz="1400" b="0" strike="noStrike" spc="-1" dirty="0" smtClean="0">
                <a:solidFill>
                  <a:schemeClr val="lt2">
                    <a:lumMod val="25000"/>
                  </a:schemeClr>
                </a:solidFill>
                <a:latin typeface="Arial"/>
                <a:ea typeface="DejaVu Sans"/>
              </a:rPr>
              <a:t>Oliveira</a:t>
            </a:r>
          </a:p>
          <a:p>
            <a:pPr algn="ctr" defTabSz="914400">
              <a:lnSpc>
                <a:spcPct val="100000"/>
              </a:lnSpc>
            </a:pPr>
            <a:endParaRPr lang="pt-PT" sz="1400" b="0" strike="noStrike" spc="-1" dirty="0" smtClean="0">
              <a:solidFill>
                <a:schemeClr val="lt2">
                  <a:lumMod val="25000"/>
                </a:schemeClr>
              </a:solidFill>
              <a:latin typeface="Arial"/>
              <a:ea typeface="DejaVu Sans"/>
            </a:endParaRPr>
          </a:p>
          <a:p>
            <a:pPr algn="ctr" defTabSz="914400">
              <a:lnSpc>
                <a:spcPct val="100000"/>
              </a:lnSpc>
            </a:pPr>
            <a:r>
              <a:rPr lang="pt-PT" sz="1400" spc="-1" dirty="0" smtClean="0">
                <a:solidFill>
                  <a:schemeClr val="lt2">
                    <a:lumMod val="25000"/>
                  </a:schemeClr>
                </a:solidFill>
                <a:latin typeface="Arial"/>
                <a:ea typeface="DejaVu Sans"/>
              </a:rPr>
              <a:t>Estagiários:</a:t>
            </a:r>
          </a:p>
          <a:p>
            <a:pPr algn="ctr" defTabSz="914400">
              <a:lnSpc>
                <a:spcPct val="100000"/>
              </a:lnSpc>
            </a:pPr>
            <a:r>
              <a:rPr lang="pt-PT" sz="1400" b="0" strike="noStrike" spc="-1" dirty="0" smtClean="0">
                <a:solidFill>
                  <a:schemeClr val="lt2">
                    <a:lumMod val="25000"/>
                  </a:schemeClr>
                </a:solidFill>
                <a:latin typeface="Arial"/>
                <a:ea typeface="DejaVu Sans"/>
              </a:rPr>
              <a:t>Gabriella Foggiatto</a:t>
            </a:r>
          </a:p>
          <a:p>
            <a:pPr algn="ctr" defTabSz="914400">
              <a:lnSpc>
                <a:spcPct val="100000"/>
              </a:lnSpc>
            </a:pPr>
            <a:r>
              <a:rPr lang="pt-PT" sz="1400" spc="-1" dirty="0" smtClean="0">
                <a:solidFill>
                  <a:schemeClr val="lt2">
                    <a:lumMod val="25000"/>
                  </a:schemeClr>
                </a:solidFill>
                <a:latin typeface="Arial"/>
                <a:ea typeface="DejaVu Sans"/>
              </a:rPr>
              <a:t>Gabriel Borm</a:t>
            </a:r>
            <a:endParaRPr lang="pt-BR" sz="1400" b="0" strike="noStrike" spc="-1" dirty="0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endParaRPr lang="pt-BR" sz="1400" b="0" strike="noStrike" spc="-1" dirty="0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lang="pt-PT" sz="1400" b="1" strike="noStrike" spc="-1" dirty="0">
                <a:solidFill>
                  <a:schemeClr val="lt2">
                    <a:lumMod val="25000"/>
                  </a:schemeClr>
                </a:solidFill>
                <a:latin typeface="Arial"/>
                <a:ea typeface="DejaVu Sans"/>
              </a:rPr>
              <a:t>E-mail: </a:t>
            </a:r>
            <a:r>
              <a:rPr lang="pt-PT" sz="1400" b="0" strike="noStrike" spc="-1" dirty="0">
                <a:solidFill>
                  <a:schemeClr val="lt2">
                    <a:lumMod val="25000"/>
                  </a:schemeClr>
                </a:solidFill>
                <a:latin typeface="Arial"/>
                <a:ea typeface="DejaVu Sans"/>
              </a:rPr>
              <a:t>dstaids@sesa.pr.gov.br</a:t>
            </a:r>
            <a:endParaRPr lang="pt-BR" sz="1400" b="0" strike="noStrike" spc="-1" dirty="0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pt-BR" sz="1400" b="0" strike="noStrike" spc="-1" dirty="0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Freeform 5"/>
          <p:cNvSpPr/>
          <p:nvPr/>
        </p:nvSpPr>
        <p:spPr>
          <a:xfrm>
            <a:off x="-1519200" y="6732720"/>
            <a:ext cx="10186560" cy="135360"/>
          </a:xfrm>
          <a:custGeom>
            <a:avLst/>
            <a:gdLst>
              <a:gd name="textAreaLeft" fmla="*/ 0 w 10186560"/>
              <a:gd name="textAreaRight" fmla="*/ 10187280 w 10186560"/>
              <a:gd name="textAreaTop" fmla="*/ 0 h 135360"/>
              <a:gd name="textAreaBottom" fmla="*/ 136080 h 135360"/>
            </a:gdLst>
            <a:ahLst/>
            <a:cxnLst/>
            <a:rect l="textAreaLeft" t="textAreaTop" r="textAreaRight" b="textAreaBottom"/>
            <a:pathLst>
              <a:path w="9712" h="133">
                <a:moveTo>
                  <a:pt x="0" y="0"/>
                </a:moveTo>
                <a:lnTo>
                  <a:pt x="0" y="0"/>
                </a:lnTo>
                <a:lnTo>
                  <a:pt x="0" y="133"/>
                </a:lnTo>
                <a:lnTo>
                  <a:pt x="9635" y="133"/>
                </a:lnTo>
                <a:lnTo>
                  <a:pt x="9712" y="0"/>
                </a:lnTo>
                <a:lnTo>
                  <a:pt x="0" y="0"/>
                </a:lnTo>
                <a:close/>
              </a:path>
            </a:pathLst>
          </a:custGeom>
          <a:solidFill>
            <a:srgbClr val="1567B2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endParaRPr lang="pt-BR" sz="1800" b="0" strike="noStrike" spc="-1">
              <a:solidFill>
                <a:srgbClr val="FFFFFF"/>
              </a:solidFill>
              <a:latin typeface="Arial"/>
              <a:ea typeface="DejaVu Sans"/>
            </a:endParaRPr>
          </a:p>
        </p:txBody>
      </p:sp>
      <p:sp>
        <p:nvSpPr>
          <p:cNvPr id="328" name="Freeform 6"/>
          <p:cNvSpPr/>
          <p:nvPr/>
        </p:nvSpPr>
        <p:spPr>
          <a:xfrm>
            <a:off x="8729640" y="6732720"/>
            <a:ext cx="3156120" cy="135360"/>
          </a:xfrm>
          <a:custGeom>
            <a:avLst/>
            <a:gdLst>
              <a:gd name="textAreaLeft" fmla="*/ 0 w 3156120"/>
              <a:gd name="textAreaRight" fmla="*/ 3156840 w 3156120"/>
              <a:gd name="textAreaTop" fmla="*/ 0 h 135360"/>
              <a:gd name="textAreaBottom" fmla="*/ 136080 h 135360"/>
            </a:gdLst>
            <a:ahLst/>
            <a:cxnLst/>
            <a:rect l="textAreaLeft" t="textAreaTop" r="textAreaRight" b="textAreaBottom"/>
            <a:pathLst>
              <a:path w="3010" h="133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endParaRPr lang="pt-BR" sz="1800" b="0" strike="noStrike" spc="-1">
              <a:solidFill>
                <a:srgbClr val="FFFFFF"/>
              </a:solidFill>
              <a:latin typeface="Arial"/>
              <a:ea typeface="DejaVu Sans"/>
            </a:endParaRPr>
          </a:p>
        </p:txBody>
      </p:sp>
      <p:sp>
        <p:nvSpPr>
          <p:cNvPr id="329" name="Freeform 6"/>
          <p:cNvSpPr/>
          <p:nvPr/>
        </p:nvSpPr>
        <p:spPr>
          <a:xfrm>
            <a:off x="9034920" y="6726960"/>
            <a:ext cx="3156120" cy="135360"/>
          </a:xfrm>
          <a:custGeom>
            <a:avLst/>
            <a:gdLst>
              <a:gd name="textAreaLeft" fmla="*/ 0 w 3156120"/>
              <a:gd name="textAreaRight" fmla="*/ 3156840 w 3156120"/>
              <a:gd name="textAreaTop" fmla="*/ 0 h 135360"/>
              <a:gd name="textAreaBottom" fmla="*/ 136080 h 135360"/>
            </a:gdLst>
            <a:ahLst/>
            <a:cxnLst/>
            <a:rect l="textAreaLeft" t="textAreaTop" r="textAreaRight" b="textAreaBottom"/>
            <a:pathLst>
              <a:path w="3010" h="133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endParaRPr lang="pt-BR" sz="1800" b="0" strike="noStrike" spc="-1">
              <a:solidFill>
                <a:srgbClr val="FFFFFF"/>
              </a:solidFill>
              <a:latin typeface="Arial"/>
              <a:ea typeface="DejaVu Sans"/>
            </a:endParaRPr>
          </a:p>
        </p:txBody>
      </p:sp>
      <p:pic>
        <p:nvPicPr>
          <p:cNvPr id="330" name="Imagem 7"/>
          <p:cNvPicPr/>
          <p:nvPr/>
        </p:nvPicPr>
        <p:blipFill>
          <a:blip r:embed="rId2" cstate="print"/>
          <a:stretch/>
        </p:blipFill>
        <p:spPr>
          <a:xfrm>
            <a:off x="9810720" y="5715000"/>
            <a:ext cx="1917720" cy="731880"/>
          </a:xfrm>
          <a:prstGeom prst="rect">
            <a:avLst/>
          </a:prstGeom>
          <a:ln w="0">
            <a:noFill/>
          </a:ln>
        </p:spPr>
      </p:pic>
      <p:sp>
        <p:nvSpPr>
          <p:cNvPr id="331" name="Retângulo 8"/>
          <p:cNvSpPr/>
          <p:nvPr/>
        </p:nvSpPr>
        <p:spPr>
          <a:xfrm>
            <a:off x="380880" y="764640"/>
            <a:ext cx="10539000" cy="43916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defTabSz="914400">
              <a:lnSpc>
                <a:spcPct val="100000"/>
              </a:lnSpc>
            </a:pPr>
            <a:endParaRPr lang="pt-BR" sz="14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Título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/>
            </a:pPr>
            <a:r>
              <a:rPr lang="pt-BR" sz="4000" kern="1200" spc="-1" dirty="0" smtClean="0">
                <a:solidFill>
                  <a:srgbClr val="000000"/>
                </a:solidFill>
                <a:latin typeface="Arial"/>
                <a:ea typeface="DejaVu Sans"/>
                <a:cs typeface="DejaVu Sans"/>
              </a:rPr>
              <a:t>Cuidado da PVHA no Circuito Rápido</a:t>
            </a:r>
            <a:endParaRPr lang="pt-BR" dirty="0"/>
          </a:p>
        </p:txBody>
      </p:sp>
      <p:sp>
        <p:nvSpPr>
          <p:cNvPr id="11" name="CaixaDeTexto 14"/>
          <p:cNvSpPr/>
          <p:nvPr/>
        </p:nvSpPr>
        <p:spPr>
          <a:xfrm>
            <a:off x="314280" y="6207481"/>
            <a:ext cx="1312773" cy="58332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pt-BR" sz="10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Fonte: </a:t>
            </a:r>
            <a:r>
              <a:rPr lang="pt-BR" sz="10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PCDT, 2025.</a:t>
            </a:r>
            <a:endParaRPr lang="pt-BR" sz="1000" b="0" strike="noStrike" spc="-1" dirty="0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pt-BR" sz="1100" b="0" strike="noStrike" spc="-1" dirty="0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pt-BR" sz="11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CaixaDeTexto 11"/>
          <p:cNvSpPr txBox="1"/>
          <p:nvPr/>
        </p:nvSpPr>
        <p:spPr>
          <a:xfrm>
            <a:off x="551384" y="1556792"/>
            <a:ext cx="10369249" cy="646331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pPr lvl="0">
              <a:buFontTx/>
              <a:buChar char="-"/>
            </a:pPr>
            <a:r>
              <a:rPr lang="pt-BR" dirty="0" smtClean="0"/>
              <a:t> Uma abordagem para gerenciar o cuidado de pessoas com Linfócitos T-CD4 &lt; 200 células/mm</a:t>
            </a:r>
            <a:r>
              <a:rPr lang="pt-BR" baseline="30000" dirty="0" smtClean="0"/>
              <a:t>3 </a:t>
            </a:r>
            <a:r>
              <a:rPr lang="pt-BR" dirty="0" smtClean="0"/>
              <a:t>ou</a:t>
            </a:r>
          </a:p>
          <a:p>
            <a:pPr lvl="0">
              <a:buFontTx/>
              <a:buChar char="-"/>
            </a:pPr>
            <a:r>
              <a:rPr lang="pt-BR" dirty="0" smtClean="0"/>
              <a:t> Estágio clínico 3 ou 4 definido pela Organização Mundial da Saúde (OMS).</a:t>
            </a:r>
            <a:endParaRPr lang="pt-BR" dirty="0"/>
          </a:p>
        </p:txBody>
      </p:sp>
      <p:sp>
        <p:nvSpPr>
          <p:cNvPr id="14" name="Retângulo de cantos arredondados 13"/>
          <p:cNvSpPr/>
          <p:nvPr/>
        </p:nvSpPr>
        <p:spPr>
          <a:xfrm>
            <a:off x="767408" y="2636912"/>
            <a:ext cx="6624736" cy="24482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Diagnóstico oportuno e início do tratamento com a terapia antirretroviral (TARV):</a:t>
            </a:r>
          </a:p>
          <a:p>
            <a:pPr algn="ctr">
              <a:buFontTx/>
              <a:buChar char="-"/>
            </a:pPr>
            <a:r>
              <a:rPr lang="pt-BR" dirty="0" smtClean="0"/>
              <a:t>Tuberculose</a:t>
            </a:r>
          </a:p>
          <a:p>
            <a:pPr algn="ctr">
              <a:buFontTx/>
              <a:buChar char="-"/>
            </a:pPr>
            <a:r>
              <a:rPr lang="pt-BR" dirty="0" smtClean="0"/>
              <a:t>Toxoplasmose</a:t>
            </a:r>
          </a:p>
          <a:p>
            <a:pPr algn="ctr">
              <a:buFontTx/>
              <a:buChar char="-"/>
            </a:pPr>
            <a:r>
              <a:rPr lang="pt-BR" dirty="0" smtClean="0"/>
              <a:t>Infecções bacterianas</a:t>
            </a:r>
          </a:p>
          <a:p>
            <a:pPr algn="ctr">
              <a:buFontTx/>
              <a:buChar char="-"/>
            </a:pPr>
            <a:r>
              <a:rPr lang="pt-BR" dirty="0" smtClean="0"/>
              <a:t>Meningite </a:t>
            </a:r>
            <a:r>
              <a:rPr lang="pt-BR" dirty="0" err="1" smtClean="0"/>
              <a:t>criptocócica</a:t>
            </a:r>
            <a:endParaRPr lang="pt-BR" dirty="0"/>
          </a:p>
        </p:txBody>
      </p:sp>
      <p:sp>
        <p:nvSpPr>
          <p:cNvPr id="15" name="Seta em curva para a direita 14"/>
          <p:cNvSpPr/>
          <p:nvPr/>
        </p:nvSpPr>
        <p:spPr>
          <a:xfrm>
            <a:off x="3071664" y="5373216"/>
            <a:ext cx="1512168" cy="1224136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17" name="CaixaDeTexto 16"/>
          <p:cNvSpPr txBox="1"/>
          <p:nvPr/>
        </p:nvSpPr>
        <p:spPr>
          <a:xfrm>
            <a:off x="5447928" y="5805264"/>
            <a:ext cx="386964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pt-BR" dirty="0" smtClean="0"/>
              <a:t>REDUZIR A MORBIMORTALIDADE</a:t>
            </a:r>
            <a:endParaRPr lang="pt-BR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Freeform 5"/>
          <p:cNvSpPr/>
          <p:nvPr/>
        </p:nvSpPr>
        <p:spPr>
          <a:xfrm>
            <a:off x="-1519200" y="6732720"/>
            <a:ext cx="10186560" cy="135360"/>
          </a:xfrm>
          <a:custGeom>
            <a:avLst/>
            <a:gdLst>
              <a:gd name="textAreaLeft" fmla="*/ 0 w 10186560"/>
              <a:gd name="textAreaRight" fmla="*/ 10187280 w 10186560"/>
              <a:gd name="textAreaTop" fmla="*/ 0 h 135360"/>
              <a:gd name="textAreaBottom" fmla="*/ 136080 h 135360"/>
            </a:gdLst>
            <a:ahLst/>
            <a:cxnLst/>
            <a:rect l="textAreaLeft" t="textAreaTop" r="textAreaRight" b="textAreaBottom"/>
            <a:pathLst>
              <a:path w="9712" h="133">
                <a:moveTo>
                  <a:pt x="0" y="0"/>
                </a:moveTo>
                <a:lnTo>
                  <a:pt x="0" y="0"/>
                </a:lnTo>
                <a:lnTo>
                  <a:pt x="0" y="133"/>
                </a:lnTo>
                <a:lnTo>
                  <a:pt x="9635" y="133"/>
                </a:lnTo>
                <a:lnTo>
                  <a:pt x="9712" y="0"/>
                </a:lnTo>
                <a:lnTo>
                  <a:pt x="0" y="0"/>
                </a:lnTo>
                <a:close/>
              </a:path>
            </a:pathLst>
          </a:custGeom>
          <a:solidFill>
            <a:srgbClr val="1567B2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endParaRPr lang="pt-BR" sz="1800" b="0" strike="noStrike" spc="-1">
              <a:solidFill>
                <a:srgbClr val="FFFFFF"/>
              </a:solidFill>
              <a:latin typeface="Arial"/>
              <a:ea typeface="DejaVu Sans"/>
            </a:endParaRPr>
          </a:p>
        </p:txBody>
      </p:sp>
      <p:sp>
        <p:nvSpPr>
          <p:cNvPr id="328" name="Freeform 6"/>
          <p:cNvSpPr/>
          <p:nvPr/>
        </p:nvSpPr>
        <p:spPr>
          <a:xfrm>
            <a:off x="8729640" y="6732720"/>
            <a:ext cx="3156120" cy="135360"/>
          </a:xfrm>
          <a:custGeom>
            <a:avLst/>
            <a:gdLst>
              <a:gd name="textAreaLeft" fmla="*/ 0 w 3156120"/>
              <a:gd name="textAreaRight" fmla="*/ 3156840 w 3156120"/>
              <a:gd name="textAreaTop" fmla="*/ 0 h 135360"/>
              <a:gd name="textAreaBottom" fmla="*/ 136080 h 135360"/>
            </a:gdLst>
            <a:ahLst/>
            <a:cxnLst/>
            <a:rect l="textAreaLeft" t="textAreaTop" r="textAreaRight" b="textAreaBottom"/>
            <a:pathLst>
              <a:path w="3010" h="133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endParaRPr lang="pt-BR" sz="1800" b="0" strike="noStrike" spc="-1">
              <a:solidFill>
                <a:srgbClr val="FFFFFF"/>
              </a:solidFill>
              <a:latin typeface="Arial"/>
              <a:ea typeface="DejaVu Sans"/>
            </a:endParaRPr>
          </a:p>
        </p:txBody>
      </p:sp>
      <p:sp>
        <p:nvSpPr>
          <p:cNvPr id="329" name="Freeform 6"/>
          <p:cNvSpPr/>
          <p:nvPr/>
        </p:nvSpPr>
        <p:spPr>
          <a:xfrm>
            <a:off x="9034920" y="6726960"/>
            <a:ext cx="3156120" cy="135360"/>
          </a:xfrm>
          <a:custGeom>
            <a:avLst/>
            <a:gdLst>
              <a:gd name="textAreaLeft" fmla="*/ 0 w 3156120"/>
              <a:gd name="textAreaRight" fmla="*/ 3156840 w 3156120"/>
              <a:gd name="textAreaTop" fmla="*/ 0 h 135360"/>
              <a:gd name="textAreaBottom" fmla="*/ 136080 h 135360"/>
            </a:gdLst>
            <a:ahLst/>
            <a:cxnLst/>
            <a:rect l="textAreaLeft" t="textAreaTop" r="textAreaRight" b="textAreaBottom"/>
            <a:pathLst>
              <a:path w="3010" h="133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endParaRPr lang="pt-BR" sz="1800" b="0" strike="noStrike" spc="-1">
              <a:solidFill>
                <a:srgbClr val="FFFFFF"/>
              </a:solidFill>
              <a:latin typeface="Arial"/>
              <a:ea typeface="DejaVu Sans"/>
            </a:endParaRPr>
          </a:p>
        </p:txBody>
      </p:sp>
      <p:pic>
        <p:nvPicPr>
          <p:cNvPr id="330" name="Imagem 7"/>
          <p:cNvPicPr/>
          <p:nvPr/>
        </p:nvPicPr>
        <p:blipFill>
          <a:blip r:embed="rId2" cstate="print"/>
          <a:stretch/>
        </p:blipFill>
        <p:spPr>
          <a:xfrm>
            <a:off x="9810720" y="5715000"/>
            <a:ext cx="1917720" cy="731880"/>
          </a:xfrm>
          <a:prstGeom prst="rect">
            <a:avLst/>
          </a:prstGeom>
          <a:ln w="0">
            <a:noFill/>
          </a:ln>
        </p:spPr>
      </p:pic>
      <p:sp>
        <p:nvSpPr>
          <p:cNvPr id="331" name="Retângulo 8"/>
          <p:cNvSpPr/>
          <p:nvPr/>
        </p:nvSpPr>
        <p:spPr>
          <a:xfrm>
            <a:off x="380880" y="764640"/>
            <a:ext cx="10539000" cy="43916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defTabSz="914400">
              <a:lnSpc>
                <a:spcPct val="100000"/>
              </a:lnSpc>
            </a:pPr>
            <a:endParaRPr lang="pt-BR" sz="14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Título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/>
            </a:pPr>
            <a:r>
              <a:rPr lang="pt-BR" sz="4000" kern="1200" spc="-1" dirty="0" smtClean="0">
                <a:solidFill>
                  <a:srgbClr val="000000"/>
                </a:solidFill>
                <a:latin typeface="Arial"/>
                <a:ea typeface="DejaVu Sans"/>
                <a:cs typeface="DejaVu Sans"/>
              </a:rPr>
              <a:t>Estágios clínicos da OMS</a:t>
            </a:r>
            <a:endParaRPr lang="pt-BR" dirty="0"/>
          </a:p>
        </p:txBody>
      </p:sp>
      <p:sp>
        <p:nvSpPr>
          <p:cNvPr id="12" name="CaixaDeTexto 11"/>
          <p:cNvSpPr txBox="1"/>
          <p:nvPr/>
        </p:nvSpPr>
        <p:spPr>
          <a:xfrm>
            <a:off x="8400256" y="2060848"/>
            <a:ext cx="2520377" cy="2585323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lvl="0">
              <a:buFontTx/>
              <a:buChar char="-"/>
            </a:pPr>
            <a:r>
              <a:rPr lang="pt-BR" dirty="0" smtClean="0"/>
              <a:t> Uma abordagem para gerenciar o cuidado de pessoas com Linfócitos T-CD4 &lt; 200 células/mm</a:t>
            </a:r>
            <a:r>
              <a:rPr lang="pt-BR" baseline="30000" dirty="0" smtClean="0"/>
              <a:t>3 </a:t>
            </a:r>
            <a:r>
              <a:rPr lang="pt-BR" dirty="0" smtClean="0"/>
              <a:t>ou</a:t>
            </a:r>
          </a:p>
          <a:p>
            <a:pPr lvl="0">
              <a:buFontTx/>
              <a:buChar char="-"/>
            </a:pPr>
            <a:r>
              <a:rPr lang="pt-BR" dirty="0" smtClean="0"/>
              <a:t> Estágio clínico 3 ou 4 definido pela Organização Mundial da Saúde (OMS).</a:t>
            </a:r>
            <a:endParaRPr lang="pt-BR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9376" y="1534663"/>
            <a:ext cx="7638058" cy="4992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Freeform 5"/>
          <p:cNvSpPr/>
          <p:nvPr/>
        </p:nvSpPr>
        <p:spPr>
          <a:xfrm>
            <a:off x="-1519200" y="6732720"/>
            <a:ext cx="10186560" cy="135360"/>
          </a:xfrm>
          <a:custGeom>
            <a:avLst/>
            <a:gdLst>
              <a:gd name="textAreaLeft" fmla="*/ 0 w 10186560"/>
              <a:gd name="textAreaRight" fmla="*/ 10187280 w 10186560"/>
              <a:gd name="textAreaTop" fmla="*/ 0 h 135360"/>
              <a:gd name="textAreaBottom" fmla="*/ 136080 h 135360"/>
            </a:gdLst>
            <a:ahLst/>
            <a:cxnLst/>
            <a:rect l="textAreaLeft" t="textAreaTop" r="textAreaRight" b="textAreaBottom"/>
            <a:pathLst>
              <a:path w="9712" h="133">
                <a:moveTo>
                  <a:pt x="0" y="0"/>
                </a:moveTo>
                <a:lnTo>
                  <a:pt x="0" y="0"/>
                </a:lnTo>
                <a:lnTo>
                  <a:pt x="0" y="133"/>
                </a:lnTo>
                <a:lnTo>
                  <a:pt x="9635" y="133"/>
                </a:lnTo>
                <a:lnTo>
                  <a:pt x="9712" y="0"/>
                </a:lnTo>
                <a:lnTo>
                  <a:pt x="0" y="0"/>
                </a:lnTo>
                <a:close/>
              </a:path>
            </a:pathLst>
          </a:custGeom>
          <a:solidFill>
            <a:srgbClr val="1567B2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endParaRPr lang="pt-BR" sz="1800" b="0" strike="noStrike" spc="-1">
              <a:solidFill>
                <a:srgbClr val="FFFFFF"/>
              </a:solidFill>
              <a:latin typeface="Arial"/>
              <a:ea typeface="DejaVu Sans"/>
            </a:endParaRPr>
          </a:p>
        </p:txBody>
      </p:sp>
      <p:sp>
        <p:nvSpPr>
          <p:cNvPr id="328" name="Freeform 6"/>
          <p:cNvSpPr/>
          <p:nvPr/>
        </p:nvSpPr>
        <p:spPr>
          <a:xfrm>
            <a:off x="8729640" y="6732720"/>
            <a:ext cx="3156120" cy="135360"/>
          </a:xfrm>
          <a:custGeom>
            <a:avLst/>
            <a:gdLst>
              <a:gd name="textAreaLeft" fmla="*/ 0 w 3156120"/>
              <a:gd name="textAreaRight" fmla="*/ 3156840 w 3156120"/>
              <a:gd name="textAreaTop" fmla="*/ 0 h 135360"/>
              <a:gd name="textAreaBottom" fmla="*/ 136080 h 135360"/>
            </a:gdLst>
            <a:ahLst/>
            <a:cxnLst/>
            <a:rect l="textAreaLeft" t="textAreaTop" r="textAreaRight" b="textAreaBottom"/>
            <a:pathLst>
              <a:path w="3010" h="133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endParaRPr lang="pt-BR" sz="1800" b="0" strike="noStrike" spc="-1">
              <a:solidFill>
                <a:srgbClr val="FFFFFF"/>
              </a:solidFill>
              <a:latin typeface="Arial"/>
              <a:ea typeface="DejaVu Sans"/>
            </a:endParaRPr>
          </a:p>
        </p:txBody>
      </p:sp>
      <p:sp>
        <p:nvSpPr>
          <p:cNvPr id="329" name="Freeform 6"/>
          <p:cNvSpPr/>
          <p:nvPr/>
        </p:nvSpPr>
        <p:spPr>
          <a:xfrm>
            <a:off x="9034920" y="6726960"/>
            <a:ext cx="3156120" cy="135360"/>
          </a:xfrm>
          <a:custGeom>
            <a:avLst/>
            <a:gdLst>
              <a:gd name="textAreaLeft" fmla="*/ 0 w 3156120"/>
              <a:gd name="textAreaRight" fmla="*/ 3156840 w 3156120"/>
              <a:gd name="textAreaTop" fmla="*/ 0 h 135360"/>
              <a:gd name="textAreaBottom" fmla="*/ 136080 h 135360"/>
            </a:gdLst>
            <a:ahLst/>
            <a:cxnLst/>
            <a:rect l="textAreaLeft" t="textAreaTop" r="textAreaRight" b="textAreaBottom"/>
            <a:pathLst>
              <a:path w="3010" h="133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endParaRPr lang="pt-BR" sz="1800" b="0" strike="noStrike" spc="-1">
              <a:solidFill>
                <a:srgbClr val="FFFFFF"/>
              </a:solidFill>
              <a:latin typeface="Arial"/>
              <a:ea typeface="DejaVu Sans"/>
            </a:endParaRPr>
          </a:p>
        </p:txBody>
      </p:sp>
      <p:pic>
        <p:nvPicPr>
          <p:cNvPr id="330" name="Imagem 7"/>
          <p:cNvPicPr/>
          <p:nvPr/>
        </p:nvPicPr>
        <p:blipFill>
          <a:blip r:embed="rId2" cstate="print"/>
          <a:stretch/>
        </p:blipFill>
        <p:spPr>
          <a:xfrm>
            <a:off x="9810720" y="5715000"/>
            <a:ext cx="1917720" cy="731880"/>
          </a:xfrm>
          <a:prstGeom prst="rect">
            <a:avLst/>
          </a:prstGeom>
          <a:ln w="0">
            <a:noFill/>
          </a:ln>
        </p:spPr>
      </p:pic>
      <p:sp>
        <p:nvSpPr>
          <p:cNvPr id="331" name="Retângulo 8"/>
          <p:cNvSpPr/>
          <p:nvPr/>
        </p:nvSpPr>
        <p:spPr>
          <a:xfrm>
            <a:off x="380880" y="764640"/>
            <a:ext cx="10539000" cy="43916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defTabSz="914400">
              <a:lnSpc>
                <a:spcPct val="100000"/>
              </a:lnSpc>
            </a:pPr>
            <a:endParaRPr lang="pt-BR" sz="14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Título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/>
            </a:pPr>
            <a:r>
              <a:rPr lang="pt-BR" sz="4000" kern="1200" spc="-1" dirty="0" smtClean="0">
                <a:solidFill>
                  <a:srgbClr val="000000"/>
                </a:solidFill>
                <a:latin typeface="Arial"/>
                <a:ea typeface="DejaVu Sans"/>
                <a:cs typeface="DejaVu Sans"/>
              </a:rPr>
              <a:t>População a ser incluída</a:t>
            </a:r>
            <a:r>
              <a:rPr kumimoji="0" lang="pt-BR" sz="4000" b="0" i="0" u="none" strike="noStrike" kern="1200" cap="none" spc="-1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DejaVu Sans"/>
                <a:cs typeface="DejaVu Sans"/>
              </a:rPr>
              <a:t/>
            </a:r>
            <a:br>
              <a:rPr kumimoji="0" lang="pt-BR" sz="4000" b="0" i="0" u="none" strike="noStrike" kern="1200" cap="none" spc="-1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DejaVu Sans"/>
                <a:cs typeface="DejaVu Sans"/>
              </a:rPr>
            </a:br>
            <a:endParaRPr lang="pt-BR" dirty="0"/>
          </a:p>
        </p:txBody>
      </p:sp>
      <p:sp>
        <p:nvSpPr>
          <p:cNvPr id="11" name="CaixaDeTexto 14"/>
          <p:cNvSpPr/>
          <p:nvPr/>
        </p:nvSpPr>
        <p:spPr>
          <a:xfrm>
            <a:off x="314280" y="6207481"/>
            <a:ext cx="1677264" cy="58332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pt-BR" sz="10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Fonte: </a:t>
            </a:r>
            <a:r>
              <a:rPr lang="pt-BR" sz="10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BRASIL, 2021.</a:t>
            </a:r>
            <a:endParaRPr lang="pt-BR" sz="1000" b="0" strike="noStrike" spc="-1" dirty="0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pt-BR" sz="1100" b="0" strike="noStrike" spc="-1" dirty="0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pt-BR" sz="11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Seta para a direita 14"/>
          <p:cNvSpPr/>
          <p:nvPr/>
        </p:nvSpPr>
        <p:spPr>
          <a:xfrm>
            <a:off x="1415480" y="1412776"/>
            <a:ext cx="4032448" cy="1584176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pt-BR" dirty="0" smtClean="0"/>
          </a:p>
          <a:p>
            <a:pPr lvl="0" algn="ctr"/>
            <a:r>
              <a:rPr lang="pt-BR" dirty="0" smtClean="0"/>
              <a:t>Pessoa com a Síndrome da Imunodeficiência Adquirida</a:t>
            </a:r>
          </a:p>
          <a:p>
            <a:pPr algn="ctr"/>
            <a:endParaRPr lang="pt-BR" dirty="0"/>
          </a:p>
        </p:txBody>
      </p:sp>
      <p:sp>
        <p:nvSpPr>
          <p:cNvPr id="16" name="Seta para a direita 15"/>
          <p:cNvSpPr/>
          <p:nvPr/>
        </p:nvSpPr>
        <p:spPr>
          <a:xfrm>
            <a:off x="1343472" y="2996952"/>
            <a:ext cx="4176464" cy="1440160"/>
          </a:xfrm>
          <a:prstGeom prst="righ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pt-BR" dirty="0" smtClean="0"/>
          </a:p>
          <a:p>
            <a:pPr lvl="0" algn="ctr"/>
            <a:r>
              <a:rPr lang="pt-BR" dirty="0" smtClean="0"/>
              <a:t>Paciente que iniciou o tratamento tardio</a:t>
            </a:r>
          </a:p>
          <a:p>
            <a:pPr algn="ctr"/>
            <a:endParaRPr lang="pt-BR" dirty="0"/>
          </a:p>
        </p:txBody>
      </p:sp>
      <p:sp>
        <p:nvSpPr>
          <p:cNvPr id="17" name="Seta para a direita 16"/>
          <p:cNvSpPr/>
          <p:nvPr/>
        </p:nvSpPr>
        <p:spPr>
          <a:xfrm>
            <a:off x="7248128" y="3429000"/>
            <a:ext cx="4104456" cy="1656184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pt-BR" dirty="0" smtClean="0"/>
          </a:p>
          <a:p>
            <a:pPr lvl="0" algn="ctr"/>
            <a:r>
              <a:rPr lang="pt-BR" dirty="0" smtClean="0"/>
              <a:t>Paciente que perdeu o seguimento ou interrompeu o tratamento</a:t>
            </a:r>
          </a:p>
          <a:p>
            <a:pPr algn="ctr"/>
            <a:endParaRPr lang="pt-BR" dirty="0"/>
          </a:p>
        </p:txBody>
      </p:sp>
      <p:sp>
        <p:nvSpPr>
          <p:cNvPr id="18" name="Seta para a direita 17"/>
          <p:cNvSpPr/>
          <p:nvPr/>
        </p:nvSpPr>
        <p:spPr>
          <a:xfrm>
            <a:off x="1343472" y="4509120"/>
            <a:ext cx="4104456" cy="1656184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pt-BR" dirty="0" smtClean="0"/>
          </a:p>
          <a:p>
            <a:pPr lvl="0"/>
            <a:r>
              <a:rPr lang="pt-BR" dirty="0" smtClean="0"/>
              <a:t>Paciente que teve falha virológica</a:t>
            </a:r>
          </a:p>
          <a:p>
            <a:pPr algn="ctr"/>
            <a:endParaRPr lang="pt-BR" dirty="0"/>
          </a:p>
        </p:txBody>
      </p:sp>
      <p:sp>
        <p:nvSpPr>
          <p:cNvPr id="19" name="Seta para a direita 18"/>
          <p:cNvSpPr/>
          <p:nvPr/>
        </p:nvSpPr>
        <p:spPr>
          <a:xfrm>
            <a:off x="7176120" y="1268760"/>
            <a:ext cx="4104456" cy="1656184"/>
          </a:xfrm>
          <a:prstGeom prst="right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pt-BR" dirty="0" smtClean="0"/>
              <a:t> </a:t>
            </a:r>
          </a:p>
          <a:p>
            <a:pPr lvl="0" algn="ctr"/>
            <a:r>
              <a:rPr lang="pt-BR" dirty="0" smtClean="0"/>
              <a:t>Paciente com sinais de gravidade</a:t>
            </a:r>
          </a:p>
          <a:p>
            <a:pPr algn="ctr"/>
            <a:endParaRPr lang="pt-BR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Freeform 5"/>
          <p:cNvSpPr/>
          <p:nvPr/>
        </p:nvSpPr>
        <p:spPr>
          <a:xfrm>
            <a:off x="-1519200" y="6732720"/>
            <a:ext cx="10186560" cy="135360"/>
          </a:xfrm>
          <a:custGeom>
            <a:avLst/>
            <a:gdLst>
              <a:gd name="textAreaLeft" fmla="*/ 0 w 10186560"/>
              <a:gd name="textAreaRight" fmla="*/ 10187280 w 10186560"/>
              <a:gd name="textAreaTop" fmla="*/ 0 h 135360"/>
              <a:gd name="textAreaBottom" fmla="*/ 136080 h 135360"/>
            </a:gdLst>
            <a:ahLst/>
            <a:cxnLst/>
            <a:rect l="textAreaLeft" t="textAreaTop" r="textAreaRight" b="textAreaBottom"/>
            <a:pathLst>
              <a:path w="9712" h="133">
                <a:moveTo>
                  <a:pt x="0" y="0"/>
                </a:moveTo>
                <a:lnTo>
                  <a:pt x="0" y="0"/>
                </a:lnTo>
                <a:lnTo>
                  <a:pt x="0" y="133"/>
                </a:lnTo>
                <a:lnTo>
                  <a:pt x="9635" y="133"/>
                </a:lnTo>
                <a:lnTo>
                  <a:pt x="9712" y="0"/>
                </a:lnTo>
                <a:lnTo>
                  <a:pt x="0" y="0"/>
                </a:lnTo>
                <a:close/>
              </a:path>
            </a:pathLst>
          </a:custGeom>
          <a:solidFill>
            <a:srgbClr val="1567B2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endParaRPr lang="pt-BR" sz="1800" b="0" strike="noStrike" spc="-1">
              <a:solidFill>
                <a:srgbClr val="FFFFFF"/>
              </a:solidFill>
              <a:latin typeface="Arial"/>
              <a:ea typeface="DejaVu Sans"/>
            </a:endParaRPr>
          </a:p>
        </p:txBody>
      </p:sp>
      <p:sp>
        <p:nvSpPr>
          <p:cNvPr id="328" name="Freeform 6"/>
          <p:cNvSpPr/>
          <p:nvPr/>
        </p:nvSpPr>
        <p:spPr>
          <a:xfrm>
            <a:off x="8729640" y="6732720"/>
            <a:ext cx="3156120" cy="135360"/>
          </a:xfrm>
          <a:custGeom>
            <a:avLst/>
            <a:gdLst>
              <a:gd name="textAreaLeft" fmla="*/ 0 w 3156120"/>
              <a:gd name="textAreaRight" fmla="*/ 3156840 w 3156120"/>
              <a:gd name="textAreaTop" fmla="*/ 0 h 135360"/>
              <a:gd name="textAreaBottom" fmla="*/ 136080 h 135360"/>
            </a:gdLst>
            <a:ahLst/>
            <a:cxnLst/>
            <a:rect l="textAreaLeft" t="textAreaTop" r="textAreaRight" b="textAreaBottom"/>
            <a:pathLst>
              <a:path w="3010" h="133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endParaRPr lang="pt-BR" sz="1800" b="0" strike="noStrike" spc="-1">
              <a:solidFill>
                <a:srgbClr val="FFFFFF"/>
              </a:solidFill>
              <a:latin typeface="Arial"/>
              <a:ea typeface="DejaVu Sans"/>
            </a:endParaRPr>
          </a:p>
        </p:txBody>
      </p:sp>
      <p:sp>
        <p:nvSpPr>
          <p:cNvPr id="329" name="Freeform 6"/>
          <p:cNvSpPr/>
          <p:nvPr/>
        </p:nvSpPr>
        <p:spPr>
          <a:xfrm>
            <a:off x="9034920" y="6726960"/>
            <a:ext cx="3156120" cy="135360"/>
          </a:xfrm>
          <a:custGeom>
            <a:avLst/>
            <a:gdLst>
              <a:gd name="textAreaLeft" fmla="*/ 0 w 3156120"/>
              <a:gd name="textAreaRight" fmla="*/ 3156840 w 3156120"/>
              <a:gd name="textAreaTop" fmla="*/ 0 h 135360"/>
              <a:gd name="textAreaBottom" fmla="*/ 136080 h 135360"/>
            </a:gdLst>
            <a:ahLst/>
            <a:cxnLst/>
            <a:rect l="textAreaLeft" t="textAreaTop" r="textAreaRight" b="textAreaBottom"/>
            <a:pathLst>
              <a:path w="3010" h="133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endParaRPr lang="pt-BR" sz="1800" b="0" strike="noStrike" spc="-1">
              <a:solidFill>
                <a:srgbClr val="FFFFFF"/>
              </a:solidFill>
              <a:latin typeface="Arial"/>
              <a:ea typeface="DejaVu Sans"/>
            </a:endParaRPr>
          </a:p>
        </p:txBody>
      </p:sp>
      <p:pic>
        <p:nvPicPr>
          <p:cNvPr id="330" name="Imagem 7"/>
          <p:cNvPicPr/>
          <p:nvPr/>
        </p:nvPicPr>
        <p:blipFill>
          <a:blip r:embed="rId2" cstate="print"/>
          <a:stretch/>
        </p:blipFill>
        <p:spPr>
          <a:xfrm>
            <a:off x="9810720" y="5715000"/>
            <a:ext cx="1917720" cy="731880"/>
          </a:xfrm>
          <a:prstGeom prst="rect">
            <a:avLst/>
          </a:prstGeom>
          <a:ln w="0">
            <a:noFill/>
          </a:ln>
        </p:spPr>
      </p:pic>
      <p:sp>
        <p:nvSpPr>
          <p:cNvPr id="331" name="Retângulo 8"/>
          <p:cNvSpPr/>
          <p:nvPr/>
        </p:nvSpPr>
        <p:spPr>
          <a:xfrm>
            <a:off x="380880" y="764640"/>
            <a:ext cx="10539000" cy="43916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defTabSz="914400">
              <a:lnSpc>
                <a:spcPct val="100000"/>
              </a:lnSpc>
            </a:pPr>
            <a:endParaRPr lang="pt-BR" sz="14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Título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/>
            </a:pPr>
            <a:r>
              <a:rPr lang="pt-BR" sz="4000" kern="1200" spc="-1" dirty="0" smtClean="0">
                <a:solidFill>
                  <a:srgbClr val="000000"/>
                </a:solidFill>
                <a:latin typeface="Arial"/>
                <a:ea typeface="DejaVu Sans"/>
                <a:cs typeface="DejaVu Sans"/>
              </a:rPr>
              <a:t>Ampliação do Circuito Rápido para Manejo da </a:t>
            </a:r>
            <a:br>
              <a:rPr lang="pt-BR" sz="4000" kern="1200" spc="-1" dirty="0" smtClean="0">
                <a:solidFill>
                  <a:srgbClr val="000000"/>
                </a:solidFill>
                <a:latin typeface="Arial"/>
                <a:ea typeface="DejaVu Sans"/>
                <a:cs typeface="DejaVu Sans"/>
              </a:rPr>
            </a:br>
            <a:r>
              <a:rPr lang="pt-BR" sz="4000" kern="1200" spc="-1" dirty="0" smtClean="0">
                <a:solidFill>
                  <a:srgbClr val="000000"/>
                </a:solidFill>
                <a:latin typeface="Arial"/>
                <a:ea typeface="DejaVu Sans"/>
                <a:cs typeface="DejaVu Sans"/>
              </a:rPr>
              <a:t>doença avançada</a:t>
            </a:r>
            <a:endParaRPr lang="pt-BR" dirty="0"/>
          </a:p>
        </p:txBody>
      </p:sp>
      <p:sp>
        <p:nvSpPr>
          <p:cNvPr id="12" name="CaixaDeTexto 11"/>
          <p:cNvSpPr txBox="1"/>
          <p:nvPr/>
        </p:nvSpPr>
        <p:spPr>
          <a:xfrm>
            <a:off x="983433" y="2348880"/>
            <a:ext cx="2376263" cy="1200329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dirty="0" smtClean="0"/>
              <a:t>Ampliação do circuito</a:t>
            </a:r>
          </a:p>
          <a:p>
            <a:pPr algn="ctr"/>
            <a:r>
              <a:rPr lang="pt-BR" dirty="0" smtClean="0"/>
              <a:t>Rápido para PA, MA, PE, GO, SP, SC e PR</a:t>
            </a:r>
            <a:endParaRPr lang="pt-B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99856" y="1916832"/>
            <a:ext cx="4695825" cy="421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CaixaDeTexto 12"/>
          <p:cNvSpPr txBox="1"/>
          <p:nvPr/>
        </p:nvSpPr>
        <p:spPr>
          <a:xfrm>
            <a:off x="191344" y="4221088"/>
            <a:ext cx="4320480" cy="230832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dirty="0" smtClean="0"/>
              <a:t>Paraná</a:t>
            </a:r>
          </a:p>
          <a:p>
            <a:pPr algn="ctr"/>
            <a:endParaRPr lang="pt-BR" dirty="0" smtClean="0"/>
          </a:p>
          <a:p>
            <a:r>
              <a:rPr lang="pt-BR" dirty="0" smtClean="0"/>
              <a:t>Araucária, Cascavel, Curitiba, </a:t>
            </a:r>
          </a:p>
          <a:p>
            <a:r>
              <a:rPr lang="pt-BR" dirty="0" smtClean="0"/>
              <a:t>Guarapuava, Foz do Iguaçu, Londrina, Maringá, Paranaguá, Pato </a:t>
            </a:r>
            <a:r>
              <a:rPr lang="pt-BR" dirty="0" smtClean="0"/>
              <a:t>Branco, Ponta Grossa</a:t>
            </a:r>
            <a:r>
              <a:rPr lang="pt-BR" dirty="0" smtClean="0"/>
              <a:t>, São José dos Pinhais, Toledo, Umuarama.</a:t>
            </a:r>
          </a:p>
          <a:p>
            <a:endParaRPr lang="pt-BR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Freeform 5"/>
          <p:cNvSpPr/>
          <p:nvPr/>
        </p:nvSpPr>
        <p:spPr>
          <a:xfrm>
            <a:off x="-1519200" y="6732720"/>
            <a:ext cx="10186560" cy="135360"/>
          </a:xfrm>
          <a:custGeom>
            <a:avLst/>
            <a:gdLst>
              <a:gd name="textAreaLeft" fmla="*/ 0 w 10186560"/>
              <a:gd name="textAreaRight" fmla="*/ 10187280 w 10186560"/>
              <a:gd name="textAreaTop" fmla="*/ 0 h 135360"/>
              <a:gd name="textAreaBottom" fmla="*/ 136080 h 135360"/>
            </a:gdLst>
            <a:ahLst/>
            <a:cxnLst/>
            <a:rect l="textAreaLeft" t="textAreaTop" r="textAreaRight" b="textAreaBottom"/>
            <a:pathLst>
              <a:path w="9712" h="133">
                <a:moveTo>
                  <a:pt x="0" y="0"/>
                </a:moveTo>
                <a:lnTo>
                  <a:pt x="0" y="0"/>
                </a:lnTo>
                <a:lnTo>
                  <a:pt x="0" y="133"/>
                </a:lnTo>
                <a:lnTo>
                  <a:pt x="9635" y="133"/>
                </a:lnTo>
                <a:lnTo>
                  <a:pt x="9712" y="0"/>
                </a:lnTo>
                <a:lnTo>
                  <a:pt x="0" y="0"/>
                </a:lnTo>
                <a:close/>
              </a:path>
            </a:pathLst>
          </a:custGeom>
          <a:solidFill>
            <a:srgbClr val="1567B2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endParaRPr lang="pt-BR" sz="1800" b="0" strike="noStrike" spc="-1">
              <a:solidFill>
                <a:srgbClr val="FFFFFF"/>
              </a:solidFill>
              <a:latin typeface="Arial"/>
              <a:ea typeface="DejaVu Sans"/>
            </a:endParaRPr>
          </a:p>
        </p:txBody>
      </p:sp>
      <p:sp>
        <p:nvSpPr>
          <p:cNvPr id="328" name="Freeform 6"/>
          <p:cNvSpPr/>
          <p:nvPr/>
        </p:nvSpPr>
        <p:spPr>
          <a:xfrm>
            <a:off x="8729640" y="6732720"/>
            <a:ext cx="3156120" cy="135360"/>
          </a:xfrm>
          <a:custGeom>
            <a:avLst/>
            <a:gdLst>
              <a:gd name="textAreaLeft" fmla="*/ 0 w 3156120"/>
              <a:gd name="textAreaRight" fmla="*/ 3156840 w 3156120"/>
              <a:gd name="textAreaTop" fmla="*/ 0 h 135360"/>
              <a:gd name="textAreaBottom" fmla="*/ 136080 h 135360"/>
            </a:gdLst>
            <a:ahLst/>
            <a:cxnLst/>
            <a:rect l="textAreaLeft" t="textAreaTop" r="textAreaRight" b="textAreaBottom"/>
            <a:pathLst>
              <a:path w="3010" h="133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endParaRPr lang="pt-BR" sz="1800" b="0" strike="noStrike" spc="-1">
              <a:solidFill>
                <a:srgbClr val="FFFFFF"/>
              </a:solidFill>
              <a:latin typeface="Arial"/>
              <a:ea typeface="DejaVu Sans"/>
            </a:endParaRPr>
          </a:p>
        </p:txBody>
      </p:sp>
      <p:sp>
        <p:nvSpPr>
          <p:cNvPr id="329" name="Freeform 6"/>
          <p:cNvSpPr/>
          <p:nvPr/>
        </p:nvSpPr>
        <p:spPr>
          <a:xfrm>
            <a:off x="9034920" y="6726960"/>
            <a:ext cx="3156120" cy="135360"/>
          </a:xfrm>
          <a:custGeom>
            <a:avLst/>
            <a:gdLst>
              <a:gd name="textAreaLeft" fmla="*/ 0 w 3156120"/>
              <a:gd name="textAreaRight" fmla="*/ 3156840 w 3156120"/>
              <a:gd name="textAreaTop" fmla="*/ 0 h 135360"/>
              <a:gd name="textAreaBottom" fmla="*/ 136080 h 135360"/>
            </a:gdLst>
            <a:ahLst/>
            <a:cxnLst/>
            <a:rect l="textAreaLeft" t="textAreaTop" r="textAreaRight" b="textAreaBottom"/>
            <a:pathLst>
              <a:path w="3010" h="133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endParaRPr lang="pt-BR" sz="1800" b="0" strike="noStrike" spc="-1">
              <a:solidFill>
                <a:srgbClr val="FFFFFF"/>
              </a:solidFill>
              <a:latin typeface="Arial"/>
              <a:ea typeface="DejaVu Sans"/>
            </a:endParaRPr>
          </a:p>
        </p:txBody>
      </p:sp>
      <p:pic>
        <p:nvPicPr>
          <p:cNvPr id="330" name="Imagem 7"/>
          <p:cNvPicPr/>
          <p:nvPr/>
        </p:nvPicPr>
        <p:blipFill>
          <a:blip r:embed="rId2" cstate="print"/>
          <a:stretch/>
        </p:blipFill>
        <p:spPr>
          <a:xfrm>
            <a:off x="9810720" y="5715000"/>
            <a:ext cx="1917720" cy="731880"/>
          </a:xfrm>
          <a:prstGeom prst="rect">
            <a:avLst/>
          </a:prstGeom>
          <a:ln w="0">
            <a:noFill/>
          </a:ln>
        </p:spPr>
      </p:pic>
      <p:sp>
        <p:nvSpPr>
          <p:cNvPr id="331" name="Retângulo 8"/>
          <p:cNvSpPr/>
          <p:nvPr/>
        </p:nvSpPr>
        <p:spPr>
          <a:xfrm>
            <a:off x="380880" y="764640"/>
            <a:ext cx="10539000" cy="43916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defTabSz="914400">
              <a:lnSpc>
                <a:spcPct val="100000"/>
              </a:lnSpc>
            </a:pPr>
            <a:endParaRPr lang="pt-BR" sz="14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Título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/>
            </a:pPr>
            <a:r>
              <a:rPr lang="pt-BR" sz="4000" kern="1200" spc="-1" dirty="0" smtClean="0">
                <a:solidFill>
                  <a:srgbClr val="000000"/>
                </a:solidFill>
                <a:latin typeface="Arial"/>
                <a:ea typeface="DejaVu Sans"/>
                <a:cs typeface="DejaVu Sans"/>
              </a:rPr>
              <a:t>Porque Circuito Rápido?</a:t>
            </a:r>
            <a:endParaRPr lang="pt-BR" dirty="0"/>
          </a:p>
        </p:txBody>
      </p:sp>
      <p:sp>
        <p:nvSpPr>
          <p:cNvPr id="11" name="CaixaDeTexto 14"/>
          <p:cNvSpPr/>
          <p:nvPr/>
        </p:nvSpPr>
        <p:spPr>
          <a:xfrm>
            <a:off x="314280" y="6207481"/>
            <a:ext cx="1749272" cy="58332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pt-BR" sz="10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Fonte: </a:t>
            </a:r>
            <a:r>
              <a:rPr lang="pt-BR" sz="10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CRT/SP, 2024.</a:t>
            </a:r>
            <a:endParaRPr lang="pt-BR" sz="1000" b="0" strike="noStrike" spc="-1" dirty="0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pt-BR" sz="1100" b="0" strike="noStrike" spc="-1" dirty="0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pt-BR" sz="11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CaixaDeTexto 12"/>
          <p:cNvSpPr txBox="1"/>
          <p:nvPr/>
        </p:nvSpPr>
        <p:spPr>
          <a:xfrm>
            <a:off x="911424" y="1700808"/>
            <a:ext cx="578876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Tx/>
              <a:buChar char="-"/>
            </a:pPr>
            <a:r>
              <a:rPr lang="pt-BR" dirty="0" smtClean="0"/>
              <a:t>Melhor qualidade de vida das PVHA</a:t>
            </a:r>
          </a:p>
          <a:p>
            <a:pPr>
              <a:buFontTx/>
              <a:buChar char="-"/>
            </a:pPr>
            <a:r>
              <a:rPr lang="pt-BR" dirty="0" smtClean="0"/>
              <a:t>Redução da transmissão I=I </a:t>
            </a:r>
          </a:p>
          <a:p>
            <a:pPr>
              <a:buFontTx/>
              <a:buChar char="-"/>
            </a:pPr>
            <a:r>
              <a:rPr lang="pt-BR" dirty="0" smtClean="0"/>
              <a:t>Identificação oportuno das infecções oportunistas (IO)</a:t>
            </a:r>
          </a:p>
          <a:p>
            <a:pPr>
              <a:buFontTx/>
              <a:buChar char="-"/>
            </a:pPr>
            <a:r>
              <a:rPr lang="pt-BR" dirty="0" smtClean="0"/>
              <a:t>Inicio rápido da terapia antirretroviral (TARV)</a:t>
            </a:r>
          </a:p>
          <a:p>
            <a:pPr>
              <a:buFontTx/>
              <a:buChar char="-"/>
            </a:pPr>
            <a:r>
              <a:rPr lang="pt-BR" dirty="0" smtClean="0"/>
              <a:t> Redução de </a:t>
            </a:r>
            <a:r>
              <a:rPr lang="pt-BR" dirty="0" err="1" smtClean="0"/>
              <a:t>morbimortalidade</a:t>
            </a:r>
            <a:endParaRPr lang="pt-BR" dirty="0"/>
          </a:p>
        </p:txBody>
      </p:sp>
      <p:pic>
        <p:nvPicPr>
          <p:cNvPr id="14" name="Picture 2" descr="Ministério da Saúde vai intensificar mensagem para incentivar o diagnóstico  e o tratamento antirretroviral do HIV – Agência AID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04312" y="3212976"/>
            <a:ext cx="2878665" cy="1919548"/>
          </a:xfrm>
          <a:prstGeom prst="rect">
            <a:avLst/>
          </a:prstGeom>
          <a:noFill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71464" y="3429000"/>
            <a:ext cx="2393929" cy="1602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CaixaDeTexto 14"/>
          <p:cNvSpPr txBox="1"/>
          <p:nvPr/>
        </p:nvSpPr>
        <p:spPr>
          <a:xfrm>
            <a:off x="1703512" y="5013176"/>
            <a:ext cx="15311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dirty="0" smtClean="0"/>
              <a:t>LF-LAM</a:t>
            </a:r>
          </a:p>
          <a:p>
            <a:pPr algn="ctr"/>
            <a:r>
              <a:rPr lang="pt-BR" dirty="0" smtClean="0"/>
              <a:t>(tuberculose)</a:t>
            </a:r>
            <a:endParaRPr lang="pt-BR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67808" y="3429000"/>
            <a:ext cx="2031536" cy="1653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CaixaDeTexto 15"/>
          <p:cNvSpPr txBox="1"/>
          <p:nvPr/>
        </p:nvSpPr>
        <p:spPr>
          <a:xfrm>
            <a:off x="4583832" y="5085184"/>
            <a:ext cx="16337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dirty="0" err="1" smtClean="0"/>
              <a:t>LF-Crag</a:t>
            </a:r>
            <a:endParaRPr lang="pt-BR" dirty="0" smtClean="0"/>
          </a:p>
          <a:p>
            <a:pPr algn="ctr"/>
            <a:r>
              <a:rPr lang="pt-BR" dirty="0" smtClean="0"/>
              <a:t>(</a:t>
            </a:r>
            <a:r>
              <a:rPr lang="pt-BR" dirty="0" err="1" smtClean="0"/>
              <a:t>criptococose</a:t>
            </a:r>
            <a:r>
              <a:rPr lang="pt-BR" dirty="0" smtClean="0"/>
              <a:t>)</a:t>
            </a:r>
            <a:endParaRPr lang="pt-BR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Freeform 5"/>
          <p:cNvSpPr/>
          <p:nvPr/>
        </p:nvSpPr>
        <p:spPr>
          <a:xfrm>
            <a:off x="-1519200" y="6732720"/>
            <a:ext cx="10186560" cy="135360"/>
          </a:xfrm>
          <a:custGeom>
            <a:avLst/>
            <a:gdLst>
              <a:gd name="textAreaLeft" fmla="*/ 0 w 10186560"/>
              <a:gd name="textAreaRight" fmla="*/ 10187280 w 10186560"/>
              <a:gd name="textAreaTop" fmla="*/ 0 h 135360"/>
              <a:gd name="textAreaBottom" fmla="*/ 136080 h 135360"/>
            </a:gdLst>
            <a:ahLst/>
            <a:cxnLst/>
            <a:rect l="textAreaLeft" t="textAreaTop" r="textAreaRight" b="textAreaBottom"/>
            <a:pathLst>
              <a:path w="9712" h="133">
                <a:moveTo>
                  <a:pt x="0" y="0"/>
                </a:moveTo>
                <a:lnTo>
                  <a:pt x="0" y="0"/>
                </a:lnTo>
                <a:lnTo>
                  <a:pt x="0" y="133"/>
                </a:lnTo>
                <a:lnTo>
                  <a:pt x="9635" y="133"/>
                </a:lnTo>
                <a:lnTo>
                  <a:pt x="9712" y="0"/>
                </a:lnTo>
                <a:lnTo>
                  <a:pt x="0" y="0"/>
                </a:lnTo>
                <a:close/>
              </a:path>
            </a:pathLst>
          </a:custGeom>
          <a:solidFill>
            <a:srgbClr val="1567B2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endParaRPr lang="pt-BR" sz="1800" b="0" strike="noStrike" spc="-1">
              <a:solidFill>
                <a:srgbClr val="FFFFFF"/>
              </a:solidFill>
              <a:latin typeface="Arial"/>
              <a:ea typeface="DejaVu Sans"/>
            </a:endParaRPr>
          </a:p>
        </p:txBody>
      </p:sp>
      <p:sp>
        <p:nvSpPr>
          <p:cNvPr id="328" name="Freeform 6"/>
          <p:cNvSpPr/>
          <p:nvPr/>
        </p:nvSpPr>
        <p:spPr>
          <a:xfrm>
            <a:off x="8729640" y="6732720"/>
            <a:ext cx="3156120" cy="135360"/>
          </a:xfrm>
          <a:custGeom>
            <a:avLst/>
            <a:gdLst>
              <a:gd name="textAreaLeft" fmla="*/ 0 w 3156120"/>
              <a:gd name="textAreaRight" fmla="*/ 3156840 w 3156120"/>
              <a:gd name="textAreaTop" fmla="*/ 0 h 135360"/>
              <a:gd name="textAreaBottom" fmla="*/ 136080 h 135360"/>
            </a:gdLst>
            <a:ahLst/>
            <a:cxnLst/>
            <a:rect l="textAreaLeft" t="textAreaTop" r="textAreaRight" b="textAreaBottom"/>
            <a:pathLst>
              <a:path w="3010" h="133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endParaRPr lang="pt-BR" sz="1800" b="0" strike="noStrike" spc="-1">
              <a:solidFill>
                <a:srgbClr val="FFFFFF"/>
              </a:solidFill>
              <a:latin typeface="Arial"/>
              <a:ea typeface="DejaVu Sans"/>
            </a:endParaRPr>
          </a:p>
        </p:txBody>
      </p:sp>
      <p:sp>
        <p:nvSpPr>
          <p:cNvPr id="329" name="Freeform 6"/>
          <p:cNvSpPr/>
          <p:nvPr/>
        </p:nvSpPr>
        <p:spPr>
          <a:xfrm>
            <a:off x="9034920" y="6726960"/>
            <a:ext cx="3156120" cy="135360"/>
          </a:xfrm>
          <a:custGeom>
            <a:avLst/>
            <a:gdLst>
              <a:gd name="textAreaLeft" fmla="*/ 0 w 3156120"/>
              <a:gd name="textAreaRight" fmla="*/ 3156840 w 3156120"/>
              <a:gd name="textAreaTop" fmla="*/ 0 h 135360"/>
              <a:gd name="textAreaBottom" fmla="*/ 136080 h 135360"/>
            </a:gdLst>
            <a:ahLst/>
            <a:cxnLst/>
            <a:rect l="textAreaLeft" t="textAreaTop" r="textAreaRight" b="textAreaBottom"/>
            <a:pathLst>
              <a:path w="3010" h="133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endParaRPr lang="pt-BR" sz="1800" b="0" strike="noStrike" spc="-1">
              <a:solidFill>
                <a:srgbClr val="FFFFFF"/>
              </a:solidFill>
              <a:latin typeface="Arial"/>
              <a:ea typeface="DejaVu Sans"/>
            </a:endParaRPr>
          </a:p>
        </p:txBody>
      </p:sp>
      <p:pic>
        <p:nvPicPr>
          <p:cNvPr id="330" name="Imagem 7"/>
          <p:cNvPicPr/>
          <p:nvPr/>
        </p:nvPicPr>
        <p:blipFill>
          <a:blip r:embed="rId2" cstate="print"/>
          <a:stretch/>
        </p:blipFill>
        <p:spPr>
          <a:xfrm>
            <a:off x="9810720" y="5715000"/>
            <a:ext cx="1917720" cy="731880"/>
          </a:xfrm>
          <a:prstGeom prst="rect">
            <a:avLst/>
          </a:prstGeom>
          <a:ln w="0">
            <a:noFill/>
          </a:ln>
        </p:spPr>
      </p:pic>
      <p:sp>
        <p:nvSpPr>
          <p:cNvPr id="331" name="Retângulo 8"/>
          <p:cNvSpPr/>
          <p:nvPr/>
        </p:nvSpPr>
        <p:spPr>
          <a:xfrm>
            <a:off x="380880" y="764640"/>
            <a:ext cx="10539000" cy="43916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defTabSz="914400">
              <a:lnSpc>
                <a:spcPct val="100000"/>
              </a:lnSpc>
            </a:pPr>
            <a:endParaRPr lang="pt-BR" sz="14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Título 8"/>
          <p:cNvSpPr>
            <a:spLocks noGrp="1"/>
          </p:cNvSpPr>
          <p:nvPr>
            <p:ph type="title"/>
          </p:nvPr>
        </p:nvSpPr>
        <p:spPr>
          <a:xfrm>
            <a:off x="838080" y="188640"/>
            <a:ext cx="10513800" cy="1500120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/>
            </a:pPr>
            <a:r>
              <a:rPr lang="pt-BR" sz="3600" kern="1200" spc="-1" dirty="0" smtClean="0">
                <a:solidFill>
                  <a:srgbClr val="000000"/>
                </a:solidFill>
                <a:latin typeface="Arial"/>
                <a:ea typeface="DejaVu Sans"/>
                <a:cs typeface="DejaVu Sans"/>
              </a:rPr>
              <a:t>Níveis de Atenção à saúde e assistência às PVHA com </a:t>
            </a:r>
            <a:r>
              <a:rPr lang="pt-BR" sz="3600" kern="1200" spc="-1" dirty="0" err="1" smtClean="0">
                <a:solidFill>
                  <a:srgbClr val="000000"/>
                </a:solidFill>
                <a:latin typeface="Arial"/>
                <a:ea typeface="DejaVu Sans"/>
                <a:cs typeface="DejaVu Sans"/>
              </a:rPr>
              <a:t>aids</a:t>
            </a:r>
            <a:r>
              <a:rPr lang="pt-BR" sz="3600" kern="1200" spc="-1" dirty="0" smtClean="0">
                <a:solidFill>
                  <a:srgbClr val="000000"/>
                </a:solidFill>
                <a:latin typeface="Arial"/>
                <a:ea typeface="DejaVu Sans"/>
                <a:cs typeface="DejaVu Sans"/>
              </a:rPr>
              <a:t>  avançada.</a:t>
            </a:r>
            <a:endParaRPr lang="pt-BR" sz="3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5560" y="1679985"/>
            <a:ext cx="7416824" cy="483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Freeform 5"/>
          <p:cNvSpPr/>
          <p:nvPr/>
        </p:nvSpPr>
        <p:spPr>
          <a:xfrm>
            <a:off x="-1519200" y="6732720"/>
            <a:ext cx="10186560" cy="135360"/>
          </a:xfrm>
          <a:custGeom>
            <a:avLst/>
            <a:gdLst>
              <a:gd name="textAreaLeft" fmla="*/ 0 w 10186560"/>
              <a:gd name="textAreaRight" fmla="*/ 10187280 w 10186560"/>
              <a:gd name="textAreaTop" fmla="*/ 0 h 135360"/>
              <a:gd name="textAreaBottom" fmla="*/ 136080 h 135360"/>
            </a:gdLst>
            <a:ahLst/>
            <a:cxnLst/>
            <a:rect l="textAreaLeft" t="textAreaTop" r="textAreaRight" b="textAreaBottom"/>
            <a:pathLst>
              <a:path w="9712" h="133">
                <a:moveTo>
                  <a:pt x="0" y="0"/>
                </a:moveTo>
                <a:lnTo>
                  <a:pt x="0" y="0"/>
                </a:lnTo>
                <a:lnTo>
                  <a:pt x="0" y="133"/>
                </a:lnTo>
                <a:lnTo>
                  <a:pt x="9635" y="133"/>
                </a:lnTo>
                <a:lnTo>
                  <a:pt x="9712" y="0"/>
                </a:lnTo>
                <a:lnTo>
                  <a:pt x="0" y="0"/>
                </a:lnTo>
                <a:close/>
              </a:path>
            </a:pathLst>
          </a:custGeom>
          <a:solidFill>
            <a:srgbClr val="1567B2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endParaRPr lang="pt-BR" sz="1800" b="0" strike="noStrike" spc="-1">
              <a:solidFill>
                <a:srgbClr val="FFFFFF"/>
              </a:solidFill>
              <a:latin typeface="Arial"/>
              <a:ea typeface="DejaVu Sans"/>
            </a:endParaRPr>
          </a:p>
        </p:txBody>
      </p:sp>
      <p:sp>
        <p:nvSpPr>
          <p:cNvPr id="328" name="Freeform 6"/>
          <p:cNvSpPr/>
          <p:nvPr/>
        </p:nvSpPr>
        <p:spPr>
          <a:xfrm>
            <a:off x="8729640" y="6732720"/>
            <a:ext cx="3156120" cy="135360"/>
          </a:xfrm>
          <a:custGeom>
            <a:avLst/>
            <a:gdLst>
              <a:gd name="textAreaLeft" fmla="*/ 0 w 3156120"/>
              <a:gd name="textAreaRight" fmla="*/ 3156840 w 3156120"/>
              <a:gd name="textAreaTop" fmla="*/ 0 h 135360"/>
              <a:gd name="textAreaBottom" fmla="*/ 136080 h 135360"/>
            </a:gdLst>
            <a:ahLst/>
            <a:cxnLst/>
            <a:rect l="textAreaLeft" t="textAreaTop" r="textAreaRight" b="textAreaBottom"/>
            <a:pathLst>
              <a:path w="3010" h="133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endParaRPr lang="pt-BR" sz="1800" b="0" strike="noStrike" spc="-1">
              <a:solidFill>
                <a:srgbClr val="FFFFFF"/>
              </a:solidFill>
              <a:latin typeface="Arial"/>
              <a:ea typeface="DejaVu Sans"/>
            </a:endParaRPr>
          </a:p>
        </p:txBody>
      </p:sp>
      <p:sp>
        <p:nvSpPr>
          <p:cNvPr id="329" name="Freeform 6"/>
          <p:cNvSpPr/>
          <p:nvPr/>
        </p:nvSpPr>
        <p:spPr>
          <a:xfrm>
            <a:off x="9034920" y="6726960"/>
            <a:ext cx="3156120" cy="135360"/>
          </a:xfrm>
          <a:custGeom>
            <a:avLst/>
            <a:gdLst>
              <a:gd name="textAreaLeft" fmla="*/ 0 w 3156120"/>
              <a:gd name="textAreaRight" fmla="*/ 3156840 w 3156120"/>
              <a:gd name="textAreaTop" fmla="*/ 0 h 135360"/>
              <a:gd name="textAreaBottom" fmla="*/ 136080 h 135360"/>
            </a:gdLst>
            <a:ahLst/>
            <a:cxnLst/>
            <a:rect l="textAreaLeft" t="textAreaTop" r="textAreaRight" b="textAreaBottom"/>
            <a:pathLst>
              <a:path w="3010" h="133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endParaRPr lang="pt-BR" sz="1800" b="0" strike="noStrike" spc="-1">
              <a:solidFill>
                <a:srgbClr val="FFFFFF"/>
              </a:solidFill>
              <a:latin typeface="Arial"/>
              <a:ea typeface="DejaVu Sans"/>
            </a:endParaRPr>
          </a:p>
        </p:txBody>
      </p:sp>
      <p:pic>
        <p:nvPicPr>
          <p:cNvPr id="330" name="Imagem 7"/>
          <p:cNvPicPr/>
          <p:nvPr/>
        </p:nvPicPr>
        <p:blipFill>
          <a:blip r:embed="rId2" cstate="print"/>
          <a:stretch/>
        </p:blipFill>
        <p:spPr>
          <a:xfrm>
            <a:off x="9810720" y="5715000"/>
            <a:ext cx="1917720" cy="731880"/>
          </a:xfrm>
          <a:prstGeom prst="rect">
            <a:avLst/>
          </a:prstGeom>
          <a:ln w="0">
            <a:noFill/>
          </a:ln>
        </p:spPr>
      </p:pic>
      <p:sp>
        <p:nvSpPr>
          <p:cNvPr id="331" name="Retângulo 8"/>
          <p:cNvSpPr/>
          <p:nvPr/>
        </p:nvSpPr>
        <p:spPr>
          <a:xfrm>
            <a:off x="380880" y="764640"/>
            <a:ext cx="10539000" cy="43916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defTabSz="914400">
              <a:lnSpc>
                <a:spcPct val="100000"/>
              </a:lnSpc>
            </a:pPr>
            <a:endParaRPr lang="pt-BR" sz="14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Título 8"/>
          <p:cNvSpPr>
            <a:spLocks noGrp="1"/>
          </p:cNvSpPr>
          <p:nvPr>
            <p:ph type="title"/>
          </p:nvPr>
        </p:nvSpPr>
        <p:spPr>
          <a:xfrm>
            <a:off x="838080" y="188640"/>
            <a:ext cx="10513800" cy="1500120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/>
            </a:pPr>
            <a:r>
              <a:rPr lang="pt-BR" sz="3600" kern="1200" spc="-1" dirty="0" smtClean="0">
                <a:solidFill>
                  <a:srgbClr val="000000"/>
                </a:solidFill>
                <a:latin typeface="Arial"/>
                <a:ea typeface="DejaVu Sans"/>
                <a:cs typeface="DejaVu Sans"/>
              </a:rPr>
              <a:t>Rastreamento da Doença </a:t>
            </a:r>
            <a:r>
              <a:rPr lang="pt-BR" sz="3600" kern="1200" spc="-1" dirty="0" err="1" smtClean="0">
                <a:solidFill>
                  <a:srgbClr val="000000"/>
                </a:solidFill>
                <a:latin typeface="Arial"/>
                <a:ea typeface="DejaVu Sans"/>
                <a:cs typeface="DejaVu Sans"/>
              </a:rPr>
              <a:t>Criptocócica</a:t>
            </a:r>
            <a:r>
              <a:rPr lang="pt-BR" sz="3600" kern="1200" spc="-1" dirty="0" smtClean="0">
                <a:solidFill>
                  <a:srgbClr val="000000"/>
                </a:solidFill>
                <a:latin typeface="Arial"/>
                <a:ea typeface="DejaVu Sans"/>
                <a:cs typeface="DejaVu Sans"/>
              </a:rPr>
              <a:t>.</a:t>
            </a:r>
            <a:endParaRPr lang="pt-BR" sz="3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75521" y="1669576"/>
            <a:ext cx="7272808" cy="4993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Picture 1"/>
          <p:cNvPicPr/>
          <p:nvPr/>
        </p:nvPicPr>
        <p:blipFill>
          <a:blip r:embed="rId2" cstate="print"/>
          <a:srcRect b="1437"/>
          <a:stretch/>
        </p:blipFill>
        <p:spPr>
          <a:xfrm>
            <a:off x="2207568" y="2348880"/>
            <a:ext cx="3277440" cy="3328920"/>
          </a:xfrm>
          <a:prstGeom prst="rect">
            <a:avLst/>
          </a:prstGeom>
          <a:ln w="9525">
            <a:noFill/>
          </a:ln>
        </p:spPr>
      </p:pic>
      <p:sp>
        <p:nvSpPr>
          <p:cNvPr id="169" name="Freeform 5"/>
          <p:cNvSpPr/>
          <p:nvPr/>
        </p:nvSpPr>
        <p:spPr>
          <a:xfrm>
            <a:off x="-1519200" y="6732720"/>
            <a:ext cx="10186200" cy="135000"/>
          </a:xfrm>
          <a:custGeom>
            <a:avLst/>
            <a:gdLst>
              <a:gd name="textAreaLeft" fmla="*/ 0 w 10186200"/>
              <a:gd name="textAreaRight" fmla="*/ 10187280 w 10186200"/>
              <a:gd name="textAreaTop" fmla="*/ 0 h 135000"/>
              <a:gd name="textAreaBottom" fmla="*/ 136080 h 135000"/>
            </a:gdLst>
            <a:ahLst/>
            <a:cxnLst/>
            <a:rect l="textAreaLeft" t="textAreaTop" r="textAreaRight" b="textAreaBottom"/>
            <a:pathLst>
              <a:path w="9712" h="133">
                <a:moveTo>
                  <a:pt x="0" y="0"/>
                </a:moveTo>
                <a:lnTo>
                  <a:pt x="0" y="0"/>
                </a:lnTo>
                <a:lnTo>
                  <a:pt x="0" y="133"/>
                </a:lnTo>
                <a:lnTo>
                  <a:pt x="9635" y="133"/>
                </a:lnTo>
                <a:lnTo>
                  <a:pt x="9712" y="0"/>
                </a:lnTo>
                <a:lnTo>
                  <a:pt x="0" y="0"/>
                </a:lnTo>
                <a:close/>
              </a:path>
            </a:pathLst>
          </a:custGeom>
          <a:solidFill>
            <a:srgbClr val="1567B2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endParaRPr lang="pt-BR" sz="1800" b="0" strike="noStrike" spc="-1">
              <a:solidFill>
                <a:srgbClr val="FFFFFF"/>
              </a:solidFill>
              <a:latin typeface="Arial"/>
              <a:ea typeface="DejaVu Sans"/>
            </a:endParaRPr>
          </a:p>
        </p:txBody>
      </p:sp>
      <p:sp>
        <p:nvSpPr>
          <p:cNvPr id="170" name="Freeform 6"/>
          <p:cNvSpPr/>
          <p:nvPr/>
        </p:nvSpPr>
        <p:spPr>
          <a:xfrm>
            <a:off x="8729640" y="6732720"/>
            <a:ext cx="3155760" cy="135000"/>
          </a:xfrm>
          <a:custGeom>
            <a:avLst/>
            <a:gdLst>
              <a:gd name="textAreaLeft" fmla="*/ 0 w 3155760"/>
              <a:gd name="textAreaRight" fmla="*/ 3156840 w 3155760"/>
              <a:gd name="textAreaTop" fmla="*/ 0 h 135000"/>
              <a:gd name="textAreaBottom" fmla="*/ 136080 h 135000"/>
            </a:gdLst>
            <a:ahLst/>
            <a:cxnLst/>
            <a:rect l="textAreaLeft" t="textAreaTop" r="textAreaRight" b="textAreaBottom"/>
            <a:pathLst>
              <a:path w="3010" h="133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endParaRPr lang="pt-BR" sz="1800" b="0" strike="noStrike" spc="-1">
              <a:solidFill>
                <a:srgbClr val="FFFFFF"/>
              </a:solidFill>
              <a:latin typeface="Arial"/>
              <a:ea typeface="DejaVu Sans"/>
            </a:endParaRPr>
          </a:p>
        </p:txBody>
      </p:sp>
      <p:sp>
        <p:nvSpPr>
          <p:cNvPr id="171" name="Freeform 6"/>
          <p:cNvSpPr/>
          <p:nvPr/>
        </p:nvSpPr>
        <p:spPr>
          <a:xfrm>
            <a:off x="9034920" y="6726960"/>
            <a:ext cx="3155760" cy="135000"/>
          </a:xfrm>
          <a:custGeom>
            <a:avLst/>
            <a:gdLst>
              <a:gd name="textAreaLeft" fmla="*/ 0 w 3155760"/>
              <a:gd name="textAreaRight" fmla="*/ 3156840 w 3155760"/>
              <a:gd name="textAreaTop" fmla="*/ 0 h 135000"/>
              <a:gd name="textAreaBottom" fmla="*/ 136080 h 135000"/>
            </a:gdLst>
            <a:ahLst/>
            <a:cxnLst/>
            <a:rect l="textAreaLeft" t="textAreaTop" r="textAreaRight" b="textAreaBottom"/>
            <a:pathLst>
              <a:path w="3010" h="133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defTabSz="914400">
              <a:lnSpc>
                <a:spcPct val="100000"/>
              </a:lnSpc>
            </a:pPr>
            <a:endParaRPr lang="pt-BR" sz="1800" b="0" strike="noStrike" spc="-1">
              <a:solidFill>
                <a:srgbClr val="FFFFFF"/>
              </a:solidFill>
              <a:latin typeface="Arial"/>
              <a:ea typeface="DejaVu Sans"/>
            </a:endParaRPr>
          </a:p>
        </p:txBody>
      </p:sp>
      <p:pic>
        <p:nvPicPr>
          <p:cNvPr id="172" name="Imagem 7"/>
          <p:cNvPicPr/>
          <p:nvPr/>
        </p:nvPicPr>
        <p:blipFill>
          <a:blip r:embed="rId3" cstate="print"/>
          <a:stretch/>
        </p:blipFill>
        <p:spPr>
          <a:xfrm>
            <a:off x="9984432" y="5733256"/>
            <a:ext cx="1917360" cy="731520"/>
          </a:xfrm>
          <a:prstGeom prst="rect">
            <a:avLst/>
          </a:prstGeom>
          <a:ln w="0">
            <a:noFill/>
          </a:ln>
        </p:spPr>
      </p:pic>
      <p:sp>
        <p:nvSpPr>
          <p:cNvPr id="173" name="PlaceHolder 1"/>
          <p:cNvSpPr>
            <a:spLocks noGrp="1"/>
          </p:cNvSpPr>
          <p:nvPr>
            <p:ph type="title"/>
          </p:nvPr>
        </p:nvSpPr>
        <p:spPr>
          <a:xfrm>
            <a:off x="191344" y="260648"/>
            <a:ext cx="10008720" cy="9748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rmAutofit fontScale="90000"/>
          </a:bodyPr>
          <a:lstStyle/>
          <a:p>
            <a:pPr indent="0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sz="3600" dirty="0"/>
              <a:t/>
            </a:r>
            <a:br>
              <a:rPr sz="3600" dirty="0"/>
            </a:br>
            <a:r>
              <a:rPr lang="pt-BR" sz="4400" dirty="0" smtClean="0">
                <a:solidFill>
                  <a:schemeClr val="tx1"/>
                </a:solidFill>
              </a:rPr>
              <a:t>Desafios para prevenção do HIV/</a:t>
            </a:r>
            <a:r>
              <a:rPr lang="pt-BR" sz="4400" dirty="0" err="1" smtClean="0">
                <a:solidFill>
                  <a:schemeClr val="tx1"/>
                </a:solidFill>
              </a:rPr>
              <a:t>Aids</a:t>
            </a:r>
            <a:r>
              <a:rPr sz="3100" dirty="0">
                <a:solidFill>
                  <a:schemeClr val="tx1"/>
                </a:solidFill>
              </a:rPr>
              <a:t/>
            </a:r>
            <a:br>
              <a:rPr sz="3100" dirty="0">
                <a:solidFill>
                  <a:schemeClr val="tx1"/>
                </a:solidFill>
              </a:rPr>
            </a:br>
            <a:endParaRPr lang="pt-BR" sz="3100" b="0" strike="noStrike" spc="-1" dirty="0">
              <a:solidFill>
                <a:schemeClr val="tx1"/>
              </a:solidFill>
              <a:latin typeface="Arial"/>
            </a:endParaRPr>
          </a:p>
        </p:txBody>
      </p:sp>
      <p:grpSp>
        <p:nvGrpSpPr>
          <p:cNvPr id="175" name="Diagram1"/>
          <p:cNvGrpSpPr/>
          <p:nvPr/>
        </p:nvGrpSpPr>
        <p:grpSpPr>
          <a:xfrm>
            <a:off x="-528736" y="1184864"/>
            <a:ext cx="8904312" cy="5673136"/>
            <a:chOff x="0" y="1124744"/>
            <a:chExt cx="8904312" cy="5673136"/>
          </a:xfrm>
        </p:grpSpPr>
        <p:sp>
          <p:nvSpPr>
            <p:cNvPr id="176" name="Retângulo 175"/>
            <p:cNvSpPr/>
            <p:nvPr/>
          </p:nvSpPr>
          <p:spPr>
            <a:xfrm>
              <a:off x="0" y="1124744"/>
              <a:ext cx="8904312" cy="5413216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endParaRPr lang="pt-BR" sz="18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77" name="Retângulo de cantos arredondados 176"/>
            <p:cNvSpPr/>
            <p:nvPr/>
          </p:nvSpPr>
          <p:spPr>
            <a:xfrm>
              <a:off x="3083400" y="1441440"/>
              <a:ext cx="1284120" cy="618480"/>
            </a:xfrm>
            <a:prstGeom prst="roundRect">
              <a:avLst>
                <a:gd name="adj" fmla="val 16667"/>
              </a:avLst>
            </a:prstGeom>
            <a:solidFill>
              <a:srgbClr val="D19BBE"/>
            </a:solidFill>
            <a:ln>
              <a:solidFill>
                <a:srgbClr val="D19BBE"/>
              </a:solidFill>
            </a:ln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23040" tIns="23040" rIns="23040" bIns="23040" numCol="1" spcCol="1440" anchor="ctr">
              <a:noAutofit/>
            </a:bodyPr>
            <a:lstStyle/>
            <a:p>
              <a:pPr algn="ctr" defTabSz="622440">
                <a:lnSpc>
                  <a:spcPct val="90000"/>
                </a:lnSpc>
                <a:spcAft>
                  <a:spcPts val="490"/>
                </a:spcAft>
              </a:pPr>
              <a:r>
                <a:rPr lang="pt-BR" sz="1400" b="1" strike="noStrike" spc="-1">
                  <a:solidFill>
                    <a:schemeClr val="lt1"/>
                  </a:solidFill>
                  <a:latin typeface="Calibri"/>
                </a:rPr>
                <a:t>Distribuição de insumos de prevenção</a:t>
              </a:r>
              <a:endParaRPr lang="pt-BR" sz="14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78" name="Forma livre 177"/>
            <p:cNvSpPr/>
            <p:nvPr/>
          </p:nvSpPr>
          <p:spPr>
            <a:xfrm>
              <a:off x="2163600" y="1614600"/>
              <a:ext cx="4803840" cy="4803840"/>
            </a:xfrm>
            <a:custGeom>
              <a:avLst/>
              <a:gdLst/>
              <a:ahLst/>
              <a:cxnLst/>
              <a:rect l="l" t="t" r="r" b="b"/>
              <a:pathLst>
                <a:path w="4804230" h="4804230">
                  <a:moveTo>
                    <a:pt x="2216026" y="7218"/>
                  </a:moveTo>
                  <a:arcTo wR="2402115" hR="2402115" stAng="15933415" swAng="1701917"/>
                </a:path>
              </a:pathLst>
            </a:custGeom>
            <a:noFill/>
            <a:ln>
              <a:solidFill>
                <a:srgbClr val="D19BBE"/>
              </a:solidFill>
            </a:ln>
          </p:spPr>
          <p:style>
            <a:lnRef idx="1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endParaRPr lang="pt-BR" sz="18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79" name="Retângulo de cantos arredondados 178"/>
            <p:cNvSpPr/>
            <p:nvPr/>
          </p:nvSpPr>
          <p:spPr>
            <a:xfrm>
              <a:off x="5396760" y="1825560"/>
              <a:ext cx="1166040" cy="533160"/>
            </a:xfrm>
            <a:prstGeom prst="roundRect">
              <a:avLst>
                <a:gd name="adj" fmla="val 16667"/>
              </a:avLst>
            </a:prstGeom>
            <a:solidFill>
              <a:srgbClr val="D19BBE"/>
            </a:solidFill>
            <a:ln>
              <a:solidFill>
                <a:srgbClr val="D19BBE"/>
              </a:solidFill>
            </a:ln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27360" tIns="27360" rIns="27360" bIns="27360" numCol="1" spcCol="1440" anchor="ctr">
              <a:noAutofit/>
            </a:bodyPr>
            <a:lstStyle/>
            <a:p>
              <a:pPr algn="ctr" defTabSz="622440">
                <a:lnSpc>
                  <a:spcPct val="90000"/>
                </a:lnSpc>
                <a:spcAft>
                  <a:spcPts val="490"/>
                </a:spcAft>
              </a:pPr>
              <a:r>
                <a:rPr lang="pt-BR" sz="1400" b="1" strike="noStrike" spc="-1">
                  <a:solidFill>
                    <a:schemeClr val="lt1"/>
                  </a:solidFill>
                  <a:latin typeface="Calibri"/>
                </a:rPr>
                <a:t>Prevenção combinada</a:t>
              </a:r>
              <a:endParaRPr lang="pt-BR" sz="14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80" name="Forma livre 179"/>
            <p:cNvSpPr/>
            <p:nvPr/>
          </p:nvSpPr>
          <p:spPr>
            <a:xfrm>
              <a:off x="2458440" y="1902240"/>
              <a:ext cx="4803840" cy="4803840"/>
            </a:xfrm>
            <a:custGeom>
              <a:avLst/>
              <a:gdLst/>
              <a:ahLst/>
              <a:cxnLst/>
              <a:rect l="l" t="t" r="r" b="b"/>
              <a:pathLst>
                <a:path w="4804230" h="4804230">
                  <a:moveTo>
                    <a:pt x="3816775" y="460751"/>
                  </a:moveTo>
                  <a:arcTo wR="2402115" hR="2402115" stAng="18364836" swAng="899351"/>
                </a:path>
              </a:pathLst>
            </a:custGeom>
            <a:noFill/>
            <a:ln>
              <a:solidFill>
                <a:srgbClr val="D19BBE"/>
              </a:solidFill>
            </a:ln>
          </p:spPr>
          <p:style>
            <a:lnRef idx="1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endParaRPr lang="pt-BR" sz="18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81" name="Retângulo de cantos arredondados 180"/>
            <p:cNvSpPr/>
            <p:nvPr/>
          </p:nvSpPr>
          <p:spPr>
            <a:xfrm>
              <a:off x="6180480" y="2799720"/>
              <a:ext cx="1350720" cy="533160"/>
            </a:xfrm>
            <a:prstGeom prst="roundRect">
              <a:avLst>
                <a:gd name="adj" fmla="val 16667"/>
              </a:avLst>
            </a:prstGeom>
            <a:solidFill>
              <a:srgbClr val="D19BBE"/>
            </a:solidFill>
            <a:ln>
              <a:solidFill>
                <a:srgbClr val="D19BBE"/>
              </a:solidFill>
            </a:ln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27360" tIns="27360" rIns="27360" bIns="27360" numCol="1" spcCol="1440" anchor="ctr">
              <a:noAutofit/>
            </a:bodyPr>
            <a:lstStyle/>
            <a:p>
              <a:pPr algn="ctr" defTabSz="622440">
                <a:lnSpc>
                  <a:spcPct val="90000"/>
                </a:lnSpc>
                <a:spcAft>
                  <a:spcPts val="490"/>
                </a:spcAft>
              </a:pPr>
              <a:r>
                <a:rPr lang="pt-BR" sz="1400" b="1" strike="noStrike" spc="-1">
                  <a:solidFill>
                    <a:schemeClr val="lt1"/>
                  </a:solidFill>
                  <a:latin typeface="Calibri"/>
                </a:rPr>
                <a:t>Monitoramento </a:t>
              </a:r>
              <a:endParaRPr lang="pt-BR" sz="14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82" name="Forma livre 181"/>
            <p:cNvSpPr/>
            <p:nvPr/>
          </p:nvSpPr>
          <p:spPr>
            <a:xfrm>
              <a:off x="2248200" y="1646280"/>
              <a:ext cx="4803840" cy="4803840"/>
            </a:xfrm>
            <a:custGeom>
              <a:avLst/>
              <a:gdLst/>
              <a:ahLst/>
              <a:cxnLst/>
              <a:rect l="l" t="t" r="r" b="b"/>
              <a:pathLst>
                <a:path w="4804230" h="4804230">
                  <a:moveTo>
                    <a:pt x="4697430" y="1693817"/>
                  </a:moveTo>
                  <a:arcTo wR="2402115" hR="2402115" stAng="20571037" swAng="1035346"/>
                </a:path>
              </a:pathLst>
            </a:custGeom>
            <a:noFill/>
            <a:ln>
              <a:solidFill>
                <a:srgbClr val="D19BBE"/>
              </a:solidFill>
            </a:ln>
          </p:spPr>
          <p:style>
            <a:lnRef idx="1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endParaRPr lang="pt-BR" sz="18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83" name="Retângulo de cantos arredondados 182"/>
            <p:cNvSpPr/>
            <p:nvPr/>
          </p:nvSpPr>
          <p:spPr>
            <a:xfrm>
              <a:off x="6226560" y="4060440"/>
              <a:ext cx="1606680" cy="540720"/>
            </a:xfrm>
            <a:prstGeom prst="roundRect">
              <a:avLst>
                <a:gd name="adj" fmla="val 16667"/>
              </a:avLst>
            </a:prstGeom>
            <a:solidFill>
              <a:srgbClr val="D19BBE"/>
            </a:solidFill>
            <a:ln>
              <a:solidFill>
                <a:srgbClr val="D19BBE"/>
              </a:solidFill>
            </a:ln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27000" tIns="27000" rIns="27000" bIns="27000" numCol="1" spcCol="1440" anchor="ctr">
              <a:noAutofit/>
            </a:bodyPr>
            <a:lstStyle/>
            <a:p>
              <a:pPr algn="ctr" defTabSz="622440">
                <a:lnSpc>
                  <a:spcPct val="90000"/>
                </a:lnSpc>
                <a:spcAft>
                  <a:spcPts val="490"/>
                </a:spcAft>
              </a:pPr>
              <a:r>
                <a:rPr lang="pt-BR" sz="1400" b="1" strike="noStrike" spc="-1" dirty="0">
                  <a:solidFill>
                    <a:schemeClr val="lt1"/>
                  </a:solidFill>
                  <a:latin typeface="Calibri"/>
                </a:rPr>
                <a:t>Compartilhamento das informações</a:t>
              </a:r>
              <a:endParaRPr lang="pt-BR" sz="1400" b="0" strike="noStrike" spc="-1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84" name="Forma livre 183"/>
            <p:cNvSpPr/>
            <p:nvPr/>
          </p:nvSpPr>
          <p:spPr>
            <a:xfrm>
              <a:off x="2264760" y="1544400"/>
              <a:ext cx="4803840" cy="4803840"/>
            </a:xfrm>
            <a:custGeom>
              <a:avLst/>
              <a:gdLst/>
              <a:ahLst/>
              <a:cxnLst/>
              <a:rect l="l" t="t" r="r" b="b"/>
              <a:pathLst>
                <a:path w="4804230" h="4804230">
                  <a:moveTo>
                    <a:pt x="4711405" y="3063427"/>
                  </a:moveTo>
                  <a:arcTo wR="2402115" hR="2402115" stAng="958809" swAng="931542"/>
                </a:path>
              </a:pathLst>
            </a:custGeom>
            <a:noFill/>
            <a:ln>
              <a:solidFill>
                <a:srgbClr val="D19BBE"/>
              </a:solidFill>
            </a:ln>
          </p:spPr>
          <p:style>
            <a:lnRef idx="1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endParaRPr lang="pt-BR" sz="18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85" name="Retângulo de cantos arredondados 184"/>
            <p:cNvSpPr/>
            <p:nvPr/>
          </p:nvSpPr>
          <p:spPr>
            <a:xfrm>
              <a:off x="5879880" y="5207400"/>
              <a:ext cx="1321920" cy="533160"/>
            </a:xfrm>
            <a:prstGeom prst="roundRect">
              <a:avLst>
                <a:gd name="adj" fmla="val 16667"/>
              </a:avLst>
            </a:prstGeom>
            <a:solidFill>
              <a:srgbClr val="D19BBE"/>
            </a:solidFill>
            <a:ln>
              <a:solidFill>
                <a:srgbClr val="D19BBE"/>
              </a:solidFill>
            </a:ln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27360" tIns="27360" rIns="27360" bIns="27360" numCol="1" spcCol="1440" anchor="ctr">
              <a:noAutofit/>
            </a:bodyPr>
            <a:lstStyle/>
            <a:p>
              <a:pPr algn="ctr" defTabSz="622440">
                <a:lnSpc>
                  <a:spcPct val="90000"/>
                </a:lnSpc>
                <a:spcAft>
                  <a:spcPts val="490"/>
                </a:spcAft>
              </a:pPr>
              <a:r>
                <a:rPr lang="pt-BR" sz="1400" b="1" strike="noStrike" spc="-1">
                  <a:solidFill>
                    <a:schemeClr val="lt1"/>
                  </a:solidFill>
                  <a:latin typeface="Calibri"/>
                </a:rPr>
                <a:t>Capacitações</a:t>
              </a:r>
              <a:endParaRPr lang="pt-BR" sz="14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86" name="Forma livre 185"/>
            <p:cNvSpPr/>
            <p:nvPr/>
          </p:nvSpPr>
          <p:spPr>
            <a:xfrm>
              <a:off x="2415240" y="1461600"/>
              <a:ext cx="4803840" cy="4803840"/>
            </a:xfrm>
            <a:custGeom>
              <a:avLst/>
              <a:gdLst/>
              <a:ahLst/>
              <a:cxnLst/>
              <a:rect l="l" t="t" r="r" b="b"/>
              <a:pathLst>
                <a:path w="4804230" h="4804230">
                  <a:moveTo>
                    <a:pt x="3896864" y="4282509"/>
                  </a:moveTo>
                  <a:arcTo wR="2402115" hR="2402115" stAng="3091102" swAng="755189"/>
                </a:path>
              </a:pathLst>
            </a:custGeom>
            <a:noFill/>
            <a:ln>
              <a:solidFill>
                <a:srgbClr val="D19BBE"/>
              </a:solidFill>
            </a:ln>
          </p:spPr>
          <p:style>
            <a:lnRef idx="1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endParaRPr lang="pt-BR" sz="18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87" name="Retângulo de cantos arredondados 186"/>
            <p:cNvSpPr/>
            <p:nvPr/>
          </p:nvSpPr>
          <p:spPr>
            <a:xfrm>
              <a:off x="4943880" y="5999400"/>
              <a:ext cx="917280" cy="533160"/>
            </a:xfrm>
            <a:prstGeom prst="roundRect">
              <a:avLst>
                <a:gd name="adj" fmla="val 16667"/>
              </a:avLst>
            </a:prstGeom>
            <a:solidFill>
              <a:srgbClr val="D19BBE"/>
            </a:solidFill>
            <a:ln>
              <a:solidFill>
                <a:srgbClr val="D19BBE"/>
              </a:solidFill>
            </a:ln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27360" tIns="27360" rIns="27360" bIns="27360" numCol="1" spcCol="1440" anchor="ctr">
              <a:noAutofit/>
            </a:bodyPr>
            <a:lstStyle/>
            <a:p>
              <a:pPr algn="ctr" defTabSz="622440">
                <a:lnSpc>
                  <a:spcPct val="90000"/>
                </a:lnSpc>
                <a:spcAft>
                  <a:spcPts val="490"/>
                </a:spcAft>
              </a:pPr>
              <a:r>
                <a:rPr lang="pt-BR" sz="1400" b="1" strike="noStrike" spc="-1">
                  <a:solidFill>
                    <a:schemeClr val="lt1"/>
                  </a:solidFill>
                  <a:latin typeface="Calibri"/>
                </a:rPr>
                <a:t>Busca ativa</a:t>
              </a:r>
              <a:endParaRPr lang="pt-BR" sz="14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88" name="Forma livre 187"/>
            <p:cNvSpPr/>
            <p:nvPr/>
          </p:nvSpPr>
          <p:spPr>
            <a:xfrm>
              <a:off x="2079360" y="1637280"/>
              <a:ext cx="4803840" cy="4803840"/>
            </a:xfrm>
            <a:custGeom>
              <a:avLst/>
              <a:gdLst/>
              <a:ahLst/>
              <a:cxnLst/>
              <a:rect l="l" t="t" r="r" b="b"/>
              <a:pathLst>
                <a:path w="4804230" h="4804230">
                  <a:moveTo>
                    <a:pt x="2856466" y="4760869"/>
                  </a:moveTo>
                  <a:arcTo wR="2402115" hR="2402115" stAng="4745821" swAng="1178040"/>
                </a:path>
              </a:pathLst>
            </a:custGeom>
            <a:noFill/>
            <a:ln>
              <a:solidFill>
                <a:srgbClr val="D19BBE"/>
              </a:solidFill>
            </a:ln>
          </p:spPr>
          <p:style>
            <a:lnRef idx="1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endParaRPr lang="pt-BR" sz="18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89" name="Retângulo de cantos arredondados 188"/>
            <p:cNvSpPr/>
            <p:nvPr/>
          </p:nvSpPr>
          <p:spPr>
            <a:xfrm>
              <a:off x="3190680" y="6024240"/>
              <a:ext cx="917280" cy="533160"/>
            </a:xfrm>
            <a:prstGeom prst="roundRect">
              <a:avLst>
                <a:gd name="adj" fmla="val 16667"/>
              </a:avLst>
            </a:prstGeom>
            <a:solidFill>
              <a:srgbClr val="D19BBE"/>
            </a:solidFill>
            <a:ln>
              <a:solidFill>
                <a:srgbClr val="D19BBE"/>
              </a:solidFill>
            </a:ln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27360" tIns="27360" rIns="27360" bIns="27360" numCol="1" spcCol="1440" anchor="ctr">
              <a:noAutofit/>
            </a:bodyPr>
            <a:lstStyle/>
            <a:p>
              <a:pPr algn="ctr" defTabSz="622440">
                <a:lnSpc>
                  <a:spcPct val="90000"/>
                </a:lnSpc>
                <a:spcAft>
                  <a:spcPts val="490"/>
                </a:spcAft>
              </a:pPr>
              <a:r>
                <a:rPr lang="pt-BR" sz="1400" b="1" strike="noStrike" spc="-1">
                  <a:solidFill>
                    <a:schemeClr val="lt1"/>
                  </a:solidFill>
                  <a:latin typeface="Calibri"/>
                </a:rPr>
                <a:t>Acesso</a:t>
              </a:r>
              <a:endParaRPr lang="pt-BR" sz="14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90" name="Forma livre 189"/>
            <p:cNvSpPr/>
            <p:nvPr/>
          </p:nvSpPr>
          <p:spPr>
            <a:xfrm>
              <a:off x="1720440" y="1447560"/>
              <a:ext cx="4803840" cy="4803840"/>
            </a:xfrm>
            <a:custGeom>
              <a:avLst/>
              <a:gdLst/>
              <a:ahLst/>
              <a:cxnLst/>
              <a:rect l="l" t="t" r="r" b="b"/>
              <a:pathLst>
                <a:path w="4804230" h="4804230">
                  <a:moveTo>
                    <a:pt x="1467136" y="4614799"/>
                  </a:moveTo>
                  <a:arcTo wR="2402115" hR="2402115" stAng="6774400" swAng="473997"/>
                </a:path>
              </a:pathLst>
            </a:custGeom>
            <a:noFill/>
            <a:ln>
              <a:solidFill>
                <a:srgbClr val="D19BBE"/>
              </a:solidFill>
            </a:ln>
          </p:spPr>
          <p:style>
            <a:lnRef idx="1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endParaRPr lang="pt-BR" sz="18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91" name="Retângulo de cantos arredondados 190"/>
            <p:cNvSpPr/>
            <p:nvPr/>
          </p:nvSpPr>
          <p:spPr>
            <a:xfrm>
              <a:off x="2044080" y="5377680"/>
              <a:ext cx="1145520" cy="533160"/>
            </a:xfrm>
            <a:prstGeom prst="roundRect">
              <a:avLst>
                <a:gd name="adj" fmla="val 16667"/>
              </a:avLst>
            </a:prstGeom>
            <a:solidFill>
              <a:srgbClr val="D19BBE"/>
            </a:solidFill>
            <a:ln>
              <a:solidFill>
                <a:srgbClr val="D19BBE"/>
              </a:solidFill>
            </a:ln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27360" tIns="27360" rIns="27360" bIns="27360" numCol="1" spcCol="1440" anchor="ctr">
              <a:noAutofit/>
            </a:bodyPr>
            <a:lstStyle/>
            <a:p>
              <a:pPr algn="ctr" defTabSz="622440">
                <a:lnSpc>
                  <a:spcPct val="90000"/>
                </a:lnSpc>
                <a:spcAft>
                  <a:spcPts val="490"/>
                </a:spcAft>
              </a:pPr>
              <a:r>
                <a:rPr lang="pt-BR" sz="1400" b="1" strike="noStrike" spc="-1">
                  <a:solidFill>
                    <a:schemeClr val="lt1"/>
                  </a:solidFill>
                  <a:latin typeface="Calibri"/>
                </a:rPr>
                <a:t>Qualificação de banco de dados</a:t>
              </a:r>
              <a:endParaRPr lang="pt-BR" sz="14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92" name="Forma livre 191"/>
            <p:cNvSpPr/>
            <p:nvPr/>
          </p:nvSpPr>
          <p:spPr>
            <a:xfrm>
              <a:off x="1905480" y="1499400"/>
              <a:ext cx="4803840" cy="4803840"/>
            </a:xfrm>
            <a:custGeom>
              <a:avLst/>
              <a:gdLst/>
              <a:ahLst/>
              <a:cxnLst/>
              <a:rect l="l" t="t" r="r" b="b"/>
              <a:pathLst>
                <a:path w="4804230" h="4804230">
                  <a:moveTo>
                    <a:pt x="505032" y="3875626"/>
                  </a:moveTo>
                  <a:arcTo wR="2402115" hR="2402115" stAng="8529757" swAng="481470"/>
                </a:path>
              </a:pathLst>
            </a:custGeom>
            <a:noFill/>
            <a:ln>
              <a:solidFill>
                <a:srgbClr val="D19BBE"/>
              </a:solidFill>
            </a:ln>
          </p:spPr>
          <p:style>
            <a:lnRef idx="1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endParaRPr lang="pt-BR" sz="18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93" name="Retângulo de cantos arredondados 192"/>
            <p:cNvSpPr/>
            <p:nvPr/>
          </p:nvSpPr>
          <p:spPr>
            <a:xfrm>
              <a:off x="1631520" y="4559400"/>
              <a:ext cx="958320" cy="533160"/>
            </a:xfrm>
            <a:prstGeom prst="roundRect">
              <a:avLst>
                <a:gd name="adj" fmla="val 16667"/>
              </a:avLst>
            </a:prstGeom>
            <a:solidFill>
              <a:srgbClr val="D19BBE"/>
            </a:solidFill>
            <a:ln>
              <a:solidFill>
                <a:srgbClr val="D19BBE"/>
              </a:solidFill>
            </a:ln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9800" tIns="19800" rIns="19800" bIns="19800" numCol="1" spcCol="1440" anchor="ctr">
              <a:noAutofit/>
            </a:bodyPr>
            <a:lstStyle/>
            <a:p>
              <a:pPr algn="ctr" defTabSz="533520">
                <a:lnSpc>
                  <a:spcPct val="90000"/>
                </a:lnSpc>
                <a:spcAft>
                  <a:spcPts val="420"/>
                </a:spcAft>
              </a:pPr>
              <a:r>
                <a:rPr lang="pt-BR" sz="1200" b="1" strike="noStrike" spc="-1">
                  <a:solidFill>
                    <a:schemeClr val="lt1"/>
                  </a:solidFill>
                  <a:latin typeface="Calibri"/>
                </a:rPr>
                <a:t>Acolhimento</a:t>
              </a:r>
              <a:endParaRPr lang="pt-BR" sz="12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94" name="Forma livre 193"/>
            <p:cNvSpPr/>
            <p:nvPr/>
          </p:nvSpPr>
          <p:spPr>
            <a:xfrm>
              <a:off x="1810080" y="1146240"/>
              <a:ext cx="4803840" cy="4803840"/>
            </a:xfrm>
            <a:custGeom>
              <a:avLst/>
              <a:gdLst/>
              <a:ahLst/>
              <a:cxnLst/>
              <a:rect l="l" t="t" r="r" b="b"/>
              <a:pathLst>
                <a:path w="4804230" h="4804230">
                  <a:moveTo>
                    <a:pt x="221355" y="3409310"/>
                  </a:moveTo>
                  <a:arcTo wR="2402115" hR="2402115" stAng="9312594" swAng="601068"/>
                </a:path>
              </a:pathLst>
            </a:custGeom>
            <a:noFill/>
            <a:ln>
              <a:solidFill>
                <a:srgbClr val="D19BBE"/>
              </a:solidFill>
            </a:ln>
          </p:spPr>
          <p:style>
            <a:lnRef idx="1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endParaRPr lang="pt-BR" sz="18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95" name="Retângulo de cantos arredondados 194"/>
            <p:cNvSpPr/>
            <p:nvPr/>
          </p:nvSpPr>
          <p:spPr>
            <a:xfrm>
              <a:off x="1271520" y="3623040"/>
              <a:ext cx="1226160" cy="533160"/>
            </a:xfrm>
            <a:prstGeom prst="roundRect">
              <a:avLst>
                <a:gd name="adj" fmla="val 16667"/>
              </a:avLst>
            </a:prstGeom>
            <a:solidFill>
              <a:srgbClr val="D19BBE"/>
            </a:solidFill>
            <a:ln>
              <a:solidFill>
                <a:srgbClr val="D19BBE"/>
              </a:solidFill>
            </a:ln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27360" tIns="27360" rIns="27360" bIns="27360" numCol="1" spcCol="1440" anchor="ctr">
              <a:noAutofit/>
            </a:bodyPr>
            <a:lstStyle/>
            <a:p>
              <a:pPr algn="ctr" defTabSz="622440">
                <a:lnSpc>
                  <a:spcPct val="90000"/>
                </a:lnSpc>
                <a:spcAft>
                  <a:spcPts val="490"/>
                </a:spcAft>
              </a:pPr>
              <a:r>
                <a:rPr lang="pt-BR" sz="1400" b="1" strike="noStrike" spc="-1">
                  <a:solidFill>
                    <a:schemeClr val="lt1"/>
                  </a:solidFill>
                  <a:latin typeface="Calibri"/>
                </a:rPr>
                <a:t>Qualificação do Pré-natal</a:t>
              </a:r>
              <a:endParaRPr lang="pt-BR" sz="14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96" name="Forma livre 195"/>
            <p:cNvSpPr/>
            <p:nvPr/>
          </p:nvSpPr>
          <p:spPr>
            <a:xfrm>
              <a:off x="1890360" y="1513800"/>
              <a:ext cx="4803840" cy="4803840"/>
            </a:xfrm>
            <a:custGeom>
              <a:avLst/>
              <a:gdLst/>
              <a:ahLst/>
              <a:cxnLst/>
              <a:rect l="l" t="t" r="r" b="b"/>
              <a:pathLst>
                <a:path w="4804230" h="4804230">
                  <a:moveTo>
                    <a:pt x="18392" y="2105423"/>
                  </a:moveTo>
                  <a:arcTo wR="2402115" hR="2402115" stAng="11225691" swAng="558414"/>
                </a:path>
              </a:pathLst>
            </a:custGeom>
            <a:noFill/>
            <a:ln>
              <a:solidFill>
                <a:srgbClr val="D19BBE"/>
              </a:solidFill>
            </a:ln>
          </p:spPr>
          <p:style>
            <a:lnRef idx="1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endParaRPr lang="pt-BR" sz="18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97" name="Retângulo de cantos arredondados 196"/>
            <p:cNvSpPr/>
            <p:nvPr/>
          </p:nvSpPr>
          <p:spPr>
            <a:xfrm>
              <a:off x="1487520" y="2327040"/>
              <a:ext cx="1369080" cy="906480"/>
            </a:xfrm>
            <a:prstGeom prst="roundRect">
              <a:avLst>
                <a:gd name="adj" fmla="val 16667"/>
              </a:avLst>
            </a:prstGeom>
            <a:solidFill>
              <a:srgbClr val="D19BBE"/>
            </a:solidFill>
            <a:ln>
              <a:solidFill>
                <a:srgbClr val="D19BBE"/>
              </a:solidFill>
            </a:ln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" tIns="9000" rIns="9000" bIns="9000" numCol="1" spcCol="1440" anchor="ctr">
              <a:noAutofit/>
            </a:bodyPr>
            <a:lstStyle/>
            <a:p>
              <a:pPr algn="ctr" defTabSz="622440">
                <a:lnSpc>
                  <a:spcPct val="90000"/>
                </a:lnSpc>
                <a:spcAft>
                  <a:spcPts val="490"/>
                </a:spcAft>
              </a:pPr>
              <a:r>
                <a:rPr lang="pt-BR" sz="1400" b="1" strike="noStrike" spc="-1" dirty="0">
                  <a:solidFill>
                    <a:schemeClr val="lt1"/>
                  </a:solidFill>
                  <a:latin typeface="Calibri"/>
                </a:rPr>
                <a:t>Comitê de investigação da transmissão vertical</a:t>
              </a:r>
              <a:endParaRPr lang="pt-BR" sz="1400" b="0" strike="noStrike" spc="-1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98" name="Forma livre 197"/>
            <p:cNvSpPr/>
            <p:nvPr/>
          </p:nvSpPr>
          <p:spPr>
            <a:xfrm>
              <a:off x="1287720" y="1994040"/>
              <a:ext cx="4803840" cy="4803840"/>
            </a:xfrm>
            <a:custGeom>
              <a:avLst/>
              <a:gdLst/>
              <a:ahLst/>
              <a:cxnLst/>
              <a:rect l="l" t="t" r="r" b="b"/>
              <a:pathLst>
                <a:path w="4804230" h="4804230">
                  <a:moveTo>
                    <a:pt x="1187916" y="329465"/>
                  </a:moveTo>
                  <a:arcTo wR="2402115" hR="2402115" stAng="14378244" swAng="1001455"/>
                </a:path>
              </a:pathLst>
            </a:custGeom>
            <a:noFill/>
            <a:ln>
              <a:noFill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endParaRPr lang="pt-BR" sz="1800" b="0" strike="noStrike" spc="-1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199" name="Arco 6"/>
          <p:cNvSpPr/>
          <p:nvPr/>
        </p:nvSpPr>
        <p:spPr>
          <a:xfrm rot="17816400">
            <a:off x="1385280" y="2233800"/>
            <a:ext cx="2746080" cy="1562400"/>
          </a:xfrm>
          <a:prstGeom prst="arc">
            <a:avLst>
              <a:gd name="adj1" fmla="val 16200000"/>
              <a:gd name="adj2" fmla="val 0"/>
            </a:avLst>
          </a:prstGeom>
          <a:noFill/>
          <a:ln>
            <a:solidFill>
              <a:srgbClr val="D19B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endParaRPr lang="pt-BR" sz="1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4" name="CaixaDeTexto 33"/>
          <p:cNvSpPr txBox="1"/>
          <p:nvPr/>
        </p:nvSpPr>
        <p:spPr>
          <a:xfrm>
            <a:off x="8544272" y="1700808"/>
            <a:ext cx="3528392" cy="4832092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pt-BR" dirty="0" smtClean="0"/>
              <a:t> </a:t>
            </a:r>
            <a:r>
              <a:rPr lang="pt-BR" sz="1600" dirty="0" smtClean="0"/>
              <a:t>Não adiar o diagnóstico- diagnóstico precoce pode salvar vidas.</a:t>
            </a:r>
          </a:p>
          <a:p>
            <a:endParaRPr lang="pt-BR" sz="1600" dirty="0" smtClean="0"/>
          </a:p>
          <a:p>
            <a:pPr>
              <a:buFont typeface="Wingdings" pitchFamily="2" charset="2"/>
              <a:buChar char="§"/>
            </a:pPr>
            <a:r>
              <a:rPr lang="pt-BR" sz="1600" dirty="0" smtClean="0"/>
              <a:t>Reforçar as medidas de adesão a TARV.</a:t>
            </a:r>
          </a:p>
          <a:p>
            <a:pPr>
              <a:buFont typeface="Wingdings" pitchFamily="2" charset="2"/>
              <a:buChar char="§"/>
            </a:pPr>
            <a:endParaRPr lang="pt-BR" sz="1600" dirty="0" smtClean="0"/>
          </a:p>
          <a:p>
            <a:pPr>
              <a:buFont typeface="Wingdings" pitchFamily="2" charset="2"/>
              <a:buChar char="§"/>
            </a:pPr>
            <a:r>
              <a:rPr lang="pt-BR" sz="1600" dirty="0" smtClean="0"/>
              <a:t>Ampliar o acesso aos cuidados do HIV.</a:t>
            </a:r>
          </a:p>
          <a:p>
            <a:pPr>
              <a:buFont typeface="Wingdings" pitchFamily="2" charset="2"/>
              <a:buChar char="§"/>
            </a:pPr>
            <a:endParaRPr lang="pt-BR" sz="1600" dirty="0" smtClean="0"/>
          </a:p>
          <a:p>
            <a:pPr>
              <a:buFont typeface="Wingdings" pitchFamily="2" charset="2"/>
              <a:buChar char="§"/>
            </a:pPr>
            <a:r>
              <a:rPr lang="pt-BR" sz="1600" dirty="0" smtClean="0"/>
              <a:t>Promover a “escuta”.</a:t>
            </a:r>
          </a:p>
          <a:p>
            <a:endParaRPr lang="pt-BR" sz="1600" dirty="0" smtClean="0"/>
          </a:p>
          <a:p>
            <a:pPr>
              <a:buFont typeface="Wingdings" pitchFamily="2" charset="2"/>
              <a:buChar char="§"/>
            </a:pPr>
            <a:r>
              <a:rPr lang="pt-BR" sz="1600" dirty="0" smtClean="0"/>
              <a:t> Apoiar e vencer o medo do desconhecido, proteger os mais vulneráveis, combater estigma e preconceitos.</a:t>
            </a:r>
          </a:p>
          <a:p>
            <a:endParaRPr lang="pt-BR" sz="1600" dirty="0" smtClean="0"/>
          </a:p>
          <a:p>
            <a:pPr>
              <a:buFont typeface="Wingdings" pitchFamily="2" charset="2"/>
              <a:buChar char="§"/>
            </a:pPr>
            <a:r>
              <a:rPr lang="pt-BR" sz="1600" dirty="0" smtClean="0"/>
              <a:t>Integração entre os sistemas podem fazer a diferença</a:t>
            </a:r>
            <a:r>
              <a:rPr lang="pt-BR" dirty="0" smtClean="0"/>
              <a:t>.</a:t>
            </a:r>
            <a:endParaRPr lang="pt-B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624392" y="116632"/>
            <a:ext cx="2428335" cy="1386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34069</TotalTime>
  <Words>496</Words>
  <Application>Microsoft Office PowerPoint</Application>
  <PresentationFormat>Personalizar</PresentationFormat>
  <Paragraphs>107</Paragraphs>
  <Slides>11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slides</vt:lpstr>
      </vt:variant>
      <vt:variant>
        <vt:i4>11</vt:i4>
      </vt:variant>
    </vt:vector>
  </HeadingPairs>
  <TitlesOfParts>
    <vt:vector size="13" baseType="lpstr">
      <vt:lpstr>Office Theme</vt:lpstr>
      <vt:lpstr>Office Theme</vt:lpstr>
      <vt:lpstr>Slide 1</vt:lpstr>
      <vt:lpstr>Cuidado da PVHA no Circuito Rápido</vt:lpstr>
      <vt:lpstr>Estágios clínicos da OMS</vt:lpstr>
      <vt:lpstr>População a ser incluída </vt:lpstr>
      <vt:lpstr>Ampliação do Circuito Rápido para Manejo da  doença avançada</vt:lpstr>
      <vt:lpstr>Porque Circuito Rápido?</vt:lpstr>
      <vt:lpstr>Níveis de Atenção à saúde e assistência às PVHA com aids  avançada.</vt:lpstr>
      <vt:lpstr>Rastreamento da Doença Criptocócica.</vt:lpstr>
      <vt:lpstr> Desafios para prevenção do HIV/Aids </vt:lpstr>
      <vt:lpstr>Dados epidemiológicos</vt:lpstr>
      <vt:lpstr>Slide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Márcio Popia</dc:creator>
  <cp:lastModifiedBy>mara.carmen</cp:lastModifiedBy>
  <cp:revision>1460</cp:revision>
  <cp:lastPrinted>2019-02-12T10:51:29Z</cp:lastPrinted>
  <dcterms:created xsi:type="dcterms:W3CDTF">2019-02-06T16:41:46Z</dcterms:created>
  <dcterms:modified xsi:type="dcterms:W3CDTF">2025-04-08T20:06:21Z</dcterms:modified>
  <dc:language>pt-BR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1</vt:i4>
  </property>
  <property fmtid="{D5CDD505-2E9C-101B-9397-08002B2CF9AE}" pid="3" name="PresentationFormat">
    <vt:lpwstr>Personalizar</vt:lpwstr>
  </property>
  <property fmtid="{D5CDD505-2E9C-101B-9397-08002B2CF9AE}" pid="4" name="Slides">
    <vt:i4>14</vt:i4>
  </property>
</Properties>
</file>