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8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08" r:id="rId2"/>
    <p:sldId id="445" r:id="rId3"/>
    <p:sldId id="446" r:id="rId4"/>
    <p:sldId id="447" r:id="rId5"/>
    <p:sldId id="448" r:id="rId6"/>
    <p:sldId id="397" r:id="rId7"/>
    <p:sldId id="401" r:id="rId8"/>
    <p:sldId id="427" r:id="rId9"/>
    <p:sldId id="430" r:id="rId10"/>
    <p:sldId id="421" r:id="rId11"/>
    <p:sldId id="387" r:id="rId12"/>
    <p:sldId id="396" r:id="rId13"/>
    <p:sldId id="431" r:id="rId14"/>
    <p:sldId id="450" r:id="rId15"/>
    <p:sldId id="449" r:id="rId16"/>
    <p:sldId id="425" r:id="rId17"/>
    <p:sldId id="468" r:id="rId18"/>
    <p:sldId id="418" r:id="rId19"/>
    <p:sldId id="407" r:id="rId20"/>
    <p:sldId id="451" r:id="rId21"/>
    <p:sldId id="452" r:id="rId22"/>
    <p:sldId id="384" r:id="rId23"/>
    <p:sldId id="386" r:id="rId24"/>
    <p:sldId id="443" r:id="rId25"/>
    <p:sldId id="444" r:id="rId26"/>
    <p:sldId id="442" r:id="rId27"/>
    <p:sldId id="410" r:id="rId28"/>
    <p:sldId id="469" r:id="rId29"/>
    <p:sldId id="470" r:id="rId30"/>
    <p:sldId id="471" r:id="rId31"/>
  </p:sldIdLst>
  <p:sldSz cx="12188825" cy="6858000"/>
  <p:notesSz cx="6796088" cy="985678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icius de Lima Goncalves" initials="VdLG" lastIdx="1" clrIdx="0">
    <p:extLst>
      <p:ext uri="{19B8F6BF-5375-455C-9EA6-DF929625EA0E}">
        <p15:presenceInfo xmlns:p15="http://schemas.microsoft.com/office/powerpoint/2012/main" userId="S-1-5-21-1004336348-838170752-839522115-118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2945"/>
    <a:srgbClr val="E91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5322" autoAdjust="0"/>
  </p:normalViewPr>
  <p:slideViewPr>
    <p:cSldViewPr>
      <p:cViewPr varScale="1">
        <p:scale>
          <a:sx n="109" d="100"/>
          <a:sy n="109" d="100"/>
        </p:scale>
        <p:origin x="57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ster.arquivos.parana\sesa\CENTRAL\SVS\DECA\SVS-DVDST\2023\DADOS%20MARA\HIV_Aids\Aids%20HIV%20adult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pt-BR" sz="1050" b="0" strike="noStrike" spc="-1">
                <a:solidFill>
                  <a:srgbClr val="595959"/>
                </a:solidFill>
                <a:latin typeface="Calibri"/>
              </a:defRPr>
            </a:pPr>
            <a:r>
              <a:rPr lang="pt-BR" sz="1050" b="0" strike="noStrike" spc="-1">
                <a:solidFill>
                  <a:srgbClr val="595959"/>
                </a:solidFill>
                <a:latin typeface="Calibri"/>
              </a:rPr>
              <a:t>Taxa de detecção de AIDS acima de 13 anos por marorregional, 2007 a 2023, Paraná</a:t>
            </a:r>
          </a:p>
        </c:rich>
      </c:tx>
      <c:layout>
        <c:manualLayout>
          <c:xMode val="edge"/>
          <c:yMode val="edge"/>
          <c:x val="0.12776186579378088"/>
          <c:y val="3.5267857142857115E-2"/>
        </c:manualLayout>
      </c:layout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Leste</c:v>
                </c:pt>
              </c:strCache>
            </c:strRef>
          </c:tx>
          <c:spPr>
            <a:solidFill>
              <a:srgbClr val="4472C4"/>
            </a:solidFill>
            <a:ln w="47520">
              <a:noFill/>
            </a:ln>
          </c:spPr>
          <c:invertIfNegative val="0"/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6"/>
                <c:pt idx="0">
                  <c:v>24.165705619136499</c:v>
                </c:pt>
                <c:pt idx="1">
                  <c:v>28.815531086317389</c:v>
                </c:pt>
                <c:pt idx="2">
                  <c:v>24.955280087870687</c:v>
                </c:pt>
                <c:pt idx="3">
                  <c:v>25.849953131514201</c:v>
                </c:pt>
                <c:pt idx="4">
                  <c:v>26.614891992150234</c:v>
                </c:pt>
                <c:pt idx="5">
                  <c:v>23.7345557905617</c:v>
                </c:pt>
                <c:pt idx="6">
                  <c:v>25.979175639737189</c:v>
                </c:pt>
                <c:pt idx="7">
                  <c:v>23.378630398029276</c:v>
                </c:pt>
                <c:pt idx="8">
                  <c:v>23.672341758882517</c:v>
                </c:pt>
                <c:pt idx="9">
                  <c:v>17.270781373666289</c:v>
                </c:pt>
                <c:pt idx="10">
                  <c:v>15.688781199102499</c:v>
                </c:pt>
                <c:pt idx="11">
                  <c:v>14.850011558628411</c:v>
                </c:pt>
                <c:pt idx="12">
                  <c:v>14.954694074542411</c:v>
                </c:pt>
                <c:pt idx="13">
                  <c:v>10.487214717362004</c:v>
                </c:pt>
                <c:pt idx="14">
                  <c:v>11.831216298511499</c:v>
                </c:pt>
                <c:pt idx="15">
                  <c:v>9.5510182482529107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8-4102-B937-25BB3646A7F7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rgbClr val="FFFF00"/>
            </a:solidFill>
            <a:ln w="50760">
              <a:noFill/>
            </a:ln>
          </c:spPr>
          <c:invertIfNegative val="0"/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6"/>
                <c:pt idx="0">
                  <c:v>19.101198147787017</c:v>
                </c:pt>
                <c:pt idx="1">
                  <c:v>22.928226037850077</c:v>
                </c:pt>
                <c:pt idx="2">
                  <c:v>19.857445821285605</c:v>
                </c:pt>
                <c:pt idx="3">
                  <c:v>16.081142331726664</c:v>
                </c:pt>
                <c:pt idx="4">
                  <c:v>19.562103907482086</c:v>
                </c:pt>
                <c:pt idx="5">
                  <c:v>19.424390559746186</c:v>
                </c:pt>
                <c:pt idx="6">
                  <c:v>15.216699636182609</c:v>
                </c:pt>
                <c:pt idx="7">
                  <c:v>16.326042280710677</c:v>
                </c:pt>
                <c:pt idx="8">
                  <c:v>15.0231560621526</c:v>
                </c:pt>
                <c:pt idx="9">
                  <c:v>14.363662144568409</c:v>
                </c:pt>
                <c:pt idx="10">
                  <c:v>14.329923624555999</c:v>
                </c:pt>
                <c:pt idx="11">
                  <c:v>11.207319045717998</c:v>
                </c:pt>
                <c:pt idx="12">
                  <c:v>12.219927390756498</c:v>
                </c:pt>
                <c:pt idx="13">
                  <c:v>8.4988361980995002</c:v>
                </c:pt>
                <c:pt idx="14">
                  <c:v>9.2260641669786523</c:v>
                </c:pt>
                <c:pt idx="15">
                  <c:v>10.5355700487434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78-4102-B937-25BB3646A7F7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Oeste</c:v>
                </c:pt>
              </c:strCache>
            </c:strRef>
          </c:tx>
          <c:spPr>
            <a:solidFill>
              <a:srgbClr val="92D050"/>
            </a:solidFill>
            <a:ln w="44280">
              <a:noFill/>
            </a:ln>
          </c:spPr>
          <c:invertIfNegative val="0"/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6"/>
                <c:pt idx="0">
                  <c:v>13.703825720558189</c:v>
                </c:pt>
                <c:pt idx="1">
                  <c:v>19.265321737704689</c:v>
                </c:pt>
                <c:pt idx="2">
                  <c:v>15.041823689590686</c:v>
                </c:pt>
                <c:pt idx="3">
                  <c:v>15.725103862311999</c:v>
                </c:pt>
                <c:pt idx="4">
                  <c:v>15.8569427419615</c:v>
                </c:pt>
                <c:pt idx="5">
                  <c:v>18.985411791631176</c:v>
                </c:pt>
                <c:pt idx="6">
                  <c:v>17.427103583231077</c:v>
                </c:pt>
                <c:pt idx="7">
                  <c:v>16.1637553876533</c:v>
                </c:pt>
                <c:pt idx="8">
                  <c:v>13.871409511751615</c:v>
                </c:pt>
                <c:pt idx="9">
                  <c:v>13.948554229226708</c:v>
                </c:pt>
                <c:pt idx="10">
                  <c:v>13.9079036008432</c:v>
                </c:pt>
                <c:pt idx="11">
                  <c:v>11.649228777909592</c:v>
                </c:pt>
                <c:pt idx="12">
                  <c:v>10.465545404860611</c:v>
                </c:pt>
                <c:pt idx="13">
                  <c:v>8.0877908412153801</c:v>
                </c:pt>
                <c:pt idx="14">
                  <c:v>10.153100291478609</c:v>
                </c:pt>
                <c:pt idx="15">
                  <c:v>9.6696193252177007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78-4102-B937-25BB3646A7F7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Noroeste</c:v>
                </c:pt>
              </c:strCache>
            </c:strRef>
          </c:tx>
          <c:spPr>
            <a:solidFill>
              <a:srgbClr val="FF0000"/>
            </a:solidFill>
            <a:ln w="44280">
              <a:noFill/>
            </a:ln>
          </c:spPr>
          <c:invertIfNegative val="0"/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6"/>
                <c:pt idx="0">
                  <c:v>13.63464462734</c:v>
                </c:pt>
                <c:pt idx="1">
                  <c:v>16.6423876656537</c:v>
                </c:pt>
                <c:pt idx="2">
                  <c:v>14.330323033442799</c:v>
                </c:pt>
                <c:pt idx="3">
                  <c:v>11.874401965075499</c:v>
                </c:pt>
                <c:pt idx="4">
                  <c:v>14.118879602106798</c:v>
                </c:pt>
                <c:pt idx="5">
                  <c:v>19.015419347312587</c:v>
                </c:pt>
                <c:pt idx="6">
                  <c:v>18.3463347692398</c:v>
                </c:pt>
                <c:pt idx="7">
                  <c:v>17.565187647050699</c:v>
                </c:pt>
                <c:pt idx="8">
                  <c:v>15.1810007158627</c:v>
                </c:pt>
                <c:pt idx="9">
                  <c:v>13.362280616974111</c:v>
                </c:pt>
                <c:pt idx="10">
                  <c:v>12.289098797276798</c:v>
                </c:pt>
                <c:pt idx="11">
                  <c:v>12.636972334604099</c:v>
                </c:pt>
                <c:pt idx="12">
                  <c:v>11.208774507320499</c:v>
                </c:pt>
                <c:pt idx="13">
                  <c:v>10.6260370603477</c:v>
                </c:pt>
                <c:pt idx="14">
                  <c:v>11.487148752333299</c:v>
                </c:pt>
                <c:pt idx="15">
                  <c:v>9.9888250020289799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78-4102-B937-25BB3646A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738112"/>
        <c:axId val="184099968"/>
      </c:barChart>
      <c:lineChart>
        <c:grouping val="standard"/>
        <c:varyColors val="0"/>
        <c:ser>
          <c:idx val="4"/>
          <c:order val="4"/>
          <c:tx>
            <c:strRef>
              <c:f>label 4</c:f>
              <c:strCache>
                <c:ptCount val="1"/>
                <c:pt idx="0">
                  <c:v>Total</c:v>
                </c:pt>
              </c:strCache>
            </c:strRef>
          </c:tx>
          <c:spPr>
            <a:ln w="19080">
              <a:solidFill>
                <a:srgbClr val="0D0D0D"/>
              </a:solidFill>
              <a:round/>
            </a:ln>
          </c:spPr>
          <c:marker>
            <c:symbol val="none"/>
          </c:marker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6"/>
                <c:pt idx="0">
                  <c:v>19.601658613163099</c:v>
                </c:pt>
                <c:pt idx="1">
                  <c:v>23.991588491263887</c:v>
                </c:pt>
                <c:pt idx="2">
                  <c:v>20.481907826190401</c:v>
                </c:pt>
                <c:pt idx="3">
                  <c:v>19.9346747034717</c:v>
                </c:pt>
                <c:pt idx="4">
                  <c:v>21.341128234312688</c:v>
                </c:pt>
                <c:pt idx="5">
                  <c:v>21.331075034905101</c:v>
                </c:pt>
                <c:pt idx="6">
                  <c:v>21.268926672055489</c:v>
                </c:pt>
                <c:pt idx="7">
                  <c:v>19.8806958110106</c:v>
                </c:pt>
                <c:pt idx="8">
                  <c:v>18.996302265817789</c:v>
                </c:pt>
                <c:pt idx="9">
                  <c:v>15.520218106441892</c:v>
                </c:pt>
                <c:pt idx="10">
                  <c:v>14.568560183801299</c:v>
                </c:pt>
                <c:pt idx="11">
                  <c:v>13.280945244010098</c:v>
                </c:pt>
                <c:pt idx="12">
                  <c:v>13.068757243859499</c:v>
                </c:pt>
                <c:pt idx="13">
                  <c:v>9.7462894708952899</c:v>
                </c:pt>
                <c:pt idx="14">
                  <c:v>11.027418418751699</c:v>
                </c:pt>
                <c:pt idx="15">
                  <c:v>9.817219235615271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78-4102-B937-25BB3646A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161738112"/>
        <c:axId val="184099968"/>
      </c:lineChart>
      <c:catAx>
        <c:axId val="161738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lang="en-US" sz="1000" b="1" strike="noStrike" spc="-1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184099968"/>
        <c:crosses val="autoZero"/>
        <c:auto val="1"/>
        <c:lblAlgn val="ctr"/>
        <c:lblOffset val="100"/>
        <c:noMultiLvlLbl val="0"/>
      </c:catAx>
      <c:valAx>
        <c:axId val="184099968"/>
        <c:scaling>
          <c:orientation val="minMax"/>
        </c:scaling>
        <c:delete val="0"/>
        <c:axPos val="l"/>
        <c:majorGridlines>
          <c:spPr>
            <a:ln w="9360">
              <a:solidFill>
                <a:srgbClr val="F2F2F2"/>
              </a:solidFill>
              <a:round/>
            </a:ln>
          </c:spPr>
        </c:majorGridlines>
        <c:numFmt formatCode="0.0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lang="en-US" sz="900" b="0" strike="noStrike" spc="-1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161738112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lang="en-US" sz="1000" b="1" strike="noStrike" spc="-1">
              <a:solidFill>
                <a:srgbClr val="595959"/>
              </a:solidFill>
              <a:latin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pt-BR" sz="1050" b="0" strike="noStrike" spc="-1">
                <a:solidFill>
                  <a:srgbClr val="595959"/>
                </a:solidFill>
                <a:latin typeface="Calibri"/>
              </a:defRPr>
            </a:pPr>
            <a:r>
              <a:rPr lang="pt-BR" sz="1050" b="0" strike="noStrike" spc="-1">
                <a:solidFill>
                  <a:srgbClr val="595959"/>
                </a:solidFill>
                <a:latin typeface="Calibri"/>
              </a:rPr>
              <a:t>Taxa de detecção de HIV acima de 13 anos por macrorregional, 2007 a 2023, Paraná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Leste</c:v>
                </c:pt>
              </c:strCache>
            </c:strRef>
          </c:tx>
          <c:spPr>
            <a:solidFill>
              <a:srgbClr val="0070C0"/>
            </a:solidFill>
            <a:ln w="47520">
              <a:noFill/>
            </a:ln>
          </c:spPr>
          <c:invertIfNegative val="0"/>
          <c:cat>
            <c:strRef>
              <c:f>categories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29.583495523549981</c:v>
                </c:pt>
                <c:pt idx="1">
                  <c:v>35.944340635822464</c:v>
                </c:pt>
                <c:pt idx="2">
                  <c:v>32.6830272189328</c:v>
                </c:pt>
                <c:pt idx="3">
                  <c:v>32.184414002730264</c:v>
                </c:pt>
                <c:pt idx="4">
                  <c:v>31.938606949229076</c:v>
                </c:pt>
                <c:pt idx="5">
                  <c:v>29.997098964771187</c:v>
                </c:pt>
                <c:pt idx="6">
                  <c:v>20.040785060300401</c:v>
                </c:pt>
                <c:pt idx="7">
                  <c:v>24.824042924513186</c:v>
                </c:pt>
                <c:pt idx="8">
                  <c:v>25.576938507145687</c:v>
                </c:pt>
                <c:pt idx="9">
                  <c:v>22.436288362450018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0-46B5-BCB8-26DD304160BB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rgbClr val="FFFF00"/>
            </a:solidFill>
            <a:ln w="50760">
              <a:noFill/>
            </a:ln>
          </c:spPr>
          <c:invertIfNegative val="0"/>
          <c:cat>
            <c:strRef>
              <c:f>categories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0"/>
                <c:pt idx="0">
                  <c:v>13.085759079959011</c:v>
                </c:pt>
                <c:pt idx="1">
                  <c:v>16.816042999611099</c:v>
                </c:pt>
                <c:pt idx="2">
                  <c:v>20.808895158156826</c:v>
                </c:pt>
                <c:pt idx="3">
                  <c:v>23.415704986508487</c:v>
                </c:pt>
                <c:pt idx="4">
                  <c:v>21.021295723589901</c:v>
                </c:pt>
                <c:pt idx="5">
                  <c:v>21.129037015544601</c:v>
                </c:pt>
                <c:pt idx="6">
                  <c:v>17.2969271919067</c:v>
                </c:pt>
                <c:pt idx="7">
                  <c:v>18.273559350080287</c:v>
                </c:pt>
                <c:pt idx="8">
                  <c:v>18.868789296336963</c:v>
                </c:pt>
                <c:pt idx="9">
                  <c:v>14.345041704786206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0-46B5-BCB8-26DD304160BB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Oeste</c:v>
                </c:pt>
              </c:strCache>
            </c:strRef>
          </c:tx>
          <c:spPr>
            <a:solidFill>
              <a:srgbClr val="92D050"/>
            </a:solidFill>
            <a:ln w="44280">
              <a:noFill/>
            </a:ln>
          </c:spPr>
          <c:invertIfNegative val="0"/>
          <c:cat>
            <c:strRef>
              <c:f>categories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0"/>
                <c:pt idx="0">
                  <c:v>18.136497186933799</c:v>
                </c:pt>
                <c:pt idx="1">
                  <c:v>25.788211319574589</c:v>
                </c:pt>
                <c:pt idx="2">
                  <c:v>22.705494104077488</c:v>
                </c:pt>
                <c:pt idx="3">
                  <c:v>25.580608408693699</c:v>
                </c:pt>
                <c:pt idx="4">
                  <c:v>27.612986732822801</c:v>
                </c:pt>
                <c:pt idx="5">
                  <c:v>28.8261513783001</c:v>
                </c:pt>
                <c:pt idx="6">
                  <c:v>21.526901938272516</c:v>
                </c:pt>
                <c:pt idx="7">
                  <c:v>27.3771097145226</c:v>
                </c:pt>
                <c:pt idx="8">
                  <c:v>25.201445366348601</c:v>
                </c:pt>
                <c:pt idx="9">
                  <c:v>21.031422032348488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80-46B5-BCB8-26DD304160BB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Noroeste</c:v>
                </c:pt>
              </c:strCache>
            </c:strRef>
          </c:tx>
          <c:spPr>
            <a:solidFill>
              <a:srgbClr val="FF0000"/>
            </a:solidFill>
            <a:ln w="44280">
              <a:noFill/>
            </a:ln>
          </c:spPr>
          <c:invertIfNegative val="0"/>
          <c:cat>
            <c:strRef>
              <c:f>categories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0"/>
                <c:pt idx="0">
                  <c:v>18.423636667395176</c:v>
                </c:pt>
                <c:pt idx="1">
                  <c:v>21.462794115529963</c:v>
                </c:pt>
                <c:pt idx="2">
                  <c:v>22.313711321549</c:v>
                </c:pt>
                <c:pt idx="3">
                  <c:v>29.339419118105887</c:v>
                </c:pt>
                <c:pt idx="4">
                  <c:v>24.827183021015017</c:v>
                </c:pt>
                <c:pt idx="5">
                  <c:v>25.393890267997417</c:v>
                </c:pt>
                <c:pt idx="6">
                  <c:v>22.6353452173087</c:v>
                </c:pt>
                <c:pt idx="7">
                  <c:v>24.722341880021659</c:v>
                </c:pt>
                <c:pt idx="8">
                  <c:v>21.101392816786188</c:v>
                </c:pt>
                <c:pt idx="9">
                  <c:v>19.852789691532589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80-46B5-BCB8-26DD30416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144640"/>
        <c:axId val="184146176"/>
      </c:barChart>
      <c:lineChart>
        <c:grouping val="standard"/>
        <c:varyColors val="0"/>
        <c:ser>
          <c:idx val="4"/>
          <c:order val="4"/>
          <c:tx>
            <c:strRef>
              <c:f>label 4</c:f>
              <c:strCache>
                <c:ptCount val="1"/>
                <c:pt idx="0">
                  <c:v>Total</c:v>
                </c:pt>
              </c:strCache>
            </c:strRef>
          </c:tx>
          <c:spPr>
            <a:ln w="19080">
              <a:solidFill>
                <a:srgbClr val="000000"/>
              </a:solidFill>
              <a:round/>
            </a:ln>
          </c:spPr>
          <c:marker>
            <c:symbol val="none"/>
          </c:marker>
          <c:cat>
            <c:strRef>
              <c:f>categories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0"/>
                <c:pt idx="0">
                  <c:v>22.760505774686099</c:v>
                </c:pt>
                <c:pt idx="1">
                  <c:v>28.334959256946526</c:v>
                </c:pt>
                <c:pt idx="2">
                  <c:v>27.097756244791189</c:v>
                </c:pt>
                <c:pt idx="3">
                  <c:v>29.007622054857599</c:v>
                </c:pt>
                <c:pt idx="4">
                  <c:v>28.069630648571962</c:v>
                </c:pt>
                <c:pt idx="5">
                  <c:v>27.462408774403876</c:v>
                </c:pt>
                <c:pt idx="6">
                  <c:v>20.249572298753275</c:v>
                </c:pt>
                <c:pt idx="7">
                  <c:v>24.099656146940699</c:v>
                </c:pt>
                <c:pt idx="8">
                  <c:v>23.588451319581289</c:v>
                </c:pt>
                <c:pt idx="9">
                  <c:v>20.3438655785863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380-46B5-BCB8-26DD30416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184144640"/>
        <c:axId val="184146176"/>
      </c:lineChart>
      <c:catAx>
        <c:axId val="184144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lang="en-US" sz="1000" b="1" strike="noStrike" spc="-1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184146176"/>
        <c:crosses val="autoZero"/>
        <c:auto val="1"/>
        <c:lblAlgn val="ctr"/>
        <c:lblOffset val="100"/>
        <c:noMultiLvlLbl val="0"/>
      </c:catAx>
      <c:valAx>
        <c:axId val="184146176"/>
        <c:scaling>
          <c:orientation val="minMax"/>
        </c:scaling>
        <c:delete val="0"/>
        <c:axPos val="l"/>
        <c:majorGridlines>
          <c:spPr>
            <a:ln w="9360">
              <a:solidFill>
                <a:srgbClr val="F2F2F2"/>
              </a:solidFill>
              <a:round/>
            </a:ln>
          </c:spPr>
        </c:majorGridlines>
        <c:numFmt formatCode="0.0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lang="en-US" sz="900" b="0" strike="noStrike" spc="-1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184144640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17393750000000013"/>
          <c:y val="0.92233333333333301"/>
          <c:w val="0.61991374460903803"/>
          <c:h val="7.6008445382820311E-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lang="en-US" sz="1000" b="1" strike="noStrike" spc="-1">
              <a:solidFill>
                <a:srgbClr val="595959"/>
              </a:solidFill>
              <a:latin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en-US" sz="2000" b="0" strike="noStrike" spc="-1">
                <a:solidFill>
                  <a:srgbClr val="595959"/>
                </a:solidFill>
                <a:latin typeface="Calibri"/>
              </a:defRPr>
            </a:pPr>
            <a:r>
              <a:rPr lang="en-US" sz="2000" b="0" strike="noStrike" spc="-1" dirty="0" err="1">
                <a:solidFill>
                  <a:srgbClr val="595959"/>
                </a:solidFill>
                <a:latin typeface="Calibri"/>
              </a:rPr>
              <a:t>Diagnóstico</a:t>
            </a:r>
            <a:r>
              <a:rPr lang="en-US" sz="2000" b="0" strike="noStrike" spc="-1" dirty="0">
                <a:solidFill>
                  <a:srgbClr val="595959"/>
                </a:solidFill>
                <a:latin typeface="Calibri"/>
              </a:rPr>
              <a:t> com CD4&lt;200 e </a:t>
            </a:r>
            <a:r>
              <a:rPr lang="en-US" sz="2000" b="0" strike="noStrike" spc="-1" dirty="0" err="1">
                <a:solidFill>
                  <a:srgbClr val="595959"/>
                </a:solidFill>
                <a:latin typeface="Calibri"/>
              </a:rPr>
              <a:t>início</a:t>
            </a:r>
            <a:r>
              <a:rPr lang="en-US" sz="2000" b="0" strike="noStrike" spc="-1" dirty="0">
                <a:solidFill>
                  <a:srgbClr val="595959"/>
                </a:solidFill>
                <a:latin typeface="Calibri"/>
              </a:rPr>
              <a:t> de TARV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Homens CD4 &lt;200 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invertIfNegative val="0"/>
          <c:cat>
            <c:strRef>
              <c:f>categories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32</c:v>
                </c:pt>
                <c:pt idx="1">
                  <c:v>37</c:v>
                </c:pt>
                <c:pt idx="2">
                  <c:v>32</c:v>
                </c:pt>
                <c:pt idx="3">
                  <c:v>32</c:v>
                </c:pt>
                <c:pt idx="4">
                  <c:v>30</c:v>
                </c:pt>
                <c:pt idx="5">
                  <c:v>28</c:v>
                </c:pt>
                <c:pt idx="6">
                  <c:v>24</c:v>
                </c:pt>
                <c:pt idx="7">
                  <c:v>26</c:v>
                </c:pt>
                <c:pt idx="8">
                  <c:v>25</c:v>
                </c:pt>
                <c:pt idx="9">
                  <c:v>27</c:v>
                </c:pt>
                <c:pt idx="10">
                  <c:v>28</c:v>
                </c:pt>
                <c:pt idx="11">
                  <c:v>25</c:v>
                </c:pt>
                <c:pt idx="12">
                  <c:v>30</c:v>
                </c:pt>
                <c:pt idx="1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5-4A57-8F27-2A25772B3E29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Mulheres CD4 &lt;200</c:v>
                </c:pt>
              </c:strCache>
            </c:strRef>
          </c:tx>
          <c:spPr>
            <a:solidFill>
              <a:srgbClr val="FF6990"/>
            </a:solidFill>
            <a:ln w="0">
              <a:noFill/>
            </a:ln>
          </c:spPr>
          <c:invertIfNegative val="0"/>
          <c:cat>
            <c:strRef>
              <c:f>categories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4"/>
                <c:pt idx="0">
                  <c:v>25</c:v>
                </c:pt>
                <c:pt idx="1">
                  <c:v>27</c:v>
                </c:pt>
                <c:pt idx="2">
                  <c:v>26</c:v>
                </c:pt>
                <c:pt idx="3">
                  <c:v>26</c:v>
                </c:pt>
                <c:pt idx="4">
                  <c:v>24</c:v>
                </c:pt>
                <c:pt idx="5">
                  <c:v>26</c:v>
                </c:pt>
                <c:pt idx="6">
                  <c:v>23</c:v>
                </c:pt>
                <c:pt idx="7">
                  <c:v>24</c:v>
                </c:pt>
                <c:pt idx="8">
                  <c:v>27</c:v>
                </c:pt>
                <c:pt idx="9">
                  <c:v>26</c:v>
                </c:pt>
                <c:pt idx="10">
                  <c:v>25</c:v>
                </c:pt>
                <c:pt idx="11">
                  <c:v>28</c:v>
                </c:pt>
                <c:pt idx="12">
                  <c:v>26</c:v>
                </c:pt>
                <c:pt idx="1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25-4A57-8F27-2A25772B3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4182272"/>
        <c:axId val="184183808"/>
      </c:barChart>
      <c:lineChart>
        <c:grouping val="standard"/>
        <c:varyColors val="0"/>
        <c:ser>
          <c:idx val="2"/>
          <c:order val="2"/>
          <c:tx>
            <c:strRef>
              <c:f>label 2</c:f>
              <c:strCache>
                <c:ptCount val="1"/>
                <c:pt idx="0">
                  <c:v>Homens com tratamento oportuno</c:v>
                </c:pt>
              </c:strCache>
            </c:strRef>
          </c:tx>
          <c:spPr>
            <a:ln w="28440" cap="rnd">
              <a:solidFill>
                <a:srgbClr val="2F5597"/>
              </a:solidFill>
              <a:round/>
            </a:ln>
          </c:spPr>
          <c:marker>
            <c:symbol val="none"/>
          </c:marker>
          <c:cat>
            <c:strRef>
              <c:f>categories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4"/>
                <c:pt idx="0">
                  <c:v>42</c:v>
                </c:pt>
                <c:pt idx="1">
                  <c:v>42</c:v>
                </c:pt>
                <c:pt idx="2">
                  <c:v>44</c:v>
                </c:pt>
                <c:pt idx="3">
                  <c:v>42</c:v>
                </c:pt>
                <c:pt idx="4">
                  <c:v>35</c:v>
                </c:pt>
                <c:pt idx="5">
                  <c:v>34</c:v>
                </c:pt>
                <c:pt idx="6">
                  <c:v>45</c:v>
                </c:pt>
                <c:pt idx="7">
                  <c:v>54</c:v>
                </c:pt>
                <c:pt idx="8">
                  <c:v>60</c:v>
                </c:pt>
                <c:pt idx="9">
                  <c:v>65</c:v>
                </c:pt>
                <c:pt idx="10">
                  <c:v>64</c:v>
                </c:pt>
                <c:pt idx="11">
                  <c:v>67</c:v>
                </c:pt>
                <c:pt idx="12">
                  <c:v>71</c:v>
                </c:pt>
                <c:pt idx="13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25-4A57-8F27-2A25772B3E29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Mulheres com tratamento oportuno</c:v>
                </c:pt>
              </c:strCache>
            </c:strRef>
          </c:tx>
          <c:spPr>
            <a:ln w="28440" cap="rnd">
              <a:solidFill>
                <a:srgbClr val="FF6990"/>
              </a:solidFill>
              <a:round/>
            </a:ln>
          </c:spPr>
          <c:marker>
            <c:symbol val="none"/>
          </c:marker>
          <c:cat>
            <c:strRef>
              <c:f>categories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4"/>
                <c:pt idx="0">
                  <c:v>41</c:v>
                </c:pt>
                <c:pt idx="1">
                  <c:v>48</c:v>
                </c:pt>
                <c:pt idx="2">
                  <c:v>51</c:v>
                </c:pt>
                <c:pt idx="3">
                  <c:v>48</c:v>
                </c:pt>
                <c:pt idx="4">
                  <c:v>42</c:v>
                </c:pt>
                <c:pt idx="5">
                  <c:v>43</c:v>
                </c:pt>
                <c:pt idx="6">
                  <c:v>49</c:v>
                </c:pt>
                <c:pt idx="7">
                  <c:v>53</c:v>
                </c:pt>
                <c:pt idx="8">
                  <c:v>65</c:v>
                </c:pt>
                <c:pt idx="9">
                  <c:v>64</c:v>
                </c:pt>
                <c:pt idx="10">
                  <c:v>63</c:v>
                </c:pt>
                <c:pt idx="11">
                  <c:v>68</c:v>
                </c:pt>
                <c:pt idx="12">
                  <c:v>68</c:v>
                </c:pt>
                <c:pt idx="13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25-4A57-8F27-2A25772B3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184182272"/>
        <c:axId val="184183808"/>
      </c:lineChart>
      <c:catAx>
        <c:axId val="184182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lang="en-US" sz="900" b="0" strike="noStrike" spc="-1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184183808"/>
        <c:crosses val="autoZero"/>
        <c:auto val="1"/>
        <c:lblAlgn val="ctr"/>
        <c:lblOffset val="100"/>
        <c:noMultiLvlLbl val="0"/>
      </c:catAx>
      <c:valAx>
        <c:axId val="18418380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lang="en-US" sz="900" b="0" strike="noStrike" spc="-1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184182272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lang="en-US" sz="1100" b="0" strike="noStrike" spc="-1">
              <a:solidFill>
                <a:srgbClr val="595959"/>
              </a:solidFill>
              <a:latin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en-US" sz="2000" b="0" strike="noStrike" spc="-1">
                <a:solidFill>
                  <a:srgbClr val="595959"/>
                </a:solidFill>
                <a:latin typeface="Calibri"/>
              </a:defRPr>
            </a:pPr>
            <a:r>
              <a:rPr lang="en-US" sz="2000" b="0" strike="noStrike" spc="-1" dirty="0" err="1">
                <a:solidFill>
                  <a:srgbClr val="595959"/>
                </a:solidFill>
                <a:latin typeface="Calibri"/>
              </a:rPr>
              <a:t>Supressão</a:t>
            </a:r>
            <a:r>
              <a:rPr lang="en-US" sz="2000" b="0" strike="noStrike" spc="-1" dirty="0">
                <a:solidFill>
                  <a:srgbClr val="595959"/>
                </a:solidFill>
                <a:latin typeface="Calibri"/>
              </a:rPr>
              <a:t> </a:t>
            </a:r>
            <a:r>
              <a:rPr lang="en-US" sz="2000" b="0" strike="noStrike" spc="-1" dirty="0" err="1">
                <a:solidFill>
                  <a:srgbClr val="595959"/>
                </a:solidFill>
                <a:latin typeface="Calibri"/>
              </a:rPr>
              <a:t>virológica</a:t>
            </a:r>
            <a:r>
              <a:rPr lang="en-US" sz="2000" b="0" strike="noStrike" spc="-1" dirty="0">
                <a:solidFill>
                  <a:srgbClr val="595959"/>
                </a:solidFill>
                <a:latin typeface="Calibri"/>
              </a:rPr>
              <a:t> </a:t>
            </a:r>
            <a:r>
              <a:rPr lang="en-US" sz="2000" b="0" strike="noStrike" spc="-1" dirty="0" err="1">
                <a:solidFill>
                  <a:srgbClr val="595959"/>
                </a:solidFill>
                <a:latin typeface="Calibri"/>
              </a:rPr>
              <a:t>inicial</a:t>
            </a:r>
            <a:r>
              <a:rPr lang="en-US" sz="2000" b="0" strike="noStrike" spc="-1" dirty="0">
                <a:solidFill>
                  <a:srgbClr val="595959"/>
                </a:solidFill>
                <a:latin typeface="Calibri"/>
              </a:rPr>
              <a:t> e </a:t>
            </a:r>
            <a:r>
              <a:rPr lang="en-US" sz="2000" b="0" strike="noStrike" spc="-1" dirty="0" err="1">
                <a:solidFill>
                  <a:srgbClr val="595959"/>
                </a:solidFill>
                <a:latin typeface="Calibri"/>
              </a:rPr>
              <a:t>sustentada</a:t>
            </a:r>
            <a:r>
              <a:rPr lang="en-US" sz="2000" b="0" strike="noStrike" spc="-1" dirty="0">
                <a:solidFill>
                  <a:srgbClr val="595959"/>
                </a:solidFill>
                <a:latin typeface="Calibri"/>
              </a:rPr>
              <a:t> e </a:t>
            </a:r>
            <a:r>
              <a:rPr lang="en-US" sz="2000" b="0" strike="noStrike" spc="-1" dirty="0" err="1">
                <a:solidFill>
                  <a:srgbClr val="595959"/>
                </a:solidFill>
                <a:latin typeface="Calibri"/>
              </a:rPr>
              <a:t>adesão</a:t>
            </a:r>
            <a:r>
              <a:rPr lang="en-US" sz="2000" b="0" strike="noStrike" spc="-1" dirty="0">
                <a:solidFill>
                  <a:srgbClr val="595959"/>
                </a:solidFill>
                <a:latin typeface="Calibri"/>
              </a:rPr>
              <a:t> a TARV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Homens com CV&lt;50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invertIfNegative val="0"/>
          <c:cat>
            <c:strRef>
              <c:f>categories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75</c:v>
                </c:pt>
                <c:pt idx="1">
                  <c:v>76</c:v>
                </c:pt>
                <c:pt idx="2">
                  <c:v>79</c:v>
                </c:pt>
                <c:pt idx="3">
                  <c:v>81</c:v>
                </c:pt>
                <c:pt idx="4">
                  <c:v>78</c:v>
                </c:pt>
                <c:pt idx="5">
                  <c:v>79</c:v>
                </c:pt>
                <c:pt idx="6">
                  <c:v>84</c:v>
                </c:pt>
                <c:pt idx="7">
                  <c:v>85</c:v>
                </c:pt>
                <c:pt idx="8">
                  <c:v>85</c:v>
                </c:pt>
                <c:pt idx="9">
                  <c:v>89</c:v>
                </c:pt>
                <c:pt idx="10">
                  <c:v>89</c:v>
                </c:pt>
                <c:pt idx="11">
                  <c:v>90</c:v>
                </c:pt>
                <c:pt idx="12">
                  <c:v>91</c:v>
                </c:pt>
                <c:pt idx="1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8-4BEB-89F4-C0F8F9039FC7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Mulheres com CV&lt;50</c:v>
                </c:pt>
              </c:strCache>
            </c:strRef>
          </c:tx>
          <c:spPr>
            <a:solidFill>
              <a:srgbClr val="FF6990"/>
            </a:solidFill>
            <a:ln w="0">
              <a:solidFill>
                <a:srgbClr val="FF6990"/>
              </a:solidFill>
            </a:ln>
          </c:spPr>
          <c:invertIfNegative val="0"/>
          <c:cat>
            <c:strRef>
              <c:f>categories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4"/>
                <c:pt idx="0">
                  <c:v>72</c:v>
                </c:pt>
                <c:pt idx="1">
                  <c:v>73</c:v>
                </c:pt>
                <c:pt idx="2">
                  <c:v>76</c:v>
                </c:pt>
                <c:pt idx="3">
                  <c:v>77</c:v>
                </c:pt>
                <c:pt idx="4">
                  <c:v>74</c:v>
                </c:pt>
                <c:pt idx="5">
                  <c:v>76</c:v>
                </c:pt>
                <c:pt idx="6">
                  <c:v>80</c:v>
                </c:pt>
                <c:pt idx="7">
                  <c:v>83</c:v>
                </c:pt>
                <c:pt idx="8">
                  <c:v>82</c:v>
                </c:pt>
                <c:pt idx="9">
                  <c:v>86</c:v>
                </c:pt>
                <c:pt idx="10">
                  <c:v>87</c:v>
                </c:pt>
                <c:pt idx="11">
                  <c:v>89</c:v>
                </c:pt>
                <c:pt idx="12">
                  <c:v>88</c:v>
                </c:pt>
                <c:pt idx="1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18-4BEB-89F4-C0F8F9039FC7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Homens com supressão sustentada</c:v>
                </c:pt>
              </c:strCache>
            </c:strRef>
          </c:tx>
          <c:spPr>
            <a:solidFill>
              <a:srgbClr val="9DC3E6"/>
            </a:solidFill>
            <a:ln w="0">
              <a:solidFill>
                <a:srgbClr val="9DC3E6"/>
              </a:solidFill>
            </a:ln>
          </c:spPr>
          <c:invertIfNegative val="0"/>
          <c:cat>
            <c:strRef>
              <c:f>categories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4"/>
                <c:pt idx="0">
                  <c:v>55</c:v>
                </c:pt>
                <c:pt idx="1">
                  <c:v>59</c:v>
                </c:pt>
                <c:pt idx="2">
                  <c:v>61</c:v>
                </c:pt>
                <c:pt idx="3">
                  <c:v>64</c:v>
                </c:pt>
                <c:pt idx="4">
                  <c:v>65</c:v>
                </c:pt>
                <c:pt idx="5">
                  <c:v>65</c:v>
                </c:pt>
                <c:pt idx="6">
                  <c:v>65</c:v>
                </c:pt>
                <c:pt idx="7">
                  <c:v>69</c:v>
                </c:pt>
                <c:pt idx="8">
                  <c:v>71</c:v>
                </c:pt>
                <c:pt idx="9">
                  <c:v>73</c:v>
                </c:pt>
                <c:pt idx="10">
                  <c:v>75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18-4BEB-89F4-C0F8F9039FC7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Mulheres com supressão sustentada</c:v>
                </c:pt>
              </c:strCache>
            </c:strRef>
          </c:tx>
          <c:spPr>
            <a:solidFill>
              <a:srgbClr val="FFCDFF"/>
            </a:solidFill>
            <a:ln w="0">
              <a:noFill/>
            </a:ln>
          </c:spPr>
          <c:invertIfNegative val="0"/>
          <c:cat>
            <c:strRef>
              <c:f>categories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4"/>
                <c:pt idx="0">
                  <c:v>50</c:v>
                </c:pt>
                <c:pt idx="1">
                  <c:v>53</c:v>
                </c:pt>
                <c:pt idx="2">
                  <c:v>55</c:v>
                </c:pt>
                <c:pt idx="3">
                  <c:v>57</c:v>
                </c:pt>
                <c:pt idx="4">
                  <c:v>58</c:v>
                </c:pt>
                <c:pt idx="5">
                  <c:v>57</c:v>
                </c:pt>
                <c:pt idx="6">
                  <c:v>59</c:v>
                </c:pt>
                <c:pt idx="7">
                  <c:v>63</c:v>
                </c:pt>
                <c:pt idx="8">
                  <c:v>66</c:v>
                </c:pt>
                <c:pt idx="9">
                  <c:v>68</c:v>
                </c:pt>
                <c:pt idx="10">
                  <c:v>71</c:v>
                </c:pt>
                <c:pt idx="11">
                  <c:v>74</c:v>
                </c:pt>
                <c:pt idx="12">
                  <c:v>76</c:v>
                </c:pt>
                <c:pt idx="1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18-4BEB-89F4-C0F8F9039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681920"/>
        <c:axId val="31696000"/>
      </c:barChart>
      <c:lineChart>
        <c:grouping val="standard"/>
        <c:varyColors val="0"/>
        <c:ser>
          <c:idx val="4"/>
          <c:order val="4"/>
          <c:tx>
            <c:strRef>
              <c:f>label 4</c:f>
              <c:strCache>
                <c:ptCount val="1"/>
                <c:pt idx="0">
                  <c:v>Homens com adesão suficiente</c:v>
                </c:pt>
              </c:strCache>
            </c:strRef>
          </c:tx>
          <c:spPr>
            <a:ln w="28440" cap="rnd">
              <a:solidFill>
                <a:srgbClr val="5B9BD5"/>
              </a:solidFill>
              <a:round/>
            </a:ln>
          </c:spPr>
          <c:marker>
            <c:symbol val="none"/>
          </c:marker>
          <c:cat>
            <c:strRef>
              <c:f>categories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4"/>
                <c:pt idx="0">
                  <c:v>73</c:v>
                </c:pt>
                <c:pt idx="1">
                  <c:v>74</c:v>
                </c:pt>
                <c:pt idx="2">
                  <c:v>74</c:v>
                </c:pt>
                <c:pt idx="3">
                  <c:v>75</c:v>
                </c:pt>
                <c:pt idx="4">
                  <c:v>76</c:v>
                </c:pt>
                <c:pt idx="5">
                  <c:v>75</c:v>
                </c:pt>
                <c:pt idx="6">
                  <c:v>77</c:v>
                </c:pt>
                <c:pt idx="7">
                  <c:v>76</c:v>
                </c:pt>
                <c:pt idx="8">
                  <c:v>76</c:v>
                </c:pt>
                <c:pt idx="9">
                  <c:v>76</c:v>
                </c:pt>
                <c:pt idx="10">
                  <c:v>74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218-4BEB-89F4-C0F8F9039FC7}"/>
            </c:ext>
          </c:extLst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Mulheres com adesão suficiente</c:v>
                </c:pt>
              </c:strCache>
            </c:strRef>
          </c:tx>
          <c:spPr>
            <a:ln w="28440" cap="rnd">
              <a:solidFill>
                <a:srgbClr val="FF6990"/>
              </a:solidFill>
              <a:round/>
            </a:ln>
          </c:spPr>
          <c:marker>
            <c:symbol val="none"/>
          </c:marker>
          <c:cat>
            <c:strRef>
              <c:f>categories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4"/>
                <c:pt idx="0">
                  <c:v>68</c:v>
                </c:pt>
                <c:pt idx="1">
                  <c:v>69</c:v>
                </c:pt>
                <c:pt idx="2">
                  <c:v>68</c:v>
                </c:pt>
                <c:pt idx="3">
                  <c:v>69</c:v>
                </c:pt>
                <c:pt idx="4">
                  <c:v>69</c:v>
                </c:pt>
                <c:pt idx="5">
                  <c:v>68</c:v>
                </c:pt>
                <c:pt idx="6">
                  <c:v>71</c:v>
                </c:pt>
                <c:pt idx="7">
                  <c:v>70</c:v>
                </c:pt>
                <c:pt idx="8">
                  <c:v>69</c:v>
                </c:pt>
                <c:pt idx="9">
                  <c:v>68</c:v>
                </c:pt>
                <c:pt idx="10">
                  <c:v>69</c:v>
                </c:pt>
                <c:pt idx="11">
                  <c:v>72</c:v>
                </c:pt>
                <c:pt idx="12">
                  <c:v>75</c:v>
                </c:pt>
                <c:pt idx="13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218-4BEB-89F4-C0F8F9039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31681920"/>
        <c:axId val="31696000"/>
      </c:lineChart>
      <c:catAx>
        <c:axId val="31681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lang="en-US" sz="900" b="0" strike="noStrike" spc="-1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31696000"/>
        <c:crosses val="autoZero"/>
        <c:auto val="1"/>
        <c:lblAlgn val="ctr"/>
        <c:lblOffset val="100"/>
        <c:noMultiLvlLbl val="0"/>
      </c:catAx>
      <c:valAx>
        <c:axId val="31696000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lang="en-US" sz="900" b="0" strike="noStrike" spc="-1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31681920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lang="en-US" sz="1100" b="0" strike="noStrike" spc="-1">
              <a:solidFill>
                <a:srgbClr val="595959"/>
              </a:solidFill>
              <a:latin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360">
      <a:solidFill>
        <a:srgbClr val="D9D9D9"/>
      </a:solidFill>
      <a:round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en-US" sz="2000" b="1" strike="noStrike" spc="-1">
                <a:solidFill>
                  <a:srgbClr val="595959"/>
                </a:solidFill>
                <a:latin typeface="Calibri"/>
              </a:defRPr>
            </a:pPr>
            <a:r>
              <a:rPr lang="en-US" sz="2000" b="1" strike="noStrike" spc="-1" dirty="0" err="1">
                <a:solidFill>
                  <a:srgbClr val="595959"/>
                </a:solidFill>
                <a:latin typeface="Calibri"/>
              </a:rPr>
              <a:t>Mulheres</a:t>
            </a:r>
            <a:endParaRPr lang="en-US" sz="2000" b="1" strike="noStrike" spc="-1" dirty="0">
              <a:solidFill>
                <a:srgbClr val="595959"/>
              </a:solidFill>
              <a:latin typeface="Calibri"/>
            </a:endParaRP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abaixo de 19 anos</c:v>
                </c:pt>
              </c:strCache>
            </c:strRef>
          </c:tx>
          <c:spPr>
            <a:solidFill>
              <a:srgbClr val="AF5C24"/>
            </a:solidFill>
            <a:ln w="0">
              <a:noFill/>
            </a:ln>
          </c:spPr>
          <c:invertIfNegative val="0"/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6"/>
                <c:pt idx="0">
                  <c:v>22</c:v>
                </c:pt>
                <c:pt idx="1">
                  <c:v>22</c:v>
                </c:pt>
                <c:pt idx="2">
                  <c:v>21</c:v>
                </c:pt>
                <c:pt idx="3">
                  <c:v>22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25</c:v>
                </c:pt>
                <c:pt idx="8">
                  <c:v>12</c:v>
                </c:pt>
                <c:pt idx="9">
                  <c:v>21</c:v>
                </c:pt>
                <c:pt idx="10">
                  <c:v>6</c:v>
                </c:pt>
                <c:pt idx="11">
                  <c:v>6</c:v>
                </c:pt>
                <c:pt idx="12">
                  <c:v>3</c:v>
                </c:pt>
                <c:pt idx="13">
                  <c:v>7</c:v>
                </c:pt>
                <c:pt idx="14">
                  <c:v>4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D-4D45-AD27-6CF23B4AEB19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acima de 60 anos</c:v>
                </c:pt>
              </c:strCache>
            </c:strRef>
          </c:tx>
          <c:spPr>
            <a:solidFill>
              <a:srgbClr val="F6CBBE"/>
            </a:solidFill>
            <a:ln w="0">
              <a:noFill/>
            </a:ln>
          </c:spPr>
          <c:invertIfNegative val="0"/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6"/>
                <c:pt idx="0">
                  <c:v>17</c:v>
                </c:pt>
                <c:pt idx="1">
                  <c:v>30</c:v>
                </c:pt>
                <c:pt idx="2">
                  <c:v>34</c:v>
                </c:pt>
                <c:pt idx="3">
                  <c:v>39</c:v>
                </c:pt>
                <c:pt idx="4">
                  <c:v>39</c:v>
                </c:pt>
                <c:pt idx="5">
                  <c:v>36</c:v>
                </c:pt>
                <c:pt idx="6">
                  <c:v>29</c:v>
                </c:pt>
                <c:pt idx="7">
                  <c:v>34</c:v>
                </c:pt>
                <c:pt idx="8">
                  <c:v>39</c:v>
                </c:pt>
                <c:pt idx="9">
                  <c:v>39</c:v>
                </c:pt>
                <c:pt idx="10">
                  <c:v>37</c:v>
                </c:pt>
                <c:pt idx="11">
                  <c:v>30</c:v>
                </c:pt>
                <c:pt idx="12">
                  <c:v>50</c:v>
                </c:pt>
                <c:pt idx="13">
                  <c:v>27</c:v>
                </c:pt>
                <c:pt idx="14">
                  <c:v>24</c:v>
                </c:pt>
                <c:pt idx="1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DD-4D45-AD27-6CF23B4AE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65632"/>
        <c:axId val="31767168"/>
      </c:barChart>
      <c:lineChart>
        <c:grouping val="standard"/>
        <c:varyColors val="0"/>
        <c:ser>
          <c:idx val="2"/>
          <c:order val="2"/>
          <c:tx>
            <c:strRef>
              <c:f>label 2</c:f>
              <c:strCache>
                <c:ptCount val="1"/>
                <c:pt idx="0">
                  <c:v>20 a 29 anos</c:v>
                </c:pt>
              </c:strCache>
            </c:strRef>
          </c:tx>
          <c:spPr>
            <a:ln w="28440" cap="rnd">
              <a:solidFill>
                <a:srgbClr val="CC00FF"/>
              </a:solidFill>
              <a:round/>
            </a:ln>
          </c:spPr>
          <c:marker>
            <c:symbol val="none"/>
          </c:marker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6"/>
                <c:pt idx="0">
                  <c:v>183</c:v>
                </c:pt>
                <c:pt idx="1">
                  <c:v>186</c:v>
                </c:pt>
                <c:pt idx="2">
                  <c:v>174</c:v>
                </c:pt>
                <c:pt idx="3">
                  <c:v>142</c:v>
                </c:pt>
                <c:pt idx="4">
                  <c:v>154</c:v>
                </c:pt>
                <c:pt idx="5">
                  <c:v>141</c:v>
                </c:pt>
                <c:pt idx="6">
                  <c:v>126</c:v>
                </c:pt>
                <c:pt idx="7">
                  <c:v>103</c:v>
                </c:pt>
                <c:pt idx="8">
                  <c:v>75</c:v>
                </c:pt>
                <c:pt idx="9">
                  <c:v>62</c:v>
                </c:pt>
                <c:pt idx="10">
                  <c:v>46</c:v>
                </c:pt>
                <c:pt idx="11">
                  <c:v>60</c:v>
                </c:pt>
                <c:pt idx="12">
                  <c:v>52</c:v>
                </c:pt>
                <c:pt idx="13">
                  <c:v>35</c:v>
                </c:pt>
                <c:pt idx="14">
                  <c:v>36</c:v>
                </c:pt>
                <c:pt idx="15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DD-4D45-AD27-6CF23B4AEB19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30 a 39 anos</c:v>
                </c:pt>
              </c:strCache>
            </c:strRef>
          </c:tx>
          <c:spPr>
            <a:ln w="28440" cap="rnd">
              <a:solidFill>
                <a:srgbClr val="FF0066"/>
              </a:solidFill>
              <a:round/>
            </a:ln>
          </c:spPr>
          <c:marker>
            <c:symbol val="none"/>
          </c:marker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6"/>
                <c:pt idx="0">
                  <c:v>226</c:v>
                </c:pt>
                <c:pt idx="1">
                  <c:v>247</c:v>
                </c:pt>
                <c:pt idx="2">
                  <c:v>206</c:v>
                </c:pt>
                <c:pt idx="3">
                  <c:v>191</c:v>
                </c:pt>
                <c:pt idx="4">
                  <c:v>203</c:v>
                </c:pt>
                <c:pt idx="5">
                  <c:v>212</c:v>
                </c:pt>
                <c:pt idx="6">
                  <c:v>189</c:v>
                </c:pt>
                <c:pt idx="7">
                  <c:v>148</c:v>
                </c:pt>
                <c:pt idx="8">
                  <c:v>141</c:v>
                </c:pt>
                <c:pt idx="9">
                  <c:v>114</c:v>
                </c:pt>
                <c:pt idx="10">
                  <c:v>95</c:v>
                </c:pt>
                <c:pt idx="11">
                  <c:v>74</c:v>
                </c:pt>
                <c:pt idx="12">
                  <c:v>84</c:v>
                </c:pt>
                <c:pt idx="13">
                  <c:v>59</c:v>
                </c:pt>
                <c:pt idx="14">
                  <c:v>67</c:v>
                </c:pt>
                <c:pt idx="15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DD-4D45-AD27-6CF23B4AEB19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40 a 49 anos</c:v>
                </c:pt>
              </c:strCache>
            </c:strRef>
          </c:tx>
          <c:spPr>
            <a:ln w="28440" cap="rnd">
              <a:solidFill>
                <a:srgbClr val="FF99FF"/>
              </a:solidFill>
              <a:round/>
            </a:ln>
          </c:spPr>
          <c:marker>
            <c:symbol val="none"/>
          </c:marker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6"/>
                <c:pt idx="0">
                  <c:v>145</c:v>
                </c:pt>
                <c:pt idx="1">
                  <c:v>196</c:v>
                </c:pt>
                <c:pt idx="2">
                  <c:v>169</c:v>
                </c:pt>
                <c:pt idx="3">
                  <c:v>169</c:v>
                </c:pt>
                <c:pt idx="4">
                  <c:v>174</c:v>
                </c:pt>
                <c:pt idx="5">
                  <c:v>182</c:v>
                </c:pt>
                <c:pt idx="6">
                  <c:v>151</c:v>
                </c:pt>
                <c:pt idx="7">
                  <c:v>126</c:v>
                </c:pt>
                <c:pt idx="8">
                  <c:v>149</c:v>
                </c:pt>
                <c:pt idx="9">
                  <c:v>117</c:v>
                </c:pt>
                <c:pt idx="10">
                  <c:v>112</c:v>
                </c:pt>
                <c:pt idx="11">
                  <c:v>94</c:v>
                </c:pt>
                <c:pt idx="12">
                  <c:v>81</c:v>
                </c:pt>
                <c:pt idx="13">
                  <c:v>65</c:v>
                </c:pt>
                <c:pt idx="14">
                  <c:v>57</c:v>
                </c:pt>
                <c:pt idx="15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6DD-4D45-AD27-6CF23B4AEB19}"/>
            </c:ext>
          </c:extLst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50 a 59 anos</c:v>
                </c:pt>
              </c:strCache>
            </c:strRef>
          </c:tx>
          <c:spPr>
            <a:ln w="28440" cap="rnd">
              <a:solidFill>
                <a:srgbClr val="F2B19A"/>
              </a:solidFill>
              <a:round/>
            </a:ln>
          </c:spPr>
          <c:marker>
            <c:symbol val="none"/>
          </c:marker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6"/>
                <c:pt idx="0">
                  <c:v>68</c:v>
                </c:pt>
                <c:pt idx="1">
                  <c:v>105</c:v>
                </c:pt>
                <c:pt idx="2">
                  <c:v>78</c:v>
                </c:pt>
                <c:pt idx="3">
                  <c:v>94</c:v>
                </c:pt>
                <c:pt idx="4">
                  <c:v>101</c:v>
                </c:pt>
                <c:pt idx="5">
                  <c:v>102</c:v>
                </c:pt>
                <c:pt idx="6">
                  <c:v>112</c:v>
                </c:pt>
                <c:pt idx="7">
                  <c:v>102</c:v>
                </c:pt>
                <c:pt idx="8">
                  <c:v>94</c:v>
                </c:pt>
                <c:pt idx="9">
                  <c:v>78</c:v>
                </c:pt>
                <c:pt idx="10">
                  <c:v>81</c:v>
                </c:pt>
                <c:pt idx="11">
                  <c:v>47</c:v>
                </c:pt>
                <c:pt idx="12">
                  <c:v>60</c:v>
                </c:pt>
                <c:pt idx="13">
                  <c:v>43</c:v>
                </c:pt>
                <c:pt idx="14">
                  <c:v>64</c:v>
                </c:pt>
                <c:pt idx="15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DD-4D45-AD27-6CF23B4AE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31765632"/>
        <c:axId val="31767168"/>
      </c:lineChart>
      <c:catAx>
        <c:axId val="31765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lang="en-US" sz="900" b="0" strike="noStrike" spc="-1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31767168"/>
        <c:crosses val="autoZero"/>
        <c:auto val="1"/>
        <c:lblAlgn val="ctr"/>
        <c:lblOffset val="100"/>
        <c:noMultiLvlLbl val="0"/>
      </c:catAx>
      <c:valAx>
        <c:axId val="3176716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lang="en-US" sz="900" b="0" strike="noStrike" spc="-1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31765632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lang="en-US" sz="1200" b="0" strike="noStrike" spc="-1">
              <a:solidFill>
                <a:srgbClr val="595959"/>
              </a:solidFill>
              <a:latin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pt-BR" sz="2000" b="1" strike="noStrike" spc="-1">
                <a:solidFill>
                  <a:srgbClr val="595959"/>
                </a:solidFill>
                <a:latin typeface="Calibri"/>
              </a:defRPr>
            </a:pPr>
            <a:r>
              <a:rPr lang="pt-BR" sz="2000" b="1" strike="noStrike" spc="-1" dirty="0">
                <a:solidFill>
                  <a:srgbClr val="595959"/>
                </a:solidFill>
                <a:latin typeface="Calibri"/>
              </a:rPr>
              <a:t>Homens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abaixo de 19 anos</c:v>
                </c:pt>
              </c:strCache>
            </c:strRef>
          </c:tx>
          <c:spPr>
            <a:solidFill>
              <a:srgbClr val="325490"/>
            </a:solidFill>
            <a:ln w="0">
              <a:noFill/>
            </a:ln>
          </c:spPr>
          <c:invertIfNegative val="0"/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6"/>
                <c:pt idx="0">
                  <c:v>5</c:v>
                </c:pt>
                <c:pt idx="1">
                  <c:v>13</c:v>
                </c:pt>
                <c:pt idx="2">
                  <c:v>13</c:v>
                </c:pt>
                <c:pt idx="3">
                  <c:v>20</c:v>
                </c:pt>
                <c:pt idx="4">
                  <c:v>18</c:v>
                </c:pt>
                <c:pt idx="5">
                  <c:v>22</c:v>
                </c:pt>
                <c:pt idx="6">
                  <c:v>30</c:v>
                </c:pt>
                <c:pt idx="7">
                  <c:v>35</c:v>
                </c:pt>
                <c:pt idx="8">
                  <c:v>38</c:v>
                </c:pt>
                <c:pt idx="9">
                  <c:v>23</c:v>
                </c:pt>
                <c:pt idx="10">
                  <c:v>26</c:v>
                </c:pt>
                <c:pt idx="11">
                  <c:v>25</c:v>
                </c:pt>
                <c:pt idx="12">
                  <c:v>17</c:v>
                </c:pt>
                <c:pt idx="13">
                  <c:v>9</c:v>
                </c:pt>
                <c:pt idx="14">
                  <c:v>8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1-45EF-82CD-32732069898B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acima de 60 anos</c:v>
                </c:pt>
              </c:strCache>
            </c:strRef>
          </c:tx>
          <c:spPr>
            <a:solidFill>
              <a:srgbClr val="C0C8E3"/>
            </a:solidFill>
            <a:ln w="0">
              <a:noFill/>
            </a:ln>
          </c:spPr>
          <c:invertIfNegative val="0"/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6"/>
                <c:pt idx="0">
                  <c:v>35</c:v>
                </c:pt>
                <c:pt idx="1">
                  <c:v>55</c:v>
                </c:pt>
                <c:pt idx="2">
                  <c:v>39</c:v>
                </c:pt>
                <c:pt idx="3">
                  <c:v>40</c:v>
                </c:pt>
                <c:pt idx="4">
                  <c:v>45</c:v>
                </c:pt>
                <c:pt idx="5">
                  <c:v>61</c:v>
                </c:pt>
                <c:pt idx="6">
                  <c:v>65</c:v>
                </c:pt>
                <c:pt idx="7">
                  <c:v>54</c:v>
                </c:pt>
                <c:pt idx="8">
                  <c:v>67</c:v>
                </c:pt>
                <c:pt idx="9">
                  <c:v>50</c:v>
                </c:pt>
                <c:pt idx="10">
                  <c:v>44</c:v>
                </c:pt>
                <c:pt idx="11">
                  <c:v>55</c:v>
                </c:pt>
                <c:pt idx="12">
                  <c:v>74</c:v>
                </c:pt>
                <c:pt idx="13">
                  <c:v>61</c:v>
                </c:pt>
                <c:pt idx="14">
                  <c:v>53</c:v>
                </c:pt>
                <c:pt idx="1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71-45EF-82CD-327320698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50176"/>
        <c:axId val="31651712"/>
      </c:barChart>
      <c:lineChart>
        <c:grouping val="standard"/>
        <c:varyColors val="0"/>
        <c:ser>
          <c:idx val="2"/>
          <c:order val="2"/>
          <c:tx>
            <c:strRef>
              <c:f>label 2</c:f>
              <c:strCache>
                <c:ptCount val="1"/>
                <c:pt idx="0">
                  <c:v>20 a 29 anos</c:v>
                </c:pt>
              </c:strCache>
            </c:strRef>
          </c:tx>
          <c:spPr>
            <a:ln w="28440" cap="rnd">
              <a:solidFill>
                <a:srgbClr val="548235"/>
              </a:solidFill>
              <a:round/>
            </a:ln>
          </c:spPr>
          <c:marker>
            <c:symbol val="none"/>
          </c:marker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6"/>
                <c:pt idx="0">
                  <c:v>193</c:v>
                </c:pt>
                <c:pt idx="1">
                  <c:v>250</c:v>
                </c:pt>
                <c:pt idx="2">
                  <c:v>231</c:v>
                </c:pt>
                <c:pt idx="3">
                  <c:v>231</c:v>
                </c:pt>
                <c:pt idx="4">
                  <c:v>296</c:v>
                </c:pt>
                <c:pt idx="5">
                  <c:v>279</c:v>
                </c:pt>
                <c:pt idx="6">
                  <c:v>342</c:v>
                </c:pt>
                <c:pt idx="7">
                  <c:v>334</c:v>
                </c:pt>
                <c:pt idx="8">
                  <c:v>344</c:v>
                </c:pt>
                <c:pt idx="9">
                  <c:v>272</c:v>
                </c:pt>
                <c:pt idx="10">
                  <c:v>285</c:v>
                </c:pt>
                <c:pt idx="11">
                  <c:v>252</c:v>
                </c:pt>
                <c:pt idx="12">
                  <c:v>298</c:v>
                </c:pt>
                <c:pt idx="13">
                  <c:v>203</c:v>
                </c:pt>
                <c:pt idx="14">
                  <c:v>238</c:v>
                </c:pt>
                <c:pt idx="15">
                  <c:v>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71-45EF-82CD-32732069898B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30 a 39 anos</c:v>
                </c:pt>
              </c:strCache>
            </c:strRef>
          </c:tx>
          <c:spPr>
            <a:ln w="28440" cap="rnd">
              <a:solidFill>
                <a:srgbClr val="00B050"/>
              </a:solidFill>
              <a:round/>
            </a:ln>
          </c:spPr>
          <c:marker>
            <c:symbol val="none"/>
          </c:marker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6"/>
                <c:pt idx="0">
                  <c:v>345</c:v>
                </c:pt>
                <c:pt idx="1">
                  <c:v>435</c:v>
                </c:pt>
                <c:pt idx="2">
                  <c:v>345</c:v>
                </c:pt>
                <c:pt idx="3">
                  <c:v>366</c:v>
                </c:pt>
                <c:pt idx="4">
                  <c:v>371</c:v>
                </c:pt>
                <c:pt idx="5">
                  <c:v>359</c:v>
                </c:pt>
                <c:pt idx="6">
                  <c:v>379</c:v>
                </c:pt>
                <c:pt idx="7">
                  <c:v>385</c:v>
                </c:pt>
                <c:pt idx="8">
                  <c:v>397</c:v>
                </c:pt>
                <c:pt idx="9">
                  <c:v>323</c:v>
                </c:pt>
                <c:pt idx="10">
                  <c:v>288</c:v>
                </c:pt>
                <c:pt idx="11">
                  <c:v>282</c:v>
                </c:pt>
                <c:pt idx="12">
                  <c:v>204</c:v>
                </c:pt>
                <c:pt idx="13">
                  <c:v>189</c:v>
                </c:pt>
                <c:pt idx="14">
                  <c:v>221</c:v>
                </c:pt>
                <c:pt idx="15">
                  <c:v>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71-45EF-82CD-32732069898B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40 a 49 anos</c:v>
                </c:pt>
              </c:strCache>
            </c:strRef>
          </c:tx>
          <c:spPr>
            <a:ln w="28440" cap="rnd">
              <a:solidFill>
                <a:srgbClr val="92D050"/>
              </a:solidFill>
              <a:round/>
            </a:ln>
          </c:spPr>
          <c:marker>
            <c:symbol val="none"/>
          </c:marker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6"/>
                <c:pt idx="0">
                  <c:v>256</c:v>
                </c:pt>
                <c:pt idx="1">
                  <c:v>309</c:v>
                </c:pt>
                <c:pt idx="2">
                  <c:v>291</c:v>
                </c:pt>
                <c:pt idx="3">
                  <c:v>279</c:v>
                </c:pt>
                <c:pt idx="4">
                  <c:v>288</c:v>
                </c:pt>
                <c:pt idx="5">
                  <c:v>301</c:v>
                </c:pt>
                <c:pt idx="6">
                  <c:v>286</c:v>
                </c:pt>
                <c:pt idx="7">
                  <c:v>281</c:v>
                </c:pt>
                <c:pt idx="8">
                  <c:v>224</c:v>
                </c:pt>
                <c:pt idx="9">
                  <c:v>197</c:v>
                </c:pt>
                <c:pt idx="10">
                  <c:v>215</c:v>
                </c:pt>
                <c:pt idx="11">
                  <c:v>196</c:v>
                </c:pt>
                <c:pt idx="12">
                  <c:v>179</c:v>
                </c:pt>
                <c:pt idx="13">
                  <c:v>151</c:v>
                </c:pt>
                <c:pt idx="14">
                  <c:v>171</c:v>
                </c:pt>
                <c:pt idx="15">
                  <c:v>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E71-45EF-82CD-32732069898B}"/>
            </c:ext>
          </c:extLst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50 a 59 anos</c:v>
                </c:pt>
              </c:strCache>
            </c:strRef>
          </c:tx>
          <c:spPr>
            <a:ln w="28440" cap="rnd">
              <a:solidFill>
                <a:srgbClr val="9EADD7"/>
              </a:solidFill>
              <a:round/>
            </a:ln>
          </c:spPr>
          <c:marker>
            <c:symbol val="none"/>
          </c:marker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6"/>
                <c:pt idx="0">
                  <c:v>109</c:v>
                </c:pt>
                <c:pt idx="1">
                  <c:v>141</c:v>
                </c:pt>
                <c:pt idx="2">
                  <c:v>124</c:v>
                </c:pt>
                <c:pt idx="3">
                  <c:v>109</c:v>
                </c:pt>
                <c:pt idx="4">
                  <c:v>138</c:v>
                </c:pt>
                <c:pt idx="5">
                  <c:v>155</c:v>
                </c:pt>
                <c:pt idx="6">
                  <c:v>158</c:v>
                </c:pt>
                <c:pt idx="7">
                  <c:v>161</c:v>
                </c:pt>
                <c:pt idx="8">
                  <c:v>157</c:v>
                </c:pt>
                <c:pt idx="9">
                  <c:v>129</c:v>
                </c:pt>
                <c:pt idx="10">
                  <c:v>115</c:v>
                </c:pt>
                <c:pt idx="11">
                  <c:v>121</c:v>
                </c:pt>
                <c:pt idx="12">
                  <c:v>131</c:v>
                </c:pt>
                <c:pt idx="13">
                  <c:v>78</c:v>
                </c:pt>
                <c:pt idx="14">
                  <c:v>114</c:v>
                </c:pt>
                <c:pt idx="15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E71-45EF-82CD-327320698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31650176"/>
        <c:axId val="31651712"/>
      </c:lineChart>
      <c:catAx>
        <c:axId val="3165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lang="en-US" sz="900" b="0" strike="noStrike" spc="-1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31651712"/>
        <c:crosses val="autoZero"/>
        <c:auto val="1"/>
        <c:lblAlgn val="ctr"/>
        <c:lblOffset val="100"/>
        <c:noMultiLvlLbl val="0"/>
      </c:catAx>
      <c:valAx>
        <c:axId val="31651712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lang="en-US" sz="900" b="0" strike="noStrike" spc="-1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31650176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lang="en-US" sz="1200" b="0" strike="noStrike" spc="-1">
              <a:solidFill>
                <a:srgbClr val="595959"/>
              </a:solidFill>
              <a:latin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pt-BR" sz="1400" b="1" strike="noStrike" spc="-1">
                <a:solidFill>
                  <a:srgbClr val="000000"/>
                </a:solidFill>
                <a:latin typeface="Calibri"/>
              </a:defRPr>
            </a:pPr>
            <a:r>
              <a:rPr lang="pt-BR" sz="1400" b="1" strike="noStrike" spc="-1" dirty="0">
                <a:solidFill>
                  <a:srgbClr val="000000"/>
                </a:solidFill>
                <a:latin typeface="Calibri"/>
              </a:rPr>
              <a:t>Taxa de detecção de HIV em gestantes, </a:t>
            </a:r>
            <a:r>
              <a:rPr lang="pt-BR" sz="1400" b="1" strike="noStrike" spc="-1" dirty="0" err="1">
                <a:solidFill>
                  <a:srgbClr val="000000"/>
                </a:solidFill>
                <a:latin typeface="Calibri"/>
              </a:rPr>
              <a:t>aids</a:t>
            </a:r>
            <a:r>
              <a:rPr lang="pt-BR" sz="1400" b="1" strike="noStrike" spc="-1" dirty="0">
                <a:solidFill>
                  <a:srgbClr val="000000"/>
                </a:solidFill>
                <a:latin typeface="Calibri"/>
              </a:rPr>
              <a:t> em menores de 5 anos e adultos, </a:t>
            </a:r>
            <a:r>
              <a:rPr lang="pt-BR" sz="1400" b="1" strike="noStrike" spc="-1" dirty="0" err="1">
                <a:solidFill>
                  <a:srgbClr val="000000"/>
                </a:solidFill>
                <a:latin typeface="Calibri"/>
              </a:rPr>
              <a:t>mortalide</a:t>
            </a:r>
            <a:r>
              <a:rPr lang="pt-BR" sz="1400" b="1" strike="noStrike" spc="-1" dirty="0">
                <a:solidFill>
                  <a:srgbClr val="000000"/>
                </a:solidFill>
                <a:latin typeface="Calibri"/>
              </a:rPr>
              <a:t> e número de casos de HIV, por ano. Paraná 2007-2022 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aids</c:v>
                </c:pt>
              </c:strCache>
            </c:strRef>
          </c:tx>
          <c:spPr>
            <a:solidFill>
              <a:srgbClr val="C00000"/>
            </a:solidFill>
            <a:ln w="0">
              <a:noFill/>
            </a:ln>
          </c:spPr>
          <c:invertIfNegative val="0"/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6"/>
                <c:pt idx="0">
                  <c:v>19.601658613163099</c:v>
                </c:pt>
                <c:pt idx="1">
                  <c:v>23.991588491263887</c:v>
                </c:pt>
                <c:pt idx="2">
                  <c:v>20.481907826190401</c:v>
                </c:pt>
                <c:pt idx="3">
                  <c:v>19.9346747034717</c:v>
                </c:pt>
                <c:pt idx="4">
                  <c:v>21.341128234312688</c:v>
                </c:pt>
                <c:pt idx="5">
                  <c:v>21.331075034905101</c:v>
                </c:pt>
                <c:pt idx="6">
                  <c:v>21.268926672055489</c:v>
                </c:pt>
                <c:pt idx="7">
                  <c:v>19.8806958110106</c:v>
                </c:pt>
                <c:pt idx="8">
                  <c:v>18.996302265817789</c:v>
                </c:pt>
                <c:pt idx="9">
                  <c:v>15.520218106441892</c:v>
                </c:pt>
                <c:pt idx="10">
                  <c:v>14.568560183801299</c:v>
                </c:pt>
                <c:pt idx="11">
                  <c:v>13.280945244010098</c:v>
                </c:pt>
                <c:pt idx="12">
                  <c:v>13.068757243859499</c:v>
                </c:pt>
                <c:pt idx="13">
                  <c:v>9.7462894708952899</c:v>
                </c:pt>
                <c:pt idx="14">
                  <c:v>11.027418418751699</c:v>
                </c:pt>
                <c:pt idx="15">
                  <c:v>9.8172192356152568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E-4C09-AE0C-682C4EA52EF5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aids &lt;5anos</c:v>
                </c:pt>
              </c:strCache>
            </c:strRef>
          </c:tx>
          <c:spPr>
            <a:solidFill>
              <a:srgbClr val="2FCAFF"/>
            </a:solidFill>
            <a:ln w="0">
              <a:noFill/>
            </a:ln>
          </c:spPr>
          <c:invertIfNegative val="0"/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6"/>
                <c:pt idx="0">
                  <c:v>2.2972369344649399</c:v>
                </c:pt>
                <c:pt idx="1">
                  <c:v>2.5920904950633576</c:v>
                </c:pt>
                <c:pt idx="2">
                  <c:v>1.4382638325024089</c:v>
                </c:pt>
                <c:pt idx="3">
                  <c:v>1.5858478933992999</c:v>
                </c:pt>
                <c:pt idx="4">
                  <c:v>2.5310688703839577</c:v>
                </c:pt>
                <c:pt idx="5">
                  <c:v>1.4665297905528782</c:v>
                </c:pt>
                <c:pt idx="6">
                  <c:v>1.8571136739279799</c:v>
                </c:pt>
                <c:pt idx="7">
                  <c:v>1.0502932944024588</c:v>
                </c:pt>
                <c:pt idx="8">
                  <c:v>1.0360144524016099</c:v>
                </c:pt>
                <c:pt idx="9">
                  <c:v>0.38512048494371542</c:v>
                </c:pt>
                <c:pt idx="10">
                  <c:v>0.38203128581543327</c:v>
                </c:pt>
                <c:pt idx="11">
                  <c:v>0.63200258868260251</c:v>
                </c:pt>
                <c:pt idx="12">
                  <c:v>0.37898694263653626</c:v>
                </c:pt>
                <c:pt idx="13">
                  <c:v>0.38033370479258527</c:v>
                </c:pt>
                <c:pt idx="14">
                  <c:v>0.12691901551458001</c:v>
                </c:pt>
                <c:pt idx="15">
                  <c:v>0.25383803102916108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FE-4C09-AE0C-682C4EA52EF5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óbito</c:v>
                </c:pt>
              </c:strCache>
            </c:strRef>
          </c:tx>
          <c:spPr>
            <a:solidFill>
              <a:srgbClr val="7030A0"/>
            </a:solidFill>
            <a:ln w="0">
              <a:noFill/>
            </a:ln>
          </c:spPr>
          <c:invertIfNegative val="0"/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6"/>
                <c:pt idx="0">
                  <c:v>4.9536164856356777</c:v>
                </c:pt>
                <c:pt idx="1">
                  <c:v>5.4693023495132014</c:v>
                </c:pt>
                <c:pt idx="2">
                  <c:v>5.2294771156473834</c:v>
                </c:pt>
                <c:pt idx="3">
                  <c:v>5.3223064905105302</c:v>
                </c:pt>
                <c:pt idx="4">
                  <c:v>5.6714123381249495</c:v>
                </c:pt>
                <c:pt idx="5">
                  <c:v>5.8306144589813496</c:v>
                </c:pt>
                <c:pt idx="6">
                  <c:v>5.9404513752970001</c:v>
                </c:pt>
                <c:pt idx="7">
                  <c:v>5.7737828252055898</c:v>
                </c:pt>
                <c:pt idx="8">
                  <c:v>5.3295761174389655</c:v>
                </c:pt>
                <c:pt idx="9">
                  <c:v>5.1448600208854449</c:v>
                </c:pt>
                <c:pt idx="10">
                  <c:v>5.0879392132447698</c:v>
                </c:pt>
                <c:pt idx="11">
                  <c:v>4.8198346682160507</c:v>
                </c:pt>
                <c:pt idx="12">
                  <c:v>4.1280547058205697</c:v>
                </c:pt>
                <c:pt idx="13">
                  <c:v>4.0201999854126758</c:v>
                </c:pt>
                <c:pt idx="14">
                  <c:v>5.5787962285613002</c:v>
                </c:pt>
                <c:pt idx="15">
                  <c:v>4.6734274434006657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FE-4C09-AE0C-682C4EA52EF5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 gestantes HIV</c:v>
                </c:pt>
              </c:strCache>
            </c:strRef>
          </c:tx>
          <c:spPr>
            <a:solidFill>
              <a:srgbClr val="00B050"/>
            </a:solidFill>
            <a:ln w="0">
              <a:noFill/>
            </a:ln>
          </c:spPr>
          <c:invertIfNegative val="0"/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6"/>
                <c:pt idx="0">
                  <c:v>3.0479544838797081</c:v>
                </c:pt>
                <c:pt idx="1">
                  <c:v>2.8983205621947801</c:v>
                </c:pt>
                <c:pt idx="2">
                  <c:v>3.10821130477887</c:v>
                </c:pt>
                <c:pt idx="3">
                  <c:v>2.4729032936967275</c:v>
                </c:pt>
                <c:pt idx="4">
                  <c:v>2.6813684134800879</c:v>
                </c:pt>
                <c:pt idx="5">
                  <c:v>2.5591727506560322</c:v>
                </c:pt>
                <c:pt idx="6">
                  <c:v>2.6642869982794521</c:v>
                </c:pt>
                <c:pt idx="7">
                  <c:v>2.5763203641866501</c:v>
                </c:pt>
                <c:pt idx="8">
                  <c:v>2.65299782541162</c:v>
                </c:pt>
                <c:pt idx="9">
                  <c:v>2.7080700487452622</c:v>
                </c:pt>
                <c:pt idx="10">
                  <c:v>2.4538243518289602</c:v>
                </c:pt>
                <c:pt idx="11">
                  <c:v>2.2983354673495522</c:v>
                </c:pt>
                <c:pt idx="12">
                  <c:v>2.4107061414367799</c:v>
                </c:pt>
                <c:pt idx="13">
                  <c:v>2.3310979402938075</c:v>
                </c:pt>
                <c:pt idx="14">
                  <c:v>2.4089426713906397</c:v>
                </c:pt>
                <c:pt idx="15">
                  <c:v>2.1829093132723711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FE-4C09-AE0C-682C4EA52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4492032"/>
        <c:axId val="184493568"/>
      </c:barChart>
      <c:lineChart>
        <c:grouping val="standard"/>
        <c:varyColors val="0"/>
        <c:ser>
          <c:idx val="4"/>
          <c:order val="4"/>
          <c:tx>
            <c:strRef>
              <c:f>label 4</c:f>
              <c:strCache>
                <c:ptCount val="1"/>
                <c:pt idx="0">
                  <c:v>casos HIV</c:v>
                </c:pt>
              </c:strCache>
            </c:strRef>
          </c:tx>
          <c:spPr>
            <a:ln w="44280">
              <a:solidFill>
                <a:srgbClr val="FFD966"/>
              </a:solidFill>
              <a:round/>
            </a:ln>
          </c:spPr>
          <c:cat>
            <c:strRef>
              <c:f>categories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6"/>
                <c:pt idx="0">
                  <c:v>523</c:v>
                </c:pt>
                <c:pt idx="1">
                  <c:v>579</c:v>
                </c:pt>
                <c:pt idx="2">
                  <c:v>654</c:v>
                </c:pt>
                <c:pt idx="3">
                  <c:v>713</c:v>
                </c:pt>
                <c:pt idx="4">
                  <c:v>869</c:v>
                </c:pt>
                <c:pt idx="5">
                  <c:v>930</c:v>
                </c:pt>
                <c:pt idx="6">
                  <c:v>1511</c:v>
                </c:pt>
                <c:pt idx="7">
                  <c:v>2047</c:v>
                </c:pt>
                <c:pt idx="8">
                  <c:v>2576</c:v>
                </c:pt>
                <c:pt idx="9">
                  <c:v>2488</c:v>
                </c:pt>
                <c:pt idx="10">
                  <c:v>2688</c:v>
                </c:pt>
                <c:pt idx="11">
                  <c:v>2625</c:v>
                </c:pt>
                <c:pt idx="12">
                  <c:v>2591</c:v>
                </c:pt>
                <c:pt idx="13">
                  <c:v>1926</c:v>
                </c:pt>
                <c:pt idx="14">
                  <c:v>2310</c:v>
                </c:pt>
                <c:pt idx="15">
                  <c:v>2261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FE-4C09-AE0C-682C4EA52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184495104"/>
        <c:axId val="184496896"/>
      </c:lineChart>
      <c:catAx>
        <c:axId val="184492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n-US" sz="8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184493568"/>
        <c:crosses val="autoZero"/>
        <c:auto val="1"/>
        <c:lblAlgn val="ctr"/>
        <c:lblOffset val="100"/>
        <c:noMultiLvlLbl val="0"/>
      </c:catAx>
      <c:valAx>
        <c:axId val="184493568"/>
        <c:scaling>
          <c:orientation val="minMax"/>
        </c:scaling>
        <c:delete val="0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0.0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lang="en-US" sz="8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184492032"/>
        <c:crosses val="autoZero"/>
        <c:crossBetween val="between"/>
      </c:valAx>
      <c:catAx>
        <c:axId val="184495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496896"/>
        <c:crosses val="autoZero"/>
        <c:auto val="1"/>
        <c:lblAlgn val="ctr"/>
        <c:lblOffset val="100"/>
        <c:noMultiLvlLbl val="0"/>
      </c:catAx>
      <c:valAx>
        <c:axId val="184496896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n-US" sz="8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184495104"/>
        <c:crosses val="max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lang="en-US"/>
            </a:pPr>
            <a:endParaRPr lang="pt-BR"/>
          </a:p>
        </c:txPr>
      </c:dTable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lang="en-US" sz="800" b="0" strike="noStrike" spc="-1">
              <a:solidFill>
                <a:srgbClr val="000000"/>
              </a:solidFill>
              <a:latin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'grafico aids hiv'!$A$92</c:f>
              <c:strCache>
                <c:ptCount val="1"/>
                <c:pt idx="0">
                  <c:v>Aids</c:v>
                </c:pt>
              </c:strCache>
            </c:strRef>
          </c:tx>
          <c:invertIfNegative val="0"/>
          <c:cat>
            <c:numRef>
              <c:f>'grafico aids hiv'!$B$91:$E$91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'grafico aids hiv'!$B$92:$E$92</c:f>
              <c:numCache>
                <c:formatCode>0.0</c:formatCode>
                <c:ptCount val="4"/>
                <c:pt idx="0">
                  <c:v>13.06</c:v>
                </c:pt>
                <c:pt idx="1">
                  <c:v>9.74</c:v>
                </c:pt>
                <c:pt idx="2">
                  <c:v>11.02</c:v>
                </c:pt>
                <c:pt idx="3">
                  <c:v>9.81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8-4AA7-811F-364B7C89ED1D}"/>
            </c:ext>
          </c:extLst>
        </c:ser>
        <c:ser>
          <c:idx val="1"/>
          <c:order val="1"/>
          <c:tx>
            <c:strRef>
              <c:f>'grafico aids hiv'!$A$93</c:f>
              <c:strCache>
                <c:ptCount val="1"/>
                <c:pt idx="0">
                  <c:v>HIV</c:v>
                </c:pt>
              </c:strCache>
            </c:strRef>
          </c:tx>
          <c:invertIfNegative val="0"/>
          <c:cat>
            <c:numRef>
              <c:f>'grafico aids hiv'!$B$91:$E$91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'grafico aids hiv'!$B$93:$E$93</c:f>
              <c:numCache>
                <c:formatCode>0.0</c:formatCode>
                <c:ptCount val="4"/>
                <c:pt idx="0">
                  <c:v>23.244467741780575</c:v>
                </c:pt>
                <c:pt idx="1">
                  <c:v>17.04124359840926</c:v>
                </c:pt>
                <c:pt idx="2">
                  <c:v>20.40719760802267</c:v>
                </c:pt>
                <c:pt idx="3">
                  <c:v>18.838768776317995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8-4AA7-811F-364B7C89ED1D}"/>
            </c:ext>
          </c:extLst>
        </c:ser>
        <c:ser>
          <c:idx val="2"/>
          <c:order val="2"/>
          <c:tx>
            <c:strRef>
              <c:f>'grafico aids hiv'!$A$94</c:f>
              <c:strCache>
                <c:ptCount val="1"/>
                <c:pt idx="0">
                  <c:v>Gestantes com HIV</c:v>
                </c:pt>
              </c:strCache>
            </c:strRef>
          </c:tx>
          <c:invertIfNegative val="0"/>
          <c:cat>
            <c:numRef>
              <c:f>'grafico aids hiv'!$B$91:$E$91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'grafico aids hiv'!$B$94:$E$94</c:f>
              <c:numCache>
                <c:formatCode>0.0</c:formatCode>
                <c:ptCount val="4"/>
                <c:pt idx="0">
                  <c:v>2.41</c:v>
                </c:pt>
                <c:pt idx="1">
                  <c:v>2.33</c:v>
                </c:pt>
                <c:pt idx="2">
                  <c:v>2.3666805192609757</c:v>
                </c:pt>
                <c:pt idx="3">
                  <c:v>2.1800000000000002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8-4AA7-811F-364B7C89ED1D}"/>
            </c:ext>
          </c:extLst>
        </c:ser>
        <c:ser>
          <c:idx val="3"/>
          <c:order val="3"/>
          <c:tx>
            <c:strRef>
              <c:f>'grafico aids hiv'!$A$95</c:f>
              <c:strCache>
                <c:ptCount val="1"/>
                <c:pt idx="0">
                  <c:v>Crianças expostas ao HIV</c:v>
                </c:pt>
              </c:strCache>
            </c:strRef>
          </c:tx>
          <c:invertIfNegative val="0"/>
          <c:cat>
            <c:numRef>
              <c:f>'grafico aids hiv'!$B$91:$E$91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'grafico aids hiv'!$B$95:$E$95</c:f>
              <c:numCache>
                <c:formatCode>0.0</c:formatCode>
                <c:ptCount val="4"/>
                <c:pt idx="0">
                  <c:v>2.5802568732152693</c:v>
                </c:pt>
                <c:pt idx="1">
                  <c:v>2.2085168066077729</c:v>
                </c:pt>
                <c:pt idx="2">
                  <c:v>2.3878115953258061</c:v>
                </c:pt>
                <c:pt idx="3">
                  <c:v>1.9487631754882577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8-4AA7-811F-364B7C89ED1D}"/>
            </c:ext>
          </c:extLst>
        </c:ser>
        <c:ser>
          <c:idx val="4"/>
          <c:order val="4"/>
          <c:tx>
            <c:strRef>
              <c:f>'grafico aids hiv'!$A$96</c:f>
              <c:strCache>
                <c:ptCount val="1"/>
                <c:pt idx="0">
                  <c:v>Aids menores de 05 anos</c:v>
                </c:pt>
              </c:strCache>
            </c:strRef>
          </c:tx>
          <c:invertIfNegative val="0"/>
          <c:cat>
            <c:multiLvlStrRef>
              <c:f>'grafico aids hiv'!$B$91:$E$96</c:f>
              <c:multiLvlStrCache>
                <c:ptCount val="4"/>
                <c:lvl>
                  <c:pt idx="0">
                    <c:v>0,4</c:v>
                  </c:pt>
                  <c:pt idx="1">
                    <c:v>0,4</c:v>
                  </c:pt>
                  <c:pt idx="2">
                    <c:v>0,1</c:v>
                  </c:pt>
                  <c:pt idx="3">
                    <c:v>0,3</c:v>
                  </c:pt>
                </c:lvl>
                <c:lvl>
                  <c:pt idx="0">
                    <c:v>2,6</c:v>
                  </c:pt>
                  <c:pt idx="1">
                    <c:v>2,2</c:v>
                  </c:pt>
                  <c:pt idx="2">
                    <c:v>2,4</c:v>
                  </c:pt>
                  <c:pt idx="3">
                    <c:v>1,9</c:v>
                  </c:pt>
                </c:lvl>
                <c:lvl>
                  <c:pt idx="0">
                    <c:v>2,4</c:v>
                  </c:pt>
                  <c:pt idx="1">
                    <c:v>2,3</c:v>
                  </c:pt>
                  <c:pt idx="2">
                    <c:v>2,4</c:v>
                  </c:pt>
                  <c:pt idx="3">
                    <c:v>2,2</c:v>
                  </c:pt>
                </c:lvl>
                <c:lvl>
                  <c:pt idx="0">
                    <c:v>23,2</c:v>
                  </c:pt>
                  <c:pt idx="1">
                    <c:v>17,0</c:v>
                  </c:pt>
                  <c:pt idx="2">
                    <c:v>20,4</c:v>
                  </c:pt>
                  <c:pt idx="3">
                    <c:v>18,8</c:v>
                  </c:pt>
                </c:lvl>
                <c:lvl>
                  <c:pt idx="0">
                    <c:v>13,1</c:v>
                  </c:pt>
                  <c:pt idx="1">
                    <c:v>9,7</c:v>
                  </c:pt>
                  <c:pt idx="2">
                    <c:v>11,0</c:v>
                  </c:pt>
                  <c:pt idx="3">
                    <c:v>9,8</c:v>
                  </c:pt>
                </c:lvl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</c:lvl>
              </c:multiLvlStrCache>
            </c:multiLvlStrRef>
          </c:cat>
          <c:val>
            <c:numRef>
              <c:f>'grafico aids hiv'!$B$96:$E$96</c:f>
              <c:numCache>
                <c:formatCode>0.0</c:formatCode>
                <c:ptCount val="4"/>
                <c:pt idx="0">
                  <c:v>0.37</c:v>
                </c:pt>
                <c:pt idx="1">
                  <c:v>0.38</c:v>
                </c:pt>
                <c:pt idx="2">
                  <c:v>0.12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58-4AA7-811F-364B7C89ED1D}"/>
            </c:ext>
          </c:extLst>
        </c:ser>
        <c:ser>
          <c:idx val="5"/>
          <c:order val="5"/>
          <c:tx>
            <c:strRef>
              <c:f>'grafico aids hiv'!$A$97</c:f>
              <c:strCache>
                <c:ptCount val="1"/>
                <c:pt idx="0">
                  <c:v>Mortalidade por aids</c:v>
                </c:pt>
              </c:strCache>
            </c:strRef>
          </c:tx>
          <c:invertIfNegative val="0"/>
          <c:val>
            <c:numRef>
              <c:f>'grafico aids hiv'!$B$97:$E$97</c:f>
              <c:numCache>
                <c:formatCode>0.0</c:formatCode>
                <c:ptCount val="4"/>
                <c:pt idx="0">
                  <c:v>4.8</c:v>
                </c:pt>
                <c:pt idx="1">
                  <c:v>4</c:v>
                </c:pt>
                <c:pt idx="2">
                  <c:v>5.7</c:v>
                </c:pt>
                <c:pt idx="3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58-4AA7-811F-364B7C89E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223168"/>
        <c:axId val="135274880"/>
      </c:barChart>
      <c:catAx>
        <c:axId val="13522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5274880"/>
        <c:crosses val="autoZero"/>
        <c:auto val="1"/>
        <c:lblAlgn val="ctr"/>
        <c:lblOffset val="100"/>
        <c:noMultiLvlLbl val="0"/>
      </c:catAx>
      <c:valAx>
        <c:axId val="1352748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35223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pt-BR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D57CD-AABC-4CBD-9317-33DAEFF529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2B57329-ABA4-4F31-B536-FDA68AD6F269}">
      <dgm:prSet custT="1"/>
      <dgm:spPr/>
      <dgm:t>
        <a:bodyPr/>
        <a:lstStyle/>
        <a:p>
          <a:pPr rtl="0"/>
          <a:r>
            <a:rPr lang="pt-PT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 transmissão de mãe para filho do HIV, também chamada de transmissão vertical transmissão, pode ocorrer em vários momentos: durante a gravidez, durante trabalho de parto e parto ou após o nascimento através da amamentação</a:t>
          </a:r>
          <a:r>
            <a:rPr lang="pt-PT" sz="1500" b="0" dirty="0">
              <a:solidFill>
                <a:schemeClr val="tx1"/>
              </a:solidFill>
            </a:rPr>
            <a:t>.</a:t>
          </a:r>
          <a:endParaRPr lang="pt-BR" sz="1500" b="0" dirty="0">
            <a:solidFill>
              <a:schemeClr val="tx1"/>
            </a:solidFill>
          </a:endParaRPr>
        </a:p>
      </dgm:t>
    </dgm:pt>
    <dgm:pt modelId="{B4BF0F92-8DCD-4D81-9326-999722EE3E2A}" type="parTrans" cxnId="{940A0643-D106-41C4-B318-3384E4415BA3}">
      <dgm:prSet/>
      <dgm:spPr/>
      <dgm:t>
        <a:bodyPr/>
        <a:lstStyle/>
        <a:p>
          <a:endParaRPr lang="pt-BR"/>
        </a:p>
      </dgm:t>
    </dgm:pt>
    <dgm:pt modelId="{0905C79B-EF3D-4DCB-81A0-89051A5E9D13}" type="sibTrans" cxnId="{940A0643-D106-41C4-B318-3384E4415BA3}">
      <dgm:prSet/>
      <dgm:spPr/>
      <dgm:t>
        <a:bodyPr/>
        <a:lstStyle/>
        <a:p>
          <a:endParaRPr lang="pt-BR"/>
        </a:p>
      </dgm:t>
    </dgm:pt>
    <dgm:pt modelId="{3DA516B0-B3EE-4CEE-B344-284D40393006}">
      <dgm:prSet custT="1"/>
      <dgm:spPr/>
      <dgm:t>
        <a:bodyPr/>
        <a:lstStyle/>
        <a:p>
          <a:pPr rtl="0"/>
          <a:r>
            <a:rPr lang="pt-PT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 risco da transmissão pode variar entre 15 a 35% sem às intervençoes adequadas. Podendo chegar até 60% durante o trabalho de parto. </a:t>
          </a:r>
          <a:endParaRPr lang="pt-BR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D30D7BF-ADD5-4EB2-BA8F-FDB37F303C2A}" type="parTrans" cxnId="{67E7A342-2140-48C7-8A13-664B4791939F}">
      <dgm:prSet/>
      <dgm:spPr/>
      <dgm:t>
        <a:bodyPr/>
        <a:lstStyle/>
        <a:p>
          <a:endParaRPr lang="pt-BR"/>
        </a:p>
      </dgm:t>
    </dgm:pt>
    <dgm:pt modelId="{1390A164-A605-447B-B4A6-6EB0F70C7D84}" type="sibTrans" cxnId="{67E7A342-2140-48C7-8A13-664B4791939F}">
      <dgm:prSet/>
      <dgm:spPr/>
      <dgm:t>
        <a:bodyPr/>
        <a:lstStyle/>
        <a:p>
          <a:endParaRPr lang="pt-BR"/>
        </a:p>
      </dgm:t>
    </dgm:pt>
    <dgm:pt modelId="{6BADF3C1-A124-4E30-8A9C-5D05644B369B}">
      <dgm:prSet custT="1"/>
      <dgm:spPr/>
      <dgm:t>
        <a:bodyPr/>
        <a:lstStyle/>
        <a:p>
          <a:pPr rtl="0"/>
          <a:r>
            <a:rPr lang="pt-PT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Há um adicional de risco entre 7% e 22% se a criança é amamentada pela mãe.</a:t>
          </a:r>
          <a:endParaRPr lang="pt-BR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77E1732-0F70-49FD-813E-F9C1ED91F3FA}" type="parTrans" cxnId="{A99C8D3A-4338-462C-8232-8A1888F7B06E}">
      <dgm:prSet/>
      <dgm:spPr/>
      <dgm:t>
        <a:bodyPr/>
        <a:lstStyle/>
        <a:p>
          <a:endParaRPr lang="pt-BR"/>
        </a:p>
      </dgm:t>
    </dgm:pt>
    <dgm:pt modelId="{69E0A73E-6FE9-4476-96DA-C04706E410BE}" type="sibTrans" cxnId="{A99C8D3A-4338-462C-8232-8A1888F7B06E}">
      <dgm:prSet/>
      <dgm:spPr/>
      <dgm:t>
        <a:bodyPr/>
        <a:lstStyle/>
        <a:p>
          <a:endParaRPr lang="pt-BR"/>
        </a:p>
      </dgm:t>
    </dgm:pt>
    <dgm:pt modelId="{EF496EC1-A03C-42D5-A710-21C0E6CEDB1F}">
      <dgm:prSet custT="1"/>
      <dgm:spPr/>
      <dgm:t>
        <a:bodyPr/>
        <a:lstStyle/>
        <a:p>
          <a:pPr rtl="0"/>
          <a:r>
            <a:rPr lang="pt-PT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 transmissão vertical da sífilis </a:t>
          </a:r>
          <a:r>
            <a:rPr lang="pt-BR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os fetos de gestante com sífilis primária não tratada serão infectados de 70 a 100% dos casos, podendo evoluir com parto prematuro, aborto ou natimorto em até 40% das gestações</a:t>
          </a:r>
          <a:endParaRPr lang="pt-BR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09B1472-E4C0-48B8-8B25-E59BC7481DA2}" type="parTrans" cxnId="{25B1277A-2A56-49D6-A6AD-8858FB413A5C}">
      <dgm:prSet/>
      <dgm:spPr/>
      <dgm:t>
        <a:bodyPr/>
        <a:lstStyle/>
        <a:p>
          <a:endParaRPr lang="pt-BR"/>
        </a:p>
      </dgm:t>
    </dgm:pt>
    <dgm:pt modelId="{BFA6A0C2-0767-4BC9-B94C-E059E0BD31AA}" type="sibTrans" cxnId="{25B1277A-2A56-49D6-A6AD-8858FB413A5C}">
      <dgm:prSet/>
      <dgm:spPr/>
      <dgm:t>
        <a:bodyPr/>
        <a:lstStyle/>
        <a:p>
          <a:endParaRPr lang="pt-BR"/>
        </a:p>
      </dgm:t>
    </dgm:pt>
    <dgm:pt modelId="{C720B03B-B3ED-4D33-A78F-85F3298FE1F8}" type="pres">
      <dgm:prSet presAssocID="{58AD57CD-AABC-4CBD-9317-33DAEFF52980}" presName="linear" presStyleCnt="0">
        <dgm:presLayoutVars>
          <dgm:animLvl val="lvl"/>
          <dgm:resizeHandles val="exact"/>
        </dgm:presLayoutVars>
      </dgm:prSet>
      <dgm:spPr/>
    </dgm:pt>
    <dgm:pt modelId="{B63D5527-6D5F-4467-A034-4B2188532E0A}" type="pres">
      <dgm:prSet presAssocID="{F2B57329-ABA4-4F31-B536-FDA68AD6F26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A7D1BBE-AC18-4E68-8EF7-A5946147FEEC}" type="pres">
      <dgm:prSet presAssocID="{0905C79B-EF3D-4DCB-81A0-89051A5E9D13}" presName="spacer" presStyleCnt="0"/>
      <dgm:spPr/>
    </dgm:pt>
    <dgm:pt modelId="{36F52D33-A28E-4D4B-A6D5-401A62A77ACD}" type="pres">
      <dgm:prSet presAssocID="{3DA516B0-B3EE-4CEE-B344-284D4039300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BE03949-C0EB-4DFE-947E-5FC5BE8B1915}" type="pres">
      <dgm:prSet presAssocID="{1390A164-A605-447B-B4A6-6EB0F70C7D84}" presName="spacer" presStyleCnt="0"/>
      <dgm:spPr/>
    </dgm:pt>
    <dgm:pt modelId="{DBA434FD-053C-4DFC-8A15-65BDEB78FF45}" type="pres">
      <dgm:prSet presAssocID="{6BADF3C1-A124-4E30-8A9C-5D05644B369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98CDDEC-0F12-4797-81B1-A584D1106584}" type="pres">
      <dgm:prSet presAssocID="{69E0A73E-6FE9-4476-96DA-C04706E410BE}" presName="spacer" presStyleCnt="0"/>
      <dgm:spPr/>
    </dgm:pt>
    <dgm:pt modelId="{66A35563-C6F1-44FD-BA65-E7F2CF9087B6}" type="pres">
      <dgm:prSet presAssocID="{EF496EC1-A03C-42D5-A710-21C0E6CEDB1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AEFF629-8B92-4C63-995B-FCE8701D2789}" type="presOf" srcId="{58AD57CD-AABC-4CBD-9317-33DAEFF52980}" destId="{C720B03B-B3ED-4D33-A78F-85F3298FE1F8}" srcOrd="0" destOrd="0" presId="urn:microsoft.com/office/officeart/2005/8/layout/vList2"/>
    <dgm:cxn modelId="{A99C8D3A-4338-462C-8232-8A1888F7B06E}" srcId="{58AD57CD-AABC-4CBD-9317-33DAEFF52980}" destId="{6BADF3C1-A124-4E30-8A9C-5D05644B369B}" srcOrd="2" destOrd="0" parTransId="{C77E1732-0F70-49FD-813E-F9C1ED91F3FA}" sibTransId="{69E0A73E-6FE9-4476-96DA-C04706E410BE}"/>
    <dgm:cxn modelId="{DF8B8A5C-0CD4-4317-B4DE-BBCE299B9D21}" type="presOf" srcId="{6BADF3C1-A124-4E30-8A9C-5D05644B369B}" destId="{DBA434FD-053C-4DFC-8A15-65BDEB78FF45}" srcOrd="0" destOrd="0" presId="urn:microsoft.com/office/officeart/2005/8/layout/vList2"/>
    <dgm:cxn modelId="{67E7A342-2140-48C7-8A13-664B4791939F}" srcId="{58AD57CD-AABC-4CBD-9317-33DAEFF52980}" destId="{3DA516B0-B3EE-4CEE-B344-284D40393006}" srcOrd="1" destOrd="0" parTransId="{ED30D7BF-ADD5-4EB2-BA8F-FDB37F303C2A}" sibTransId="{1390A164-A605-447B-B4A6-6EB0F70C7D84}"/>
    <dgm:cxn modelId="{940A0643-D106-41C4-B318-3384E4415BA3}" srcId="{58AD57CD-AABC-4CBD-9317-33DAEFF52980}" destId="{F2B57329-ABA4-4F31-B536-FDA68AD6F269}" srcOrd="0" destOrd="0" parTransId="{B4BF0F92-8DCD-4D81-9326-999722EE3E2A}" sibTransId="{0905C79B-EF3D-4DCB-81A0-89051A5E9D13}"/>
    <dgm:cxn modelId="{25B1277A-2A56-49D6-A6AD-8858FB413A5C}" srcId="{58AD57CD-AABC-4CBD-9317-33DAEFF52980}" destId="{EF496EC1-A03C-42D5-A710-21C0E6CEDB1F}" srcOrd="3" destOrd="0" parTransId="{509B1472-E4C0-48B8-8B25-E59BC7481DA2}" sibTransId="{BFA6A0C2-0767-4BC9-B94C-E059E0BD31AA}"/>
    <dgm:cxn modelId="{B366218E-EC99-4B66-995E-8146CB503F59}" type="presOf" srcId="{EF496EC1-A03C-42D5-A710-21C0E6CEDB1F}" destId="{66A35563-C6F1-44FD-BA65-E7F2CF9087B6}" srcOrd="0" destOrd="0" presId="urn:microsoft.com/office/officeart/2005/8/layout/vList2"/>
    <dgm:cxn modelId="{66E050B6-1F49-4C5E-82DC-E317A156BCE1}" type="presOf" srcId="{F2B57329-ABA4-4F31-B536-FDA68AD6F269}" destId="{B63D5527-6D5F-4467-A034-4B2188532E0A}" srcOrd="0" destOrd="0" presId="urn:microsoft.com/office/officeart/2005/8/layout/vList2"/>
    <dgm:cxn modelId="{BEF0D5CA-8A3E-4F1A-BDEA-361D7AA3F212}" type="presOf" srcId="{3DA516B0-B3EE-4CEE-B344-284D40393006}" destId="{36F52D33-A28E-4D4B-A6D5-401A62A77ACD}" srcOrd="0" destOrd="0" presId="urn:microsoft.com/office/officeart/2005/8/layout/vList2"/>
    <dgm:cxn modelId="{94F58DCB-02B7-4FCD-ACF2-310B6D83FE52}" type="presParOf" srcId="{C720B03B-B3ED-4D33-A78F-85F3298FE1F8}" destId="{B63D5527-6D5F-4467-A034-4B2188532E0A}" srcOrd="0" destOrd="0" presId="urn:microsoft.com/office/officeart/2005/8/layout/vList2"/>
    <dgm:cxn modelId="{8ABC9473-7B93-41DE-8DC8-2B5E307F237D}" type="presParOf" srcId="{C720B03B-B3ED-4D33-A78F-85F3298FE1F8}" destId="{5A7D1BBE-AC18-4E68-8EF7-A5946147FEEC}" srcOrd="1" destOrd="0" presId="urn:microsoft.com/office/officeart/2005/8/layout/vList2"/>
    <dgm:cxn modelId="{FD29B907-F2C2-46CF-8967-B49605DA4278}" type="presParOf" srcId="{C720B03B-B3ED-4D33-A78F-85F3298FE1F8}" destId="{36F52D33-A28E-4D4B-A6D5-401A62A77ACD}" srcOrd="2" destOrd="0" presId="urn:microsoft.com/office/officeart/2005/8/layout/vList2"/>
    <dgm:cxn modelId="{4AE58272-2DA6-44E7-BAF6-4510644533A1}" type="presParOf" srcId="{C720B03B-B3ED-4D33-A78F-85F3298FE1F8}" destId="{9BE03949-C0EB-4DFE-947E-5FC5BE8B1915}" srcOrd="3" destOrd="0" presId="urn:microsoft.com/office/officeart/2005/8/layout/vList2"/>
    <dgm:cxn modelId="{E9F7B5E2-7AC2-45C1-ADC9-10EDC9026A1F}" type="presParOf" srcId="{C720B03B-B3ED-4D33-A78F-85F3298FE1F8}" destId="{DBA434FD-053C-4DFC-8A15-65BDEB78FF45}" srcOrd="4" destOrd="0" presId="urn:microsoft.com/office/officeart/2005/8/layout/vList2"/>
    <dgm:cxn modelId="{B8AEF90C-1D6C-4395-AF84-D94C3EB1FDE5}" type="presParOf" srcId="{C720B03B-B3ED-4D33-A78F-85F3298FE1F8}" destId="{B98CDDEC-0F12-4797-81B1-A584D1106584}" srcOrd="5" destOrd="0" presId="urn:microsoft.com/office/officeart/2005/8/layout/vList2"/>
    <dgm:cxn modelId="{934F4F64-673F-48B2-9B5C-2A17FE66BD64}" type="presParOf" srcId="{C720B03B-B3ED-4D33-A78F-85F3298FE1F8}" destId="{66A35563-C6F1-44FD-BA65-E7F2CF9087B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B459EA-2F18-4AA0-9AC4-2B6859D53EC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8B1266-5513-4F4C-A221-97C836EFA5A4}">
      <dgm:prSet custT="1"/>
      <dgm:spPr/>
      <dgm:t>
        <a:bodyPr/>
        <a:lstStyle/>
        <a:p>
          <a:pPr rtl="0"/>
          <a:r>
            <a:rPr lang="pt-BR" sz="1000" dirty="0"/>
            <a:t>2014 –resolução SESA 606</a:t>
          </a:r>
        </a:p>
      </dgm:t>
    </dgm:pt>
    <dgm:pt modelId="{27DF3792-308B-4043-9033-5B1965E75C62}" type="parTrans" cxnId="{A008D601-2CBD-4CAE-BB97-B5E0330C1820}">
      <dgm:prSet/>
      <dgm:spPr/>
      <dgm:t>
        <a:bodyPr/>
        <a:lstStyle/>
        <a:p>
          <a:endParaRPr lang="pt-BR"/>
        </a:p>
      </dgm:t>
    </dgm:pt>
    <dgm:pt modelId="{3DDDD147-B27D-4236-A486-F2CC959A8335}" type="sibTrans" cxnId="{A008D601-2CBD-4CAE-BB97-B5E0330C1820}">
      <dgm:prSet/>
      <dgm:spPr/>
      <dgm:t>
        <a:bodyPr/>
        <a:lstStyle/>
        <a:p>
          <a:endParaRPr lang="pt-BR"/>
        </a:p>
      </dgm:t>
    </dgm:pt>
    <dgm:pt modelId="{EE43D14A-C399-49D1-99F7-3C09FC1FD1B2}">
      <dgm:prSet custT="1"/>
      <dgm:spPr/>
      <dgm:t>
        <a:bodyPr/>
        <a:lstStyle/>
        <a:p>
          <a:pPr rtl="0"/>
          <a:r>
            <a:rPr lang="pt-BR" sz="1000" dirty="0"/>
            <a:t>Atualização protocolo Região Sul. Boletim HIV</a:t>
          </a:r>
        </a:p>
      </dgm:t>
    </dgm:pt>
    <dgm:pt modelId="{D35EDCA0-ABE8-4972-95C2-CB47A2F1E600}" type="parTrans" cxnId="{8B951E04-228E-4333-AE4D-0752C2F3105E}">
      <dgm:prSet/>
      <dgm:spPr/>
      <dgm:t>
        <a:bodyPr/>
        <a:lstStyle/>
        <a:p>
          <a:endParaRPr lang="pt-BR"/>
        </a:p>
      </dgm:t>
    </dgm:pt>
    <dgm:pt modelId="{CE4FE47F-BF58-483B-BB20-6954040CBE97}" type="sibTrans" cxnId="{8B951E04-228E-4333-AE4D-0752C2F3105E}">
      <dgm:prSet/>
      <dgm:spPr/>
      <dgm:t>
        <a:bodyPr/>
        <a:lstStyle/>
        <a:p>
          <a:endParaRPr lang="pt-BR"/>
        </a:p>
      </dgm:t>
    </dgm:pt>
    <dgm:pt modelId="{07FACC7F-4661-4F24-AFB0-C0C72001C051}">
      <dgm:prSet custT="1"/>
      <dgm:spPr/>
      <dgm:t>
        <a:bodyPr/>
        <a:lstStyle/>
        <a:p>
          <a:pPr rtl="0"/>
          <a:r>
            <a:rPr lang="pt-BR" sz="900" dirty="0"/>
            <a:t>2016</a:t>
          </a:r>
        </a:p>
      </dgm:t>
    </dgm:pt>
    <dgm:pt modelId="{36DB2C9A-D935-4463-9B7C-197AA7163A17}" type="parTrans" cxnId="{0CDE92EB-BE0D-41C3-8FD9-339B3E1BF93F}">
      <dgm:prSet/>
      <dgm:spPr/>
      <dgm:t>
        <a:bodyPr/>
        <a:lstStyle/>
        <a:p>
          <a:endParaRPr lang="pt-BR"/>
        </a:p>
      </dgm:t>
    </dgm:pt>
    <dgm:pt modelId="{8716F4E9-695D-4B54-B686-9821D2B7E9E5}" type="sibTrans" cxnId="{0CDE92EB-BE0D-41C3-8FD9-339B3E1BF93F}">
      <dgm:prSet/>
      <dgm:spPr/>
      <dgm:t>
        <a:bodyPr/>
        <a:lstStyle/>
        <a:p>
          <a:endParaRPr lang="pt-BR"/>
        </a:p>
      </dgm:t>
    </dgm:pt>
    <dgm:pt modelId="{EF4B81B0-CAF0-4E6F-9B78-38B3D093BAC6}">
      <dgm:prSet custT="1"/>
      <dgm:spPr/>
      <dgm:t>
        <a:bodyPr/>
        <a:lstStyle/>
        <a:p>
          <a:pPr rtl="0"/>
          <a:r>
            <a:rPr lang="pt-BR" sz="700" dirty="0"/>
            <a:t>Criação do Grupo Técnico para Enfrentamento das IST –Resolução -2017</a:t>
          </a:r>
        </a:p>
      </dgm:t>
    </dgm:pt>
    <dgm:pt modelId="{A9549F5E-36D6-47B5-A077-2B3BE616FF7A}" type="parTrans" cxnId="{F07771BD-69F2-4BF6-B62E-EB444F5BCD39}">
      <dgm:prSet/>
      <dgm:spPr/>
      <dgm:t>
        <a:bodyPr/>
        <a:lstStyle/>
        <a:p>
          <a:endParaRPr lang="pt-BR"/>
        </a:p>
      </dgm:t>
    </dgm:pt>
    <dgm:pt modelId="{42E79BA3-BA63-492C-9E9F-00BC64A3D64A}" type="sibTrans" cxnId="{F07771BD-69F2-4BF6-B62E-EB444F5BCD39}">
      <dgm:prSet/>
      <dgm:spPr/>
      <dgm:t>
        <a:bodyPr/>
        <a:lstStyle/>
        <a:p>
          <a:endParaRPr lang="pt-BR"/>
        </a:p>
      </dgm:t>
    </dgm:pt>
    <dgm:pt modelId="{823338D8-534F-49AA-8E81-F705DC757E8F}">
      <dgm:prSet custT="1"/>
      <dgm:spPr/>
      <dgm:t>
        <a:bodyPr/>
        <a:lstStyle/>
        <a:p>
          <a:pPr rtl="0"/>
          <a:r>
            <a:rPr lang="pt-BR" sz="1000" dirty="0"/>
            <a:t>2019</a:t>
          </a:r>
        </a:p>
      </dgm:t>
    </dgm:pt>
    <dgm:pt modelId="{827B59A7-70B0-402A-95FF-079970650371}" type="parTrans" cxnId="{D05EBD98-6FEA-40C4-B4B9-72479ABE9183}">
      <dgm:prSet/>
      <dgm:spPr/>
      <dgm:t>
        <a:bodyPr/>
        <a:lstStyle/>
        <a:p>
          <a:endParaRPr lang="pt-BR"/>
        </a:p>
      </dgm:t>
    </dgm:pt>
    <dgm:pt modelId="{CE7B9F7A-B574-4958-9B09-B2D5ABE28F51}" type="sibTrans" cxnId="{D05EBD98-6FEA-40C4-B4B9-72479ABE9183}">
      <dgm:prSet/>
      <dgm:spPr/>
      <dgm:t>
        <a:bodyPr/>
        <a:lstStyle/>
        <a:p>
          <a:endParaRPr lang="pt-BR"/>
        </a:p>
      </dgm:t>
    </dgm:pt>
    <dgm:pt modelId="{8C6F756D-C9AA-42E6-859B-6E98B6BCA773}">
      <dgm:prSet custT="1"/>
      <dgm:spPr/>
      <dgm:t>
        <a:bodyPr/>
        <a:lstStyle/>
        <a:p>
          <a:pPr rtl="0"/>
          <a:r>
            <a:rPr lang="pt-BR" sz="1000" dirty="0"/>
            <a:t>Lançamento da certificação estadual para eliminação da sífilis congênita- Expansão da </a:t>
          </a:r>
          <a:r>
            <a:rPr lang="pt-BR" sz="1000" dirty="0" err="1"/>
            <a:t>PrEP</a:t>
          </a:r>
          <a:endParaRPr lang="pt-BR" sz="1000" dirty="0"/>
        </a:p>
      </dgm:t>
    </dgm:pt>
    <dgm:pt modelId="{361C9FCF-EAF1-4DFA-9206-371E7FDCE4B8}" type="parTrans" cxnId="{5D1DE956-8272-4445-98AE-83D4A3469171}">
      <dgm:prSet/>
      <dgm:spPr/>
      <dgm:t>
        <a:bodyPr/>
        <a:lstStyle/>
        <a:p>
          <a:endParaRPr lang="pt-BR"/>
        </a:p>
      </dgm:t>
    </dgm:pt>
    <dgm:pt modelId="{3919F849-AB4D-41E5-9703-4109784BB9EC}" type="sibTrans" cxnId="{5D1DE956-8272-4445-98AE-83D4A3469171}">
      <dgm:prSet/>
      <dgm:spPr/>
      <dgm:t>
        <a:bodyPr/>
        <a:lstStyle/>
        <a:p>
          <a:endParaRPr lang="pt-BR"/>
        </a:p>
      </dgm:t>
    </dgm:pt>
    <dgm:pt modelId="{AC6F8BF6-AFDF-41DD-A972-8A091F24321E}">
      <dgm:prSet custT="1"/>
      <dgm:spPr/>
      <dgm:t>
        <a:bodyPr/>
        <a:lstStyle/>
        <a:p>
          <a:pPr rtl="0"/>
          <a:r>
            <a:rPr lang="pt-BR" sz="1000" dirty="0"/>
            <a:t>2020</a:t>
          </a:r>
        </a:p>
      </dgm:t>
    </dgm:pt>
    <dgm:pt modelId="{E8CA4550-308E-47B6-8345-D06D7AAFEB77}" type="parTrans" cxnId="{E2DF9E7B-4827-4372-8634-9BA3DD401EA6}">
      <dgm:prSet/>
      <dgm:spPr/>
      <dgm:t>
        <a:bodyPr/>
        <a:lstStyle/>
        <a:p>
          <a:endParaRPr lang="pt-BR"/>
        </a:p>
      </dgm:t>
    </dgm:pt>
    <dgm:pt modelId="{E412A4CD-2EEA-4EDA-B76B-62D6D95E39EC}" type="sibTrans" cxnId="{E2DF9E7B-4827-4372-8634-9BA3DD401EA6}">
      <dgm:prSet/>
      <dgm:spPr/>
      <dgm:t>
        <a:bodyPr/>
        <a:lstStyle/>
        <a:p>
          <a:endParaRPr lang="pt-BR"/>
        </a:p>
      </dgm:t>
    </dgm:pt>
    <dgm:pt modelId="{4FEC59A6-A083-4F02-B8DC-5D441648FBBD}">
      <dgm:prSet custT="1"/>
      <dgm:spPr/>
      <dgm:t>
        <a:bodyPr/>
        <a:lstStyle/>
        <a:p>
          <a:pPr rtl="0"/>
          <a:r>
            <a:rPr lang="pt-BR" sz="1000" dirty="0"/>
            <a:t>Estabelecimento das metas e desafios para controle da sífilis no Paraná. Resolução 346/ STORCH-Z HIV</a:t>
          </a:r>
        </a:p>
      </dgm:t>
    </dgm:pt>
    <dgm:pt modelId="{91C76F8C-1F9E-4DDA-903F-AFBACA4FC6D9}" type="parTrans" cxnId="{B242DEB9-FEB8-4EAA-AC21-4C8DE69AD0A5}">
      <dgm:prSet/>
      <dgm:spPr/>
      <dgm:t>
        <a:bodyPr/>
        <a:lstStyle/>
        <a:p>
          <a:endParaRPr lang="pt-BR"/>
        </a:p>
      </dgm:t>
    </dgm:pt>
    <dgm:pt modelId="{C6D46A79-2F8B-452B-AA4B-87F0CC2F5153}" type="sibTrans" cxnId="{B242DEB9-FEB8-4EAA-AC21-4C8DE69AD0A5}">
      <dgm:prSet/>
      <dgm:spPr/>
      <dgm:t>
        <a:bodyPr/>
        <a:lstStyle/>
        <a:p>
          <a:endParaRPr lang="pt-BR"/>
        </a:p>
      </dgm:t>
    </dgm:pt>
    <dgm:pt modelId="{ED207C2A-565B-40C4-91D4-70FB4A4D6F18}">
      <dgm:prSet custT="1"/>
      <dgm:spPr/>
      <dgm:t>
        <a:bodyPr/>
        <a:lstStyle/>
        <a:p>
          <a:pPr rtl="0"/>
          <a:r>
            <a:rPr lang="pt-BR" sz="1000" dirty="0"/>
            <a:t>2021</a:t>
          </a:r>
        </a:p>
      </dgm:t>
    </dgm:pt>
    <dgm:pt modelId="{48C711FB-BF14-4120-A95E-619B7E85ACCE}" type="parTrans" cxnId="{5D02CFE4-FB3D-4179-B58D-E5860ADDEE34}">
      <dgm:prSet/>
      <dgm:spPr/>
      <dgm:t>
        <a:bodyPr/>
        <a:lstStyle/>
        <a:p>
          <a:endParaRPr lang="pt-BR"/>
        </a:p>
      </dgm:t>
    </dgm:pt>
    <dgm:pt modelId="{C0C2582A-8772-48FE-8A3F-14AA9D358D86}" type="sibTrans" cxnId="{5D02CFE4-FB3D-4179-B58D-E5860ADDEE34}">
      <dgm:prSet/>
      <dgm:spPr/>
      <dgm:t>
        <a:bodyPr/>
        <a:lstStyle/>
        <a:p>
          <a:endParaRPr lang="pt-BR"/>
        </a:p>
      </dgm:t>
    </dgm:pt>
    <dgm:pt modelId="{061CC8BC-4897-4255-BE04-586F8C93BE98}">
      <dgm:prSet custT="1"/>
      <dgm:spPr/>
      <dgm:t>
        <a:bodyPr/>
        <a:lstStyle/>
        <a:p>
          <a:pPr rtl="0"/>
          <a:r>
            <a:rPr lang="pt-BR" sz="1000" dirty="0"/>
            <a:t>Trabalho de integração nos territórios- 210 municípios certificados.</a:t>
          </a:r>
        </a:p>
      </dgm:t>
    </dgm:pt>
    <dgm:pt modelId="{131FE9E4-EEC4-4850-B65D-E23C4DC2A51A}" type="parTrans" cxnId="{DB33A66B-B1ED-4CF1-86AA-E51DA5DA7295}">
      <dgm:prSet/>
      <dgm:spPr/>
      <dgm:t>
        <a:bodyPr/>
        <a:lstStyle/>
        <a:p>
          <a:endParaRPr lang="pt-BR"/>
        </a:p>
      </dgm:t>
    </dgm:pt>
    <dgm:pt modelId="{06720B1A-F6B0-4D79-BA16-A059F7AD8CB0}" type="sibTrans" cxnId="{DB33A66B-B1ED-4CF1-86AA-E51DA5DA7295}">
      <dgm:prSet/>
      <dgm:spPr/>
      <dgm:t>
        <a:bodyPr/>
        <a:lstStyle/>
        <a:p>
          <a:endParaRPr lang="pt-BR"/>
        </a:p>
      </dgm:t>
    </dgm:pt>
    <dgm:pt modelId="{52434144-0EF5-4490-AD67-2442634761F2}">
      <dgm:prSet custT="1"/>
      <dgm:spPr/>
      <dgm:t>
        <a:bodyPr/>
        <a:lstStyle/>
        <a:p>
          <a:pPr rtl="0"/>
          <a:r>
            <a:rPr lang="pt-BR" sz="1000" dirty="0"/>
            <a:t>2022</a:t>
          </a:r>
        </a:p>
      </dgm:t>
    </dgm:pt>
    <dgm:pt modelId="{46DB960F-1730-4845-9324-6765C579784B}" type="parTrans" cxnId="{11906248-A4D1-46A4-B3A7-913B75A8B92F}">
      <dgm:prSet/>
      <dgm:spPr/>
      <dgm:t>
        <a:bodyPr/>
        <a:lstStyle/>
        <a:p>
          <a:endParaRPr lang="pt-BR"/>
        </a:p>
      </dgm:t>
    </dgm:pt>
    <dgm:pt modelId="{191DE61E-2D00-4073-9060-45D800C2ECF6}" type="sibTrans" cxnId="{11906248-A4D1-46A4-B3A7-913B75A8B92F}">
      <dgm:prSet/>
      <dgm:spPr/>
      <dgm:t>
        <a:bodyPr/>
        <a:lstStyle/>
        <a:p>
          <a:endParaRPr lang="pt-BR"/>
        </a:p>
      </dgm:t>
    </dgm:pt>
    <dgm:pt modelId="{F8350863-F2A0-4561-B848-B30D4CEF2E38}">
      <dgm:prSet custT="1"/>
      <dgm:spPr/>
      <dgm:t>
        <a:bodyPr/>
        <a:lstStyle/>
        <a:p>
          <a:pPr rtl="0"/>
          <a:r>
            <a:rPr lang="pt-BR" sz="1000" dirty="0"/>
            <a:t>Mobilização para enfrentamento da sífilis no Paraná. Certificação Paraná.</a:t>
          </a:r>
        </a:p>
      </dgm:t>
    </dgm:pt>
    <dgm:pt modelId="{769E4EBC-BC92-40A2-9E99-9F9058824C2A}" type="parTrans" cxnId="{20A5AF87-C8EB-41F2-8328-D92E5B615D1F}">
      <dgm:prSet/>
      <dgm:spPr/>
      <dgm:t>
        <a:bodyPr/>
        <a:lstStyle/>
        <a:p>
          <a:endParaRPr lang="pt-BR"/>
        </a:p>
      </dgm:t>
    </dgm:pt>
    <dgm:pt modelId="{26A89D89-1521-4376-A5F5-566597DBC72E}" type="sibTrans" cxnId="{20A5AF87-C8EB-41F2-8328-D92E5B615D1F}">
      <dgm:prSet/>
      <dgm:spPr/>
      <dgm:t>
        <a:bodyPr/>
        <a:lstStyle/>
        <a:p>
          <a:endParaRPr lang="pt-BR"/>
        </a:p>
      </dgm:t>
    </dgm:pt>
    <dgm:pt modelId="{6D1DFA25-A502-491B-9C74-5651172B0E76}">
      <dgm:prSet custT="1"/>
      <dgm:spPr/>
      <dgm:t>
        <a:bodyPr/>
        <a:lstStyle/>
        <a:p>
          <a:pPr rtl="0"/>
          <a:endParaRPr lang="pt-BR" sz="1000" dirty="0"/>
        </a:p>
      </dgm:t>
    </dgm:pt>
    <dgm:pt modelId="{2DCAB55B-5C0C-4904-A438-3C9B38F42B83}" type="parTrans" cxnId="{C8735A5D-E356-4153-A4A9-9C5050906EA7}">
      <dgm:prSet/>
      <dgm:spPr/>
      <dgm:t>
        <a:bodyPr/>
        <a:lstStyle/>
        <a:p>
          <a:endParaRPr lang="pt-BR"/>
        </a:p>
      </dgm:t>
    </dgm:pt>
    <dgm:pt modelId="{54275C4D-EDAB-499D-B2DA-6CA789370F50}" type="sibTrans" cxnId="{C8735A5D-E356-4153-A4A9-9C5050906EA7}">
      <dgm:prSet/>
      <dgm:spPr/>
      <dgm:t>
        <a:bodyPr/>
        <a:lstStyle/>
        <a:p>
          <a:endParaRPr lang="pt-BR"/>
        </a:p>
      </dgm:t>
    </dgm:pt>
    <dgm:pt modelId="{46943032-AF0A-4FC6-85CF-F9B4F70F0386}">
      <dgm:prSet custT="1"/>
      <dgm:spPr/>
      <dgm:t>
        <a:bodyPr/>
        <a:lstStyle/>
        <a:p>
          <a:pPr rtl="0"/>
          <a:r>
            <a:rPr lang="pt-BR" sz="1000" dirty="0"/>
            <a:t>2015</a:t>
          </a:r>
        </a:p>
      </dgm:t>
    </dgm:pt>
    <dgm:pt modelId="{22724D6E-B0EA-4070-98CC-4B636D4A780E}" type="parTrans" cxnId="{DB16022F-3C68-47CC-8614-A592516BA96C}">
      <dgm:prSet/>
      <dgm:spPr/>
      <dgm:t>
        <a:bodyPr/>
        <a:lstStyle/>
        <a:p>
          <a:endParaRPr lang="pt-BR"/>
        </a:p>
      </dgm:t>
    </dgm:pt>
    <dgm:pt modelId="{56C1786D-B5AE-40D1-A5A6-BD72E48D7EB3}" type="sibTrans" cxnId="{DB16022F-3C68-47CC-8614-A592516BA96C}">
      <dgm:prSet/>
      <dgm:spPr/>
      <dgm:t>
        <a:bodyPr/>
        <a:lstStyle/>
        <a:p>
          <a:endParaRPr lang="pt-BR"/>
        </a:p>
      </dgm:t>
    </dgm:pt>
    <dgm:pt modelId="{54534571-EE26-416B-A993-738B7CADA016}">
      <dgm:prSet custT="1"/>
      <dgm:spPr/>
      <dgm:t>
        <a:bodyPr/>
        <a:lstStyle/>
        <a:p>
          <a:pPr rtl="0"/>
          <a:r>
            <a:rPr lang="pt-BR" sz="700" dirty="0"/>
            <a:t>2018 Resolução 374 –Comitê Estadual de investigação da TV HIV/Sífilis</a:t>
          </a:r>
        </a:p>
      </dgm:t>
    </dgm:pt>
    <dgm:pt modelId="{0E4F49CE-A1AA-4636-9D67-BFB1BCF7440B}" type="parTrans" cxnId="{3EBDEB8B-11CE-470D-971B-40F813F97804}">
      <dgm:prSet/>
      <dgm:spPr/>
      <dgm:t>
        <a:bodyPr/>
        <a:lstStyle/>
        <a:p>
          <a:endParaRPr lang="pt-BR"/>
        </a:p>
      </dgm:t>
    </dgm:pt>
    <dgm:pt modelId="{7A297F9F-98B7-4365-88AD-014D73F86C34}" type="sibTrans" cxnId="{3EBDEB8B-11CE-470D-971B-40F813F97804}">
      <dgm:prSet/>
      <dgm:spPr/>
      <dgm:t>
        <a:bodyPr/>
        <a:lstStyle/>
        <a:p>
          <a:endParaRPr lang="pt-BR"/>
        </a:p>
      </dgm:t>
    </dgm:pt>
    <dgm:pt modelId="{577D23C5-4F63-4357-8913-F2A699CBDDB8}">
      <dgm:prSet custT="1"/>
      <dgm:spPr/>
      <dgm:t>
        <a:bodyPr/>
        <a:lstStyle/>
        <a:p>
          <a:pPr rtl="0"/>
          <a:endParaRPr lang="pt-BR" sz="1000" dirty="0"/>
        </a:p>
      </dgm:t>
    </dgm:pt>
    <dgm:pt modelId="{EF7C1ABA-876A-449B-AF08-47A5CD635F5D}" type="parTrans" cxnId="{44988290-3335-4A05-845C-53F23BFB0E2A}">
      <dgm:prSet/>
      <dgm:spPr/>
      <dgm:t>
        <a:bodyPr/>
        <a:lstStyle/>
        <a:p>
          <a:endParaRPr lang="pt-BR"/>
        </a:p>
      </dgm:t>
    </dgm:pt>
    <dgm:pt modelId="{5C752776-1AB5-4A43-8B86-310227E90EB5}" type="sibTrans" cxnId="{44988290-3335-4A05-845C-53F23BFB0E2A}">
      <dgm:prSet/>
      <dgm:spPr/>
      <dgm:t>
        <a:bodyPr/>
        <a:lstStyle/>
        <a:p>
          <a:endParaRPr lang="pt-BR"/>
        </a:p>
      </dgm:t>
    </dgm:pt>
    <dgm:pt modelId="{0957847F-E569-412E-A9DA-16618634A84E}">
      <dgm:prSet custT="1"/>
      <dgm:spPr/>
      <dgm:t>
        <a:bodyPr/>
        <a:lstStyle/>
        <a:p>
          <a:pPr rtl="0"/>
          <a:r>
            <a:rPr lang="pt-BR" sz="1000" dirty="0"/>
            <a:t>2023 Certificação municípios e estado. </a:t>
          </a:r>
        </a:p>
      </dgm:t>
    </dgm:pt>
    <dgm:pt modelId="{8D685DF8-2660-402E-8B4D-0E28DE5CC02E}" type="parTrans" cxnId="{B16456FE-291E-4F68-846C-5BCA3A3ACD6A}">
      <dgm:prSet/>
      <dgm:spPr/>
      <dgm:t>
        <a:bodyPr/>
        <a:lstStyle/>
        <a:p>
          <a:endParaRPr lang="pt-BR"/>
        </a:p>
      </dgm:t>
    </dgm:pt>
    <dgm:pt modelId="{2F11ACD9-8562-4C69-B86C-B90B51CBC024}" type="sibTrans" cxnId="{B16456FE-291E-4F68-846C-5BCA3A3ACD6A}">
      <dgm:prSet/>
      <dgm:spPr/>
      <dgm:t>
        <a:bodyPr/>
        <a:lstStyle/>
        <a:p>
          <a:endParaRPr lang="pt-BR"/>
        </a:p>
      </dgm:t>
    </dgm:pt>
    <dgm:pt modelId="{EAE6452E-2C10-4337-BA28-E73E68123B5E}">
      <dgm:prSet custT="1"/>
      <dgm:spPr/>
      <dgm:t>
        <a:bodyPr/>
        <a:lstStyle/>
        <a:p>
          <a:pPr rtl="0"/>
          <a:r>
            <a:rPr lang="pt-BR" sz="700" dirty="0"/>
            <a:t>2017- Guia Prático e Boletim Epidemiológico da </a:t>
          </a:r>
          <a:r>
            <a:rPr lang="pt-BR" sz="700" dirty="0" err="1"/>
            <a:t>Sifilis</a:t>
          </a:r>
          <a:r>
            <a:rPr lang="pt-BR" sz="700" dirty="0"/>
            <a:t>.</a:t>
          </a:r>
        </a:p>
      </dgm:t>
    </dgm:pt>
    <dgm:pt modelId="{09315216-80D0-4261-A3F0-F6390003D884}" type="parTrans" cxnId="{CC602A9E-2E23-4613-9DB7-1803AF7CBB7B}">
      <dgm:prSet/>
      <dgm:spPr/>
      <dgm:t>
        <a:bodyPr/>
        <a:lstStyle/>
        <a:p>
          <a:endParaRPr lang="pt-BR"/>
        </a:p>
      </dgm:t>
    </dgm:pt>
    <dgm:pt modelId="{B21F1735-6A0C-45BF-9141-0A8DBA5FC599}" type="sibTrans" cxnId="{CC602A9E-2E23-4613-9DB7-1803AF7CBB7B}">
      <dgm:prSet/>
      <dgm:spPr/>
      <dgm:t>
        <a:bodyPr/>
        <a:lstStyle/>
        <a:p>
          <a:endParaRPr lang="pt-BR"/>
        </a:p>
      </dgm:t>
    </dgm:pt>
    <dgm:pt modelId="{B3178735-4E97-4A6C-B4BF-B0EEC5CE579A}">
      <dgm:prSet custT="1"/>
      <dgm:spPr/>
      <dgm:t>
        <a:bodyPr/>
        <a:lstStyle/>
        <a:p>
          <a:pPr rtl="0"/>
          <a:endParaRPr lang="pt-BR" sz="700" dirty="0"/>
        </a:p>
      </dgm:t>
    </dgm:pt>
    <dgm:pt modelId="{9FD55360-0EAA-4717-AAE1-43D11FD07CFF}" type="parTrans" cxnId="{C66EA52E-5857-4FF3-BE0B-9F2E9CA43B87}">
      <dgm:prSet/>
      <dgm:spPr/>
      <dgm:t>
        <a:bodyPr/>
        <a:lstStyle/>
        <a:p>
          <a:endParaRPr lang="pt-BR"/>
        </a:p>
      </dgm:t>
    </dgm:pt>
    <dgm:pt modelId="{5B066385-1A22-4CC1-9677-6F8A2D065A26}" type="sibTrans" cxnId="{C66EA52E-5857-4FF3-BE0B-9F2E9CA43B87}">
      <dgm:prSet/>
      <dgm:spPr/>
      <dgm:t>
        <a:bodyPr/>
        <a:lstStyle/>
        <a:p>
          <a:endParaRPr lang="pt-BR"/>
        </a:p>
      </dgm:t>
    </dgm:pt>
    <dgm:pt modelId="{8A0017E2-9809-48A5-AB0C-E3ECA4F1E9A5}" type="pres">
      <dgm:prSet presAssocID="{21B459EA-2F18-4AA0-9AC4-2B6859D53EC9}" presName="Name0" presStyleCnt="0">
        <dgm:presLayoutVars>
          <dgm:dir/>
          <dgm:resizeHandles val="exact"/>
        </dgm:presLayoutVars>
      </dgm:prSet>
      <dgm:spPr/>
    </dgm:pt>
    <dgm:pt modelId="{EA709BE1-8DB8-473F-AB57-7A9A0D50AAEA}" type="pres">
      <dgm:prSet presAssocID="{21B459EA-2F18-4AA0-9AC4-2B6859D53EC9}" presName="arrow" presStyleLbl="bgShp" presStyleIdx="0" presStyleCnt="1"/>
      <dgm:spPr/>
    </dgm:pt>
    <dgm:pt modelId="{0E8F5820-5203-4ABC-BAF6-0650CDA48338}" type="pres">
      <dgm:prSet presAssocID="{21B459EA-2F18-4AA0-9AC4-2B6859D53EC9}" presName="points" presStyleCnt="0"/>
      <dgm:spPr/>
    </dgm:pt>
    <dgm:pt modelId="{74AA6AC3-2779-4633-AB3F-02742D234FBF}" type="pres">
      <dgm:prSet presAssocID="{DB8B1266-5513-4F4C-A221-97C836EFA5A4}" presName="compositeA" presStyleCnt="0"/>
      <dgm:spPr/>
    </dgm:pt>
    <dgm:pt modelId="{47E51A2B-722E-4171-BDEE-8C12A75E54DF}" type="pres">
      <dgm:prSet presAssocID="{DB8B1266-5513-4F4C-A221-97C836EFA5A4}" presName="textA" presStyleLbl="revTx" presStyleIdx="0" presStyleCnt="8">
        <dgm:presLayoutVars>
          <dgm:bulletEnabled val="1"/>
        </dgm:presLayoutVars>
      </dgm:prSet>
      <dgm:spPr/>
    </dgm:pt>
    <dgm:pt modelId="{2AB27F0A-6F3D-40AE-BC90-55A0BF35EAF5}" type="pres">
      <dgm:prSet presAssocID="{DB8B1266-5513-4F4C-A221-97C836EFA5A4}" presName="circleA" presStyleLbl="node1" presStyleIdx="0" presStyleCnt="8"/>
      <dgm:spPr/>
    </dgm:pt>
    <dgm:pt modelId="{72260AFC-BA97-4BE8-9DA1-ED1019DFABFA}" type="pres">
      <dgm:prSet presAssocID="{DB8B1266-5513-4F4C-A221-97C836EFA5A4}" presName="spaceA" presStyleCnt="0"/>
      <dgm:spPr/>
    </dgm:pt>
    <dgm:pt modelId="{506C25BD-1870-4ABC-A7B6-25EDFFC30000}" type="pres">
      <dgm:prSet presAssocID="{3DDDD147-B27D-4236-A486-F2CC959A8335}" presName="space" presStyleCnt="0"/>
      <dgm:spPr/>
    </dgm:pt>
    <dgm:pt modelId="{E3F4676B-0E51-4DB5-9CC3-75103A74F3C6}" type="pres">
      <dgm:prSet presAssocID="{46943032-AF0A-4FC6-85CF-F9B4F70F0386}" presName="compositeB" presStyleCnt="0"/>
      <dgm:spPr/>
    </dgm:pt>
    <dgm:pt modelId="{4008CD09-BE60-4817-954D-F687DEDF544A}" type="pres">
      <dgm:prSet presAssocID="{46943032-AF0A-4FC6-85CF-F9B4F70F0386}" presName="textB" presStyleLbl="revTx" presStyleIdx="1" presStyleCnt="8">
        <dgm:presLayoutVars>
          <dgm:bulletEnabled val="1"/>
        </dgm:presLayoutVars>
      </dgm:prSet>
      <dgm:spPr/>
    </dgm:pt>
    <dgm:pt modelId="{3B472FC4-33F5-4010-9790-78C58EF84D21}" type="pres">
      <dgm:prSet presAssocID="{46943032-AF0A-4FC6-85CF-F9B4F70F0386}" presName="circleB" presStyleLbl="node1" presStyleIdx="1" presStyleCnt="8"/>
      <dgm:spPr/>
    </dgm:pt>
    <dgm:pt modelId="{F54FFC48-7C87-4F98-B579-CAC7A9372CFD}" type="pres">
      <dgm:prSet presAssocID="{46943032-AF0A-4FC6-85CF-F9B4F70F0386}" presName="spaceB" presStyleCnt="0"/>
      <dgm:spPr/>
    </dgm:pt>
    <dgm:pt modelId="{4906B6D9-B13A-4071-A3EC-C02EAFAB02AD}" type="pres">
      <dgm:prSet presAssocID="{56C1786D-B5AE-40D1-A5A6-BD72E48D7EB3}" presName="space" presStyleCnt="0"/>
      <dgm:spPr/>
    </dgm:pt>
    <dgm:pt modelId="{7CFA3C62-136C-430C-B967-DBFB51B578C8}" type="pres">
      <dgm:prSet presAssocID="{07FACC7F-4661-4F24-AFB0-C0C72001C051}" presName="compositeA" presStyleCnt="0"/>
      <dgm:spPr/>
    </dgm:pt>
    <dgm:pt modelId="{959A8C88-6BFF-4C75-BFD7-59A350C53A48}" type="pres">
      <dgm:prSet presAssocID="{07FACC7F-4661-4F24-AFB0-C0C72001C051}" presName="textA" presStyleLbl="revTx" presStyleIdx="2" presStyleCnt="8">
        <dgm:presLayoutVars>
          <dgm:bulletEnabled val="1"/>
        </dgm:presLayoutVars>
      </dgm:prSet>
      <dgm:spPr/>
    </dgm:pt>
    <dgm:pt modelId="{C4A3D805-0E67-40B1-BDA7-16DED43C2EBD}" type="pres">
      <dgm:prSet presAssocID="{07FACC7F-4661-4F24-AFB0-C0C72001C051}" presName="circleA" presStyleLbl="node1" presStyleIdx="2" presStyleCnt="8"/>
      <dgm:spPr/>
    </dgm:pt>
    <dgm:pt modelId="{4C8AF25D-35E0-45E5-A26F-640E04A62C74}" type="pres">
      <dgm:prSet presAssocID="{07FACC7F-4661-4F24-AFB0-C0C72001C051}" presName="spaceA" presStyleCnt="0"/>
      <dgm:spPr/>
    </dgm:pt>
    <dgm:pt modelId="{34E82AA6-CDDC-4484-BB54-10AF6A0AAD6C}" type="pres">
      <dgm:prSet presAssocID="{8716F4E9-695D-4B54-B686-9821D2B7E9E5}" presName="space" presStyleCnt="0"/>
      <dgm:spPr/>
    </dgm:pt>
    <dgm:pt modelId="{A8217612-7782-4CE2-B3A3-B10B8BFCC074}" type="pres">
      <dgm:prSet presAssocID="{823338D8-534F-49AA-8E81-F705DC757E8F}" presName="compositeB" presStyleCnt="0"/>
      <dgm:spPr/>
    </dgm:pt>
    <dgm:pt modelId="{A4BE277D-3B7C-4719-A8BD-CC41B9705A4A}" type="pres">
      <dgm:prSet presAssocID="{823338D8-534F-49AA-8E81-F705DC757E8F}" presName="textB" presStyleLbl="revTx" presStyleIdx="3" presStyleCnt="8" custScaleX="238386">
        <dgm:presLayoutVars>
          <dgm:bulletEnabled val="1"/>
        </dgm:presLayoutVars>
      </dgm:prSet>
      <dgm:spPr/>
    </dgm:pt>
    <dgm:pt modelId="{0BE4D0E0-CDA3-4DCD-A701-58485D00EC42}" type="pres">
      <dgm:prSet presAssocID="{823338D8-534F-49AA-8E81-F705DC757E8F}" presName="circleB" presStyleLbl="node1" presStyleIdx="3" presStyleCnt="8"/>
      <dgm:spPr/>
    </dgm:pt>
    <dgm:pt modelId="{4F90420B-630A-44D7-9496-989D936A96AC}" type="pres">
      <dgm:prSet presAssocID="{823338D8-534F-49AA-8E81-F705DC757E8F}" presName="spaceB" presStyleCnt="0"/>
      <dgm:spPr/>
    </dgm:pt>
    <dgm:pt modelId="{A6D3AD11-DD97-4ADA-93C7-759066AFB3E9}" type="pres">
      <dgm:prSet presAssocID="{CE7B9F7A-B574-4958-9B09-B2D5ABE28F51}" presName="space" presStyleCnt="0"/>
      <dgm:spPr/>
    </dgm:pt>
    <dgm:pt modelId="{7326A8C8-D1F9-4D2A-831C-1FFA85C9E29F}" type="pres">
      <dgm:prSet presAssocID="{AC6F8BF6-AFDF-41DD-A972-8A091F24321E}" presName="compositeA" presStyleCnt="0"/>
      <dgm:spPr/>
    </dgm:pt>
    <dgm:pt modelId="{C1EC89A4-CD47-4BFE-95B6-DAE199988E7C}" type="pres">
      <dgm:prSet presAssocID="{AC6F8BF6-AFDF-41DD-A972-8A091F24321E}" presName="textA" presStyleLbl="revTx" presStyleIdx="4" presStyleCnt="8">
        <dgm:presLayoutVars>
          <dgm:bulletEnabled val="1"/>
        </dgm:presLayoutVars>
      </dgm:prSet>
      <dgm:spPr/>
    </dgm:pt>
    <dgm:pt modelId="{0E9957CC-B423-474A-AAF8-D16E1AD36E68}" type="pres">
      <dgm:prSet presAssocID="{AC6F8BF6-AFDF-41DD-A972-8A091F24321E}" presName="circleA" presStyleLbl="node1" presStyleIdx="4" presStyleCnt="8"/>
      <dgm:spPr/>
    </dgm:pt>
    <dgm:pt modelId="{FD86D9A3-47F8-4648-B8A3-64443628CAD8}" type="pres">
      <dgm:prSet presAssocID="{AC6F8BF6-AFDF-41DD-A972-8A091F24321E}" presName="spaceA" presStyleCnt="0"/>
      <dgm:spPr/>
    </dgm:pt>
    <dgm:pt modelId="{4BD7B5B5-A7C9-46A8-84B4-793ECD5EEC72}" type="pres">
      <dgm:prSet presAssocID="{E412A4CD-2EEA-4EDA-B76B-62D6D95E39EC}" presName="space" presStyleCnt="0"/>
      <dgm:spPr/>
    </dgm:pt>
    <dgm:pt modelId="{607D089D-9228-46A0-BC92-26C52207E07B}" type="pres">
      <dgm:prSet presAssocID="{ED207C2A-565B-40C4-91D4-70FB4A4D6F18}" presName="compositeB" presStyleCnt="0"/>
      <dgm:spPr/>
    </dgm:pt>
    <dgm:pt modelId="{D50B3F36-6509-4714-8643-927DB668AEB4}" type="pres">
      <dgm:prSet presAssocID="{ED207C2A-565B-40C4-91D4-70FB4A4D6F18}" presName="textB" presStyleLbl="revTx" presStyleIdx="5" presStyleCnt="8">
        <dgm:presLayoutVars>
          <dgm:bulletEnabled val="1"/>
        </dgm:presLayoutVars>
      </dgm:prSet>
      <dgm:spPr/>
    </dgm:pt>
    <dgm:pt modelId="{9E12C17C-C774-4880-91F0-176FCEEFC782}" type="pres">
      <dgm:prSet presAssocID="{ED207C2A-565B-40C4-91D4-70FB4A4D6F18}" presName="circleB" presStyleLbl="node1" presStyleIdx="5" presStyleCnt="8"/>
      <dgm:spPr/>
    </dgm:pt>
    <dgm:pt modelId="{A7CEFBAD-53C3-4FD1-AF6C-8511C6ECD667}" type="pres">
      <dgm:prSet presAssocID="{ED207C2A-565B-40C4-91D4-70FB4A4D6F18}" presName="spaceB" presStyleCnt="0"/>
      <dgm:spPr/>
    </dgm:pt>
    <dgm:pt modelId="{DF9B8A22-593E-470F-9D50-0776D2ED8685}" type="pres">
      <dgm:prSet presAssocID="{C0C2582A-8772-48FE-8A3F-14AA9D358D86}" presName="space" presStyleCnt="0"/>
      <dgm:spPr/>
    </dgm:pt>
    <dgm:pt modelId="{46999B12-2F00-4F39-A904-49F750905C60}" type="pres">
      <dgm:prSet presAssocID="{52434144-0EF5-4490-AD67-2442634761F2}" presName="compositeA" presStyleCnt="0"/>
      <dgm:spPr/>
    </dgm:pt>
    <dgm:pt modelId="{5BE1B2F5-2A73-46EA-BA07-FC14C99ACD3B}" type="pres">
      <dgm:prSet presAssocID="{52434144-0EF5-4490-AD67-2442634761F2}" presName="textA" presStyleLbl="revTx" presStyleIdx="6" presStyleCnt="8">
        <dgm:presLayoutVars>
          <dgm:bulletEnabled val="1"/>
        </dgm:presLayoutVars>
      </dgm:prSet>
      <dgm:spPr/>
    </dgm:pt>
    <dgm:pt modelId="{E6E0F800-09A2-4A7B-8914-1BBE7794D242}" type="pres">
      <dgm:prSet presAssocID="{52434144-0EF5-4490-AD67-2442634761F2}" presName="circleA" presStyleLbl="node1" presStyleIdx="6" presStyleCnt="8"/>
      <dgm:spPr/>
    </dgm:pt>
    <dgm:pt modelId="{EE581511-2CA8-4A69-90E2-3CC129DA25D3}" type="pres">
      <dgm:prSet presAssocID="{52434144-0EF5-4490-AD67-2442634761F2}" presName="spaceA" presStyleCnt="0"/>
      <dgm:spPr/>
    </dgm:pt>
    <dgm:pt modelId="{A22578C5-A365-4925-B069-C7E0A8B40E2E}" type="pres">
      <dgm:prSet presAssocID="{191DE61E-2D00-4073-9060-45D800C2ECF6}" presName="space" presStyleCnt="0"/>
      <dgm:spPr/>
    </dgm:pt>
    <dgm:pt modelId="{98907B20-105F-4F6F-AA27-BA280D678A65}" type="pres">
      <dgm:prSet presAssocID="{0957847F-E569-412E-A9DA-16618634A84E}" presName="compositeB" presStyleCnt="0"/>
      <dgm:spPr/>
    </dgm:pt>
    <dgm:pt modelId="{90A34C5C-7A3B-4169-AE76-4552CB639188}" type="pres">
      <dgm:prSet presAssocID="{0957847F-E569-412E-A9DA-16618634A84E}" presName="textB" presStyleLbl="revTx" presStyleIdx="7" presStyleCnt="8">
        <dgm:presLayoutVars>
          <dgm:bulletEnabled val="1"/>
        </dgm:presLayoutVars>
      </dgm:prSet>
      <dgm:spPr/>
    </dgm:pt>
    <dgm:pt modelId="{AC5B4AAF-6DE2-49B3-802B-899C8E154C62}" type="pres">
      <dgm:prSet presAssocID="{0957847F-E569-412E-A9DA-16618634A84E}" presName="circleB" presStyleLbl="node1" presStyleIdx="7" presStyleCnt="8"/>
      <dgm:spPr/>
    </dgm:pt>
    <dgm:pt modelId="{CA150414-58C4-4ECE-8CAB-9F702E2FDF41}" type="pres">
      <dgm:prSet presAssocID="{0957847F-E569-412E-A9DA-16618634A84E}" presName="spaceB" presStyleCnt="0"/>
      <dgm:spPr/>
    </dgm:pt>
  </dgm:ptLst>
  <dgm:cxnLst>
    <dgm:cxn modelId="{A008D601-2CBD-4CAE-BB97-B5E0330C1820}" srcId="{21B459EA-2F18-4AA0-9AC4-2B6859D53EC9}" destId="{DB8B1266-5513-4F4C-A221-97C836EFA5A4}" srcOrd="0" destOrd="0" parTransId="{27DF3792-308B-4043-9033-5B1965E75C62}" sibTransId="{3DDDD147-B27D-4236-A486-F2CC959A8335}"/>
    <dgm:cxn modelId="{8B951E04-228E-4333-AE4D-0752C2F3105E}" srcId="{46943032-AF0A-4FC6-85CF-F9B4F70F0386}" destId="{EE43D14A-C399-49D1-99F7-3C09FC1FD1B2}" srcOrd="0" destOrd="0" parTransId="{D35EDCA0-ABE8-4972-95C2-CB47A2F1E600}" sibTransId="{CE4FE47F-BF58-483B-BB20-6954040CBE97}"/>
    <dgm:cxn modelId="{9EBC0A06-A16B-40A3-A9ED-B99E18606AB3}" type="presOf" srcId="{EAE6452E-2C10-4337-BA28-E73E68123B5E}" destId="{959A8C88-6BFF-4C75-BFD7-59A350C53A48}" srcOrd="0" destOrd="2" presId="urn:microsoft.com/office/officeart/2005/8/layout/hProcess11"/>
    <dgm:cxn modelId="{CCD16A0E-E882-432F-9EA5-DD1CC2C192B0}" type="presOf" srcId="{52434144-0EF5-4490-AD67-2442634761F2}" destId="{5BE1B2F5-2A73-46EA-BA07-FC14C99ACD3B}" srcOrd="0" destOrd="0" presId="urn:microsoft.com/office/officeart/2005/8/layout/hProcess11"/>
    <dgm:cxn modelId="{30110410-DF5D-41AD-9859-B3BB565AC364}" type="presOf" srcId="{54534571-EE26-416B-A993-738B7CADA016}" destId="{959A8C88-6BFF-4C75-BFD7-59A350C53A48}" srcOrd="0" destOrd="4" presId="urn:microsoft.com/office/officeart/2005/8/layout/hProcess11"/>
    <dgm:cxn modelId="{DF77EB18-14F5-4819-BC54-6010098D83EC}" type="presOf" srcId="{07FACC7F-4661-4F24-AFB0-C0C72001C051}" destId="{959A8C88-6BFF-4C75-BFD7-59A350C53A48}" srcOrd="0" destOrd="0" presId="urn:microsoft.com/office/officeart/2005/8/layout/hProcess11"/>
    <dgm:cxn modelId="{B439021D-058F-4DE2-9EE7-596FA28E4B26}" type="presOf" srcId="{B3178735-4E97-4A6C-B4BF-B0EEC5CE579A}" destId="{959A8C88-6BFF-4C75-BFD7-59A350C53A48}" srcOrd="0" destOrd="3" presId="urn:microsoft.com/office/officeart/2005/8/layout/hProcess11"/>
    <dgm:cxn modelId="{14FA2E2E-4481-4890-ADB0-63E657E34A7A}" type="presOf" srcId="{0957847F-E569-412E-A9DA-16618634A84E}" destId="{90A34C5C-7A3B-4169-AE76-4552CB639188}" srcOrd="0" destOrd="0" presId="urn:microsoft.com/office/officeart/2005/8/layout/hProcess11"/>
    <dgm:cxn modelId="{C66EA52E-5857-4FF3-BE0B-9F2E9CA43B87}" srcId="{07FACC7F-4661-4F24-AFB0-C0C72001C051}" destId="{B3178735-4E97-4A6C-B4BF-B0EEC5CE579A}" srcOrd="2" destOrd="0" parTransId="{9FD55360-0EAA-4717-AAE1-43D11FD07CFF}" sibTransId="{5B066385-1A22-4CC1-9677-6F8A2D065A26}"/>
    <dgm:cxn modelId="{DB16022F-3C68-47CC-8614-A592516BA96C}" srcId="{21B459EA-2F18-4AA0-9AC4-2B6859D53EC9}" destId="{46943032-AF0A-4FC6-85CF-F9B4F70F0386}" srcOrd="1" destOrd="0" parTransId="{22724D6E-B0EA-4070-98CC-4B636D4A780E}" sibTransId="{56C1786D-B5AE-40D1-A5A6-BD72E48D7EB3}"/>
    <dgm:cxn modelId="{516EAA39-BA0F-4B7D-8EBA-0896627FF11D}" type="presOf" srcId="{21B459EA-2F18-4AA0-9AC4-2B6859D53EC9}" destId="{8A0017E2-9809-48A5-AB0C-E3ECA4F1E9A5}" srcOrd="0" destOrd="0" presId="urn:microsoft.com/office/officeart/2005/8/layout/hProcess11"/>
    <dgm:cxn modelId="{96682B3B-3F91-4121-992B-F96F00D8EE6A}" type="presOf" srcId="{EF4B81B0-CAF0-4E6F-9B78-38B3D093BAC6}" destId="{959A8C88-6BFF-4C75-BFD7-59A350C53A48}" srcOrd="0" destOrd="1" presId="urn:microsoft.com/office/officeart/2005/8/layout/hProcess11"/>
    <dgm:cxn modelId="{C8735A5D-E356-4153-A4A9-9C5050906EA7}" srcId="{ED207C2A-565B-40C4-91D4-70FB4A4D6F18}" destId="{6D1DFA25-A502-491B-9C74-5651172B0E76}" srcOrd="1" destOrd="0" parTransId="{2DCAB55B-5C0C-4904-A438-3C9B38F42B83}" sibTransId="{54275C4D-EDAB-499D-B2DA-6CA789370F50}"/>
    <dgm:cxn modelId="{42405560-3A1E-426A-8551-B5E41EF0CA53}" type="presOf" srcId="{ED207C2A-565B-40C4-91D4-70FB4A4D6F18}" destId="{D50B3F36-6509-4714-8643-927DB668AEB4}" srcOrd="0" destOrd="0" presId="urn:microsoft.com/office/officeart/2005/8/layout/hProcess11"/>
    <dgm:cxn modelId="{52F78465-91A8-4551-A624-E2D35E6C89A0}" type="presOf" srcId="{EE43D14A-C399-49D1-99F7-3C09FC1FD1B2}" destId="{4008CD09-BE60-4817-954D-F687DEDF544A}" srcOrd="0" destOrd="1" presId="urn:microsoft.com/office/officeart/2005/8/layout/hProcess11"/>
    <dgm:cxn modelId="{11906248-A4D1-46A4-B3A7-913B75A8B92F}" srcId="{21B459EA-2F18-4AA0-9AC4-2B6859D53EC9}" destId="{52434144-0EF5-4490-AD67-2442634761F2}" srcOrd="6" destOrd="0" parTransId="{46DB960F-1730-4845-9324-6765C579784B}" sibTransId="{191DE61E-2D00-4073-9060-45D800C2ECF6}"/>
    <dgm:cxn modelId="{E01CD569-648C-428C-B3FB-10D395D84625}" type="presOf" srcId="{061CC8BC-4897-4255-BE04-586F8C93BE98}" destId="{D50B3F36-6509-4714-8643-927DB668AEB4}" srcOrd="0" destOrd="1" presId="urn:microsoft.com/office/officeart/2005/8/layout/hProcess11"/>
    <dgm:cxn modelId="{DB33A66B-B1ED-4CF1-86AA-E51DA5DA7295}" srcId="{ED207C2A-565B-40C4-91D4-70FB4A4D6F18}" destId="{061CC8BC-4897-4255-BE04-586F8C93BE98}" srcOrd="0" destOrd="0" parTransId="{131FE9E4-EEC4-4850-B65D-E23C4DC2A51A}" sibTransId="{06720B1A-F6B0-4D79-BA16-A059F7AD8CB0}"/>
    <dgm:cxn modelId="{E4C1EF6E-4751-4E61-91BF-C3B64FFC88AF}" type="presOf" srcId="{823338D8-534F-49AA-8E81-F705DC757E8F}" destId="{A4BE277D-3B7C-4719-A8BD-CC41B9705A4A}" srcOrd="0" destOrd="0" presId="urn:microsoft.com/office/officeart/2005/8/layout/hProcess11"/>
    <dgm:cxn modelId="{5D1DE956-8272-4445-98AE-83D4A3469171}" srcId="{823338D8-534F-49AA-8E81-F705DC757E8F}" destId="{8C6F756D-C9AA-42E6-859B-6E98B6BCA773}" srcOrd="0" destOrd="0" parTransId="{361C9FCF-EAF1-4DFA-9206-371E7FDCE4B8}" sibTransId="{3919F849-AB4D-41E5-9703-4109784BB9EC}"/>
    <dgm:cxn modelId="{E2DF9E7B-4827-4372-8634-9BA3DD401EA6}" srcId="{21B459EA-2F18-4AA0-9AC4-2B6859D53EC9}" destId="{AC6F8BF6-AFDF-41DD-A972-8A091F24321E}" srcOrd="4" destOrd="0" parTransId="{E8CA4550-308E-47B6-8345-D06D7AAFEB77}" sibTransId="{E412A4CD-2EEA-4EDA-B76B-62D6D95E39EC}"/>
    <dgm:cxn modelId="{CEC42D7E-210D-49E0-A4C9-9D53E96783E5}" type="presOf" srcId="{577D23C5-4F63-4357-8913-F2A699CBDDB8}" destId="{C1EC89A4-CD47-4BFE-95B6-DAE199988E7C}" srcOrd="0" destOrd="2" presId="urn:microsoft.com/office/officeart/2005/8/layout/hProcess11"/>
    <dgm:cxn modelId="{20A5AF87-C8EB-41F2-8328-D92E5B615D1F}" srcId="{52434144-0EF5-4490-AD67-2442634761F2}" destId="{F8350863-F2A0-4561-B848-B30D4CEF2E38}" srcOrd="0" destOrd="0" parTransId="{769E4EBC-BC92-40A2-9E99-9F9058824C2A}" sibTransId="{26A89D89-1521-4376-A5F5-566597DBC72E}"/>
    <dgm:cxn modelId="{3EBDEB8B-11CE-470D-971B-40F813F97804}" srcId="{07FACC7F-4661-4F24-AFB0-C0C72001C051}" destId="{54534571-EE26-416B-A993-738B7CADA016}" srcOrd="3" destOrd="0" parTransId="{0E4F49CE-A1AA-4636-9D67-BFB1BCF7440B}" sibTransId="{7A297F9F-98B7-4365-88AD-014D73F86C34}"/>
    <dgm:cxn modelId="{1E859F8E-04D0-428B-820C-CB21D2DF2BDB}" type="presOf" srcId="{6D1DFA25-A502-491B-9C74-5651172B0E76}" destId="{D50B3F36-6509-4714-8643-927DB668AEB4}" srcOrd="0" destOrd="2" presId="urn:microsoft.com/office/officeart/2005/8/layout/hProcess11"/>
    <dgm:cxn modelId="{44988290-3335-4A05-845C-53F23BFB0E2A}" srcId="{AC6F8BF6-AFDF-41DD-A972-8A091F24321E}" destId="{577D23C5-4F63-4357-8913-F2A699CBDDB8}" srcOrd="1" destOrd="0" parTransId="{EF7C1ABA-876A-449B-AF08-47A5CD635F5D}" sibTransId="{5C752776-1AB5-4A43-8B86-310227E90EB5}"/>
    <dgm:cxn modelId="{D05EBD98-6FEA-40C4-B4B9-72479ABE9183}" srcId="{21B459EA-2F18-4AA0-9AC4-2B6859D53EC9}" destId="{823338D8-534F-49AA-8E81-F705DC757E8F}" srcOrd="3" destOrd="0" parTransId="{827B59A7-70B0-402A-95FF-079970650371}" sibTransId="{CE7B9F7A-B574-4958-9B09-B2D5ABE28F51}"/>
    <dgm:cxn modelId="{CC602A9E-2E23-4613-9DB7-1803AF7CBB7B}" srcId="{07FACC7F-4661-4F24-AFB0-C0C72001C051}" destId="{EAE6452E-2C10-4337-BA28-E73E68123B5E}" srcOrd="1" destOrd="0" parTransId="{09315216-80D0-4261-A3F0-F6390003D884}" sibTransId="{B21F1735-6A0C-45BF-9141-0A8DBA5FC599}"/>
    <dgm:cxn modelId="{DDCFC5B7-E0A5-41D5-BC3E-2D1CFE74589A}" type="presOf" srcId="{8C6F756D-C9AA-42E6-859B-6E98B6BCA773}" destId="{A4BE277D-3B7C-4719-A8BD-CC41B9705A4A}" srcOrd="0" destOrd="1" presId="urn:microsoft.com/office/officeart/2005/8/layout/hProcess11"/>
    <dgm:cxn modelId="{B242DEB9-FEB8-4EAA-AC21-4C8DE69AD0A5}" srcId="{AC6F8BF6-AFDF-41DD-A972-8A091F24321E}" destId="{4FEC59A6-A083-4F02-B8DC-5D441648FBBD}" srcOrd="0" destOrd="0" parTransId="{91C76F8C-1F9E-4DDA-903F-AFBACA4FC6D9}" sibTransId="{C6D46A79-2F8B-452B-AA4B-87F0CC2F5153}"/>
    <dgm:cxn modelId="{F07771BD-69F2-4BF6-B62E-EB444F5BCD39}" srcId="{07FACC7F-4661-4F24-AFB0-C0C72001C051}" destId="{EF4B81B0-CAF0-4E6F-9B78-38B3D093BAC6}" srcOrd="0" destOrd="0" parTransId="{A9549F5E-36D6-47B5-A077-2B3BE616FF7A}" sibTransId="{42E79BA3-BA63-492C-9E9F-00BC64A3D64A}"/>
    <dgm:cxn modelId="{B255FDC2-6016-4FC2-81C9-8D506A1114EF}" type="presOf" srcId="{4FEC59A6-A083-4F02-B8DC-5D441648FBBD}" destId="{C1EC89A4-CD47-4BFE-95B6-DAE199988E7C}" srcOrd="0" destOrd="1" presId="urn:microsoft.com/office/officeart/2005/8/layout/hProcess11"/>
    <dgm:cxn modelId="{4754C5C6-C3D2-4E24-88EF-6CE87659A932}" type="presOf" srcId="{46943032-AF0A-4FC6-85CF-F9B4F70F0386}" destId="{4008CD09-BE60-4817-954D-F687DEDF544A}" srcOrd="0" destOrd="0" presId="urn:microsoft.com/office/officeart/2005/8/layout/hProcess11"/>
    <dgm:cxn modelId="{AA43DADB-76CC-4C4E-83D6-355194C0F735}" type="presOf" srcId="{DB8B1266-5513-4F4C-A221-97C836EFA5A4}" destId="{47E51A2B-722E-4171-BDEE-8C12A75E54DF}" srcOrd="0" destOrd="0" presId="urn:microsoft.com/office/officeart/2005/8/layout/hProcess11"/>
    <dgm:cxn modelId="{8A7B20E1-49A8-47C1-B282-EB7BA2A397D8}" type="presOf" srcId="{F8350863-F2A0-4561-B848-B30D4CEF2E38}" destId="{5BE1B2F5-2A73-46EA-BA07-FC14C99ACD3B}" srcOrd="0" destOrd="1" presId="urn:microsoft.com/office/officeart/2005/8/layout/hProcess11"/>
    <dgm:cxn modelId="{5D02CFE4-FB3D-4179-B58D-E5860ADDEE34}" srcId="{21B459EA-2F18-4AA0-9AC4-2B6859D53EC9}" destId="{ED207C2A-565B-40C4-91D4-70FB4A4D6F18}" srcOrd="5" destOrd="0" parTransId="{48C711FB-BF14-4120-A95E-619B7E85ACCE}" sibTransId="{C0C2582A-8772-48FE-8A3F-14AA9D358D86}"/>
    <dgm:cxn modelId="{0CDE92EB-BE0D-41C3-8FD9-339B3E1BF93F}" srcId="{21B459EA-2F18-4AA0-9AC4-2B6859D53EC9}" destId="{07FACC7F-4661-4F24-AFB0-C0C72001C051}" srcOrd="2" destOrd="0" parTransId="{36DB2C9A-D935-4463-9B7C-197AA7163A17}" sibTransId="{8716F4E9-695D-4B54-B686-9821D2B7E9E5}"/>
    <dgm:cxn modelId="{34735CF4-C6C5-402A-93F5-24FDB44AB4D9}" type="presOf" srcId="{AC6F8BF6-AFDF-41DD-A972-8A091F24321E}" destId="{C1EC89A4-CD47-4BFE-95B6-DAE199988E7C}" srcOrd="0" destOrd="0" presId="urn:microsoft.com/office/officeart/2005/8/layout/hProcess11"/>
    <dgm:cxn modelId="{B16456FE-291E-4F68-846C-5BCA3A3ACD6A}" srcId="{21B459EA-2F18-4AA0-9AC4-2B6859D53EC9}" destId="{0957847F-E569-412E-A9DA-16618634A84E}" srcOrd="7" destOrd="0" parTransId="{8D685DF8-2660-402E-8B4D-0E28DE5CC02E}" sibTransId="{2F11ACD9-8562-4C69-B86C-B90B51CBC024}"/>
    <dgm:cxn modelId="{C88CAF3D-B964-4D58-A3F4-CAFBFCB2FF3E}" type="presParOf" srcId="{8A0017E2-9809-48A5-AB0C-E3ECA4F1E9A5}" destId="{EA709BE1-8DB8-473F-AB57-7A9A0D50AAEA}" srcOrd="0" destOrd="0" presId="urn:microsoft.com/office/officeart/2005/8/layout/hProcess11"/>
    <dgm:cxn modelId="{DB1D101C-9757-4381-B799-F290060657BF}" type="presParOf" srcId="{8A0017E2-9809-48A5-AB0C-E3ECA4F1E9A5}" destId="{0E8F5820-5203-4ABC-BAF6-0650CDA48338}" srcOrd="1" destOrd="0" presId="urn:microsoft.com/office/officeart/2005/8/layout/hProcess11"/>
    <dgm:cxn modelId="{BAF4F6D4-E6E1-49F6-BDAC-094B7CA70379}" type="presParOf" srcId="{0E8F5820-5203-4ABC-BAF6-0650CDA48338}" destId="{74AA6AC3-2779-4633-AB3F-02742D234FBF}" srcOrd="0" destOrd="0" presId="urn:microsoft.com/office/officeart/2005/8/layout/hProcess11"/>
    <dgm:cxn modelId="{225D5D16-4B2B-4A02-AB27-07C74045F1C3}" type="presParOf" srcId="{74AA6AC3-2779-4633-AB3F-02742D234FBF}" destId="{47E51A2B-722E-4171-BDEE-8C12A75E54DF}" srcOrd="0" destOrd="0" presId="urn:microsoft.com/office/officeart/2005/8/layout/hProcess11"/>
    <dgm:cxn modelId="{7E3263B1-D7F1-4A23-8396-8949B8B162FC}" type="presParOf" srcId="{74AA6AC3-2779-4633-AB3F-02742D234FBF}" destId="{2AB27F0A-6F3D-40AE-BC90-55A0BF35EAF5}" srcOrd="1" destOrd="0" presId="urn:microsoft.com/office/officeart/2005/8/layout/hProcess11"/>
    <dgm:cxn modelId="{19298AA8-9747-4EA0-8228-7F3B0FEE5DBF}" type="presParOf" srcId="{74AA6AC3-2779-4633-AB3F-02742D234FBF}" destId="{72260AFC-BA97-4BE8-9DA1-ED1019DFABFA}" srcOrd="2" destOrd="0" presId="urn:microsoft.com/office/officeart/2005/8/layout/hProcess11"/>
    <dgm:cxn modelId="{49A20E76-1BEA-4762-8BC4-064A476ED818}" type="presParOf" srcId="{0E8F5820-5203-4ABC-BAF6-0650CDA48338}" destId="{506C25BD-1870-4ABC-A7B6-25EDFFC30000}" srcOrd="1" destOrd="0" presId="urn:microsoft.com/office/officeart/2005/8/layout/hProcess11"/>
    <dgm:cxn modelId="{2C94D9AA-5414-427C-955F-EADABD1D9EA3}" type="presParOf" srcId="{0E8F5820-5203-4ABC-BAF6-0650CDA48338}" destId="{E3F4676B-0E51-4DB5-9CC3-75103A74F3C6}" srcOrd="2" destOrd="0" presId="urn:microsoft.com/office/officeart/2005/8/layout/hProcess11"/>
    <dgm:cxn modelId="{4BA62FF1-9504-40C8-9FDF-6D133842D12B}" type="presParOf" srcId="{E3F4676B-0E51-4DB5-9CC3-75103A74F3C6}" destId="{4008CD09-BE60-4817-954D-F687DEDF544A}" srcOrd="0" destOrd="0" presId="urn:microsoft.com/office/officeart/2005/8/layout/hProcess11"/>
    <dgm:cxn modelId="{5917BFDE-0B8D-4057-AC3C-BA4C6CA66F0F}" type="presParOf" srcId="{E3F4676B-0E51-4DB5-9CC3-75103A74F3C6}" destId="{3B472FC4-33F5-4010-9790-78C58EF84D21}" srcOrd="1" destOrd="0" presId="urn:microsoft.com/office/officeart/2005/8/layout/hProcess11"/>
    <dgm:cxn modelId="{B588FF7F-4573-426A-BD93-4C8DB619AF78}" type="presParOf" srcId="{E3F4676B-0E51-4DB5-9CC3-75103A74F3C6}" destId="{F54FFC48-7C87-4F98-B579-CAC7A9372CFD}" srcOrd="2" destOrd="0" presId="urn:microsoft.com/office/officeart/2005/8/layout/hProcess11"/>
    <dgm:cxn modelId="{107BB7E1-048C-4821-8D79-E9105B2C7376}" type="presParOf" srcId="{0E8F5820-5203-4ABC-BAF6-0650CDA48338}" destId="{4906B6D9-B13A-4071-A3EC-C02EAFAB02AD}" srcOrd="3" destOrd="0" presId="urn:microsoft.com/office/officeart/2005/8/layout/hProcess11"/>
    <dgm:cxn modelId="{93847347-C58C-434C-95FA-ED8D13B44702}" type="presParOf" srcId="{0E8F5820-5203-4ABC-BAF6-0650CDA48338}" destId="{7CFA3C62-136C-430C-B967-DBFB51B578C8}" srcOrd="4" destOrd="0" presId="urn:microsoft.com/office/officeart/2005/8/layout/hProcess11"/>
    <dgm:cxn modelId="{C0DC0279-B896-4617-AE5E-B0A78574D87D}" type="presParOf" srcId="{7CFA3C62-136C-430C-B967-DBFB51B578C8}" destId="{959A8C88-6BFF-4C75-BFD7-59A350C53A48}" srcOrd="0" destOrd="0" presId="urn:microsoft.com/office/officeart/2005/8/layout/hProcess11"/>
    <dgm:cxn modelId="{5FB12BC5-F171-44AD-BAEC-E4DC6E51E740}" type="presParOf" srcId="{7CFA3C62-136C-430C-B967-DBFB51B578C8}" destId="{C4A3D805-0E67-40B1-BDA7-16DED43C2EBD}" srcOrd="1" destOrd="0" presId="urn:microsoft.com/office/officeart/2005/8/layout/hProcess11"/>
    <dgm:cxn modelId="{40D92F0F-C4C2-4772-9D6A-041B747A9406}" type="presParOf" srcId="{7CFA3C62-136C-430C-B967-DBFB51B578C8}" destId="{4C8AF25D-35E0-45E5-A26F-640E04A62C74}" srcOrd="2" destOrd="0" presId="urn:microsoft.com/office/officeart/2005/8/layout/hProcess11"/>
    <dgm:cxn modelId="{BE5319F7-2662-48B3-BB7F-B0C34CD2DCE6}" type="presParOf" srcId="{0E8F5820-5203-4ABC-BAF6-0650CDA48338}" destId="{34E82AA6-CDDC-4484-BB54-10AF6A0AAD6C}" srcOrd="5" destOrd="0" presId="urn:microsoft.com/office/officeart/2005/8/layout/hProcess11"/>
    <dgm:cxn modelId="{D52FD614-92E6-4341-BE82-FAC51B03CFD2}" type="presParOf" srcId="{0E8F5820-5203-4ABC-BAF6-0650CDA48338}" destId="{A8217612-7782-4CE2-B3A3-B10B8BFCC074}" srcOrd="6" destOrd="0" presId="urn:microsoft.com/office/officeart/2005/8/layout/hProcess11"/>
    <dgm:cxn modelId="{5543C52A-FBA0-45B4-936D-911D5F548ECD}" type="presParOf" srcId="{A8217612-7782-4CE2-B3A3-B10B8BFCC074}" destId="{A4BE277D-3B7C-4719-A8BD-CC41B9705A4A}" srcOrd="0" destOrd="0" presId="urn:microsoft.com/office/officeart/2005/8/layout/hProcess11"/>
    <dgm:cxn modelId="{1E3A499D-F522-40D3-A22A-EBA722931E3C}" type="presParOf" srcId="{A8217612-7782-4CE2-B3A3-B10B8BFCC074}" destId="{0BE4D0E0-CDA3-4DCD-A701-58485D00EC42}" srcOrd="1" destOrd="0" presId="urn:microsoft.com/office/officeart/2005/8/layout/hProcess11"/>
    <dgm:cxn modelId="{C48036FA-CB04-4F19-B671-93BB5174BA12}" type="presParOf" srcId="{A8217612-7782-4CE2-B3A3-B10B8BFCC074}" destId="{4F90420B-630A-44D7-9496-989D936A96AC}" srcOrd="2" destOrd="0" presId="urn:microsoft.com/office/officeart/2005/8/layout/hProcess11"/>
    <dgm:cxn modelId="{CB9EAB89-3699-463B-A900-9BF0A6A5AF2F}" type="presParOf" srcId="{0E8F5820-5203-4ABC-BAF6-0650CDA48338}" destId="{A6D3AD11-DD97-4ADA-93C7-759066AFB3E9}" srcOrd="7" destOrd="0" presId="urn:microsoft.com/office/officeart/2005/8/layout/hProcess11"/>
    <dgm:cxn modelId="{6695C3DD-53BC-4B15-B8FE-CFD2ACEF83E3}" type="presParOf" srcId="{0E8F5820-5203-4ABC-BAF6-0650CDA48338}" destId="{7326A8C8-D1F9-4D2A-831C-1FFA85C9E29F}" srcOrd="8" destOrd="0" presId="urn:microsoft.com/office/officeart/2005/8/layout/hProcess11"/>
    <dgm:cxn modelId="{4E1AE443-826B-4132-AD16-1452531868DB}" type="presParOf" srcId="{7326A8C8-D1F9-4D2A-831C-1FFA85C9E29F}" destId="{C1EC89A4-CD47-4BFE-95B6-DAE199988E7C}" srcOrd="0" destOrd="0" presId="urn:microsoft.com/office/officeart/2005/8/layout/hProcess11"/>
    <dgm:cxn modelId="{79C1D0AF-8E7A-43E9-BD4A-9530B42DC101}" type="presParOf" srcId="{7326A8C8-D1F9-4D2A-831C-1FFA85C9E29F}" destId="{0E9957CC-B423-474A-AAF8-D16E1AD36E68}" srcOrd="1" destOrd="0" presId="urn:microsoft.com/office/officeart/2005/8/layout/hProcess11"/>
    <dgm:cxn modelId="{47E7274F-EAB5-45CD-B37F-92402C4E6E69}" type="presParOf" srcId="{7326A8C8-D1F9-4D2A-831C-1FFA85C9E29F}" destId="{FD86D9A3-47F8-4648-B8A3-64443628CAD8}" srcOrd="2" destOrd="0" presId="urn:microsoft.com/office/officeart/2005/8/layout/hProcess11"/>
    <dgm:cxn modelId="{EA7D86A1-FA4A-44E3-9C84-628E48127A4C}" type="presParOf" srcId="{0E8F5820-5203-4ABC-BAF6-0650CDA48338}" destId="{4BD7B5B5-A7C9-46A8-84B4-793ECD5EEC72}" srcOrd="9" destOrd="0" presId="urn:microsoft.com/office/officeart/2005/8/layout/hProcess11"/>
    <dgm:cxn modelId="{D16E3B6D-3A9E-4882-A30A-D3543E083D80}" type="presParOf" srcId="{0E8F5820-5203-4ABC-BAF6-0650CDA48338}" destId="{607D089D-9228-46A0-BC92-26C52207E07B}" srcOrd="10" destOrd="0" presId="urn:microsoft.com/office/officeart/2005/8/layout/hProcess11"/>
    <dgm:cxn modelId="{DB52A871-60DA-488C-B4B4-9A9F30843C46}" type="presParOf" srcId="{607D089D-9228-46A0-BC92-26C52207E07B}" destId="{D50B3F36-6509-4714-8643-927DB668AEB4}" srcOrd="0" destOrd="0" presId="urn:microsoft.com/office/officeart/2005/8/layout/hProcess11"/>
    <dgm:cxn modelId="{ED26C0A7-ACD7-4EBC-8DFB-4EB531992C36}" type="presParOf" srcId="{607D089D-9228-46A0-BC92-26C52207E07B}" destId="{9E12C17C-C774-4880-91F0-176FCEEFC782}" srcOrd="1" destOrd="0" presId="urn:microsoft.com/office/officeart/2005/8/layout/hProcess11"/>
    <dgm:cxn modelId="{F81CCD96-8D85-4F8A-92DD-C9D9B10C1608}" type="presParOf" srcId="{607D089D-9228-46A0-BC92-26C52207E07B}" destId="{A7CEFBAD-53C3-4FD1-AF6C-8511C6ECD667}" srcOrd="2" destOrd="0" presId="urn:microsoft.com/office/officeart/2005/8/layout/hProcess11"/>
    <dgm:cxn modelId="{865E07F0-C1C8-48C4-BB55-4CD29A44D045}" type="presParOf" srcId="{0E8F5820-5203-4ABC-BAF6-0650CDA48338}" destId="{DF9B8A22-593E-470F-9D50-0776D2ED8685}" srcOrd="11" destOrd="0" presId="urn:microsoft.com/office/officeart/2005/8/layout/hProcess11"/>
    <dgm:cxn modelId="{79D95A2A-88EF-4031-B9B8-E014FD8CC1AA}" type="presParOf" srcId="{0E8F5820-5203-4ABC-BAF6-0650CDA48338}" destId="{46999B12-2F00-4F39-A904-49F750905C60}" srcOrd="12" destOrd="0" presId="urn:microsoft.com/office/officeart/2005/8/layout/hProcess11"/>
    <dgm:cxn modelId="{82E5203F-323C-4EAE-ABA3-F9FED9AD9D20}" type="presParOf" srcId="{46999B12-2F00-4F39-A904-49F750905C60}" destId="{5BE1B2F5-2A73-46EA-BA07-FC14C99ACD3B}" srcOrd="0" destOrd="0" presId="urn:microsoft.com/office/officeart/2005/8/layout/hProcess11"/>
    <dgm:cxn modelId="{BD35B168-0547-40C1-9584-2D38E7507FAB}" type="presParOf" srcId="{46999B12-2F00-4F39-A904-49F750905C60}" destId="{E6E0F800-09A2-4A7B-8914-1BBE7794D242}" srcOrd="1" destOrd="0" presId="urn:microsoft.com/office/officeart/2005/8/layout/hProcess11"/>
    <dgm:cxn modelId="{8642721B-BE68-491A-AB94-2E5071CAF410}" type="presParOf" srcId="{46999B12-2F00-4F39-A904-49F750905C60}" destId="{EE581511-2CA8-4A69-90E2-3CC129DA25D3}" srcOrd="2" destOrd="0" presId="urn:microsoft.com/office/officeart/2005/8/layout/hProcess11"/>
    <dgm:cxn modelId="{EDBDAF09-DCDD-49E7-ACFB-AEBC25B9A66A}" type="presParOf" srcId="{0E8F5820-5203-4ABC-BAF6-0650CDA48338}" destId="{A22578C5-A365-4925-B069-C7E0A8B40E2E}" srcOrd="13" destOrd="0" presId="urn:microsoft.com/office/officeart/2005/8/layout/hProcess11"/>
    <dgm:cxn modelId="{B107C6D1-F240-45E8-84E4-F6D7C3D999F0}" type="presParOf" srcId="{0E8F5820-5203-4ABC-BAF6-0650CDA48338}" destId="{98907B20-105F-4F6F-AA27-BA280D678A65}" srcOrd="14" destOrd="0" presId="urn:microsoft.com/office/officeart/2005/8/layout/hProcess11"/>
    <dgm:cxn modelId="{7DB9874F-83FB-4C5A-BF66-06A0B6BE9065}" type="presParOf" srcId="{98907B20-105F-4F6F-AA27-BA280D678A65}" destId="{90A34C5C-7A3B-4169-AE76-4552CB639188}" srcOrd="0" destOrd="0" presId="urn:microsoft.com/office/officeart/2005/8/layout/hProcess11"/>
    <dgm:cxn modelId="{8FB34AD4-9B18-4F13-B6F7-B3F2CF2BE5B5}" type="presParOf" srcId="{98907B20-105F-4F6F-AA27-BA280D678A65}" destId="{AC5B4AAF-6DE2-49B3-802B-899C8E154C62}" srcOrd="1" destOrd="0" presId="urn:microsoft.com/office/officeart/2005/8/layout/hProcess11"/>
    <dgm:cxn modelId="{85F38AEE-2695-49DD-B5A7-E5A5A343A618}" type="presParOf" srcId="{98907B20-105F-4F6F-AA27-BA280D678A65}" destId="{CA150414-58C4-4ECE-8CAB-9F702E2FDF4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E21191-D7DD-4AA2-98A2-89997A7991D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416EF98-D778-4177-BCC8-B302CCA451A3}">
      <dgm:prSet phldrT="[Texto]" custT="1"/>
      <dgm:spPr/>
      <dgm:t>
        <a:bodyPr/>
        <a:lstStyle/>
        <a:p>
          <a:r>
            <a:rPr lang="pt-BR" sz="1200" b="1" dirty="0"/>
            <a:t>Distribuição de insumos de prevenção</a:t>
          </a:r>
        </a:p>
      </dgm:t>
    </dgm:pt>
    <dgm:pt modelId="{6343BC98-51C7-4CDD-8986-4704AF8825AE}" type="parTrans" cxnId="{662705C4-3443-472B-866E-639B25E7F0D6}">
      <dgm:prSet/>
      <dgm:spPr/>
      <dgm:t>
        <a:bodyPr/>
        <a:lstStyle/>
        <a:p>
          <a:endParaRPr lang="pt-BR" sz="3600" b="1"/>
        </a:p>
      </dgm:t>
    </dgm:pt>
    <dgm:pt modelId="{72077C1F-817E-4933-BCEF-FEEBD17A94B8}" type="sibTrans" cxnId="{662705C4-3443-472B-866E-639B25E7F0D6}">
      <dgm:prSet/>
      <dgm:spPr/>
      <dgm:t>
        <a:bodyPr/>
        <a:lstStyle/>
        <a:p>
          <a:endParaRPr lang="pt-BR" sz="3600" b="1"/>
        </a:p>
      </dgm:t>
    </dgm:pt>
    <dgm:pt modelId="{56B0D557-B4E1-4B60-A263-F632CE3FED70}">
      <dgm:prSet phldrT="[Texto]" custT="1"/>
      <dgm:spPr/>
      <dgm:t>
        <a:bodyPr/>
        <a:lstStyle/>
        <a:p>
          <a:r>
            <a:rPr lang="pt-BR" sz="1200" b="1" dirty="0"/>
            <a:t>Prevenção combinada</a:t>
          </a:r>
        </a:p>
      </dgm:t>
    </dgm:pt>
    <dgm:pt modelId="{C7A409CB-5773-4D50-AD2F-AB29CCC32E26}" type="parTrans" cxnId="{91FC6421-034D-4DA0-AF3A-7A4A7C245C0C}">
      <dgm:prSet/>
      <dgm:spPr/>
      <dgm:t>
        <a:bodyPr/>
        <a:lstStyle/>
        <a:p>
          <a:endParaRPr lang="pt-BR" sz="3600" b="1"/>
        </a:p>
      </dgm:t>
    </dgm:pt>
    <dgm:pt modelId="{725DE4C1-0737-4848-A9E4-A62BDD2E075E}" type="sibTrans" cxnId="{91FC6421-034D-4DA0-AF3A-7A4A7C245C0C}">
      <dgm:prSet/>
      <dgm:spPr/>
      <dgm:t>
        <a:bodyPr/>
        <a:lstStyle/>
        <a:p>
          <a:endParaRPr lang="pt-BR" sz="3600" b="1"/>
        </a:p>
      </dgm:t>
    </dgm:pt>
    <dgm:pt modelId="{7DC6A63B-75BC-4307-9276-704FB5CDFD97}">
      <dgm:prSet phldrT="[Texto]" custT="1"/>
      <dgm:spPr/>
      <dgm:t>
        <a:bodyPr/>
        <a:lstStyle/>
        <a:p>
          <a:r>
            <a:rPr lang="pt-BR" sz="1200" b="1" dirty="0"/>
            <a:t>Monitoramento </a:t>
          </a:r>
        </a:p>
      </dgm:t>
    </dgm:pt>
    <dgm:pt modelId="{86382D1B-6F21-41C4-8C53-7EF7FCFB2C2B}" type="parTrans" cxnId="{127606F0-FC14-4133-A4D6-B714D32E598D}">
      <dgm:prSet/>
      <dgm:spPr/>
      <dgm:t>
        <a:bodyPr/>
        <a:lstStyle/>
        <a:p>
          <a:endParaRPr lang="pt-BR" sz="3600" b="1"/>
        </a:p>
      </dgm:t>
    </dgm:pt>
    <dgm:pt modelId="{87920CD2-796A-4B94-8E72-9FAB353C351D}" type="sibTrans" cxnId="{127606F0-FC14-4133-A4D6-B714D32E598D}">
      <dgm:prSet/>
      <dgm:spPr/>
      <dgm:t>
        <a:bodyPr/>
        <a:lstStyle/>
        <a:p>
          <a:endParaRPr lang="pt-BR" sz="3600" b="1"/>
        </a:p>
      </dgm:t>
    </dgm:pt>
    <dgm:pt modelId="{0B6FEAED-ACEE-4CB7-B87F-F9505DDA5E54}">
      <dgm:prSet phldrT="[Texto]" custT="1"/>
      <dgm:spPr/>
      <dgm:t>
        <a:bodyPr/>
        <a:lstStyle/>
        <a:p>
          <a:r>
            <a:rPr lang="pt-BR" sz="1200" b="1" dirty="0"/>
            <a:t>Capacitações</a:t>
          </a:r>
        </a:p>
      </dgm:t>
    </dgm:pt>
    <dgm:pt modelId="{07C97E02-826B-477C-8671-EE6DDE5F8257}" type="parTrans" cxnId="{E93B9590-933C-414D-9B90-C6F55E034630}">
      <dgm:prSet/>
      <dgm:spPr/>
      <dgm:t>
        <a:bodyPr/>
        <a:lstStyle/>
        <a:p>
          <a:endParaRPr lang="pt-BR" sz="3600" b="1"/>
        </a:p>
      </dgm:t>
    </dgm:pt>
    <dgm:pt modelId="{5AD18AEF-6F45-4441-B8EA-E3A1477C1EF7}" type="sibTrans" cxnId="{E93B9590-933C-414D-9B90-C6F55E034630}">
      <dgm:prSet/>
      <dgm:spPr/>
      <dgm:t>
        <a:bodyPr/>
        <a:lstStyle/>
        <a:p>
          <a:endParaRPr lang="pt-BR" sz="3600" b="1"/>
        </a:p>
      </dgm:t>
    </dgm:pt>
    <dgm:pt modelId="{8A55D19F-0B41-4D97-8741-EC4906365D07}">
      <dgm:prSet phldrT="[Texto]" custT="1"/>
      <dgm:spPr/>
      <dgm:t>
        <a:bodyPr/>
        <a:lstStyle/>
        <a:p>
          <a:r>
            <a:rPr lang="pt-BR" sz="1200" b="1" dirty="0"/>
            <a:t>Busca ativa</a:t>
          </a:r>
        </a:p>
      </dgm:t>
    </dgm:pt>
    <dgm:pt modelId="{4628C1A5-0F5A-4767-AD69-DA94948F9BD4}" type="parTrans" cxnId="{102DA64D-F389-4E6E-B751-DC39BECEE4CB}">
      <dgm:prSet/>
      <dgm:spPr/>
      <dgm:t>
        <a:bodyPr/>
        <a:lstStyle/>
        <a:p>
          <a:endParaRPr lang="pt-BR" sz="3600" b="1"/>
        </a:p>
      </dgm:t>
    </dgm:pt>
    <dgm:pt modelId="{B3A21CD1-0877-45B6-9F5E-AF5084D6C6F4}" type="sibTrans" cxnId="{102DA64D-F389-4E6E-B751-DC39BECEE4CB}">
      <dgm:prSet/>
      <dgm:spPr/>
      <dgm:t>
        <a:bodyPr/>
        <a:lstStyle/>
        <a:p>
          <a:endParaRPr lang="pt-BR" sz="3600" b="1"/>
        </a:p>
      </dgm:t>
    </dgm:pt>
    <dgm:pt modelId="{81826FA9-FB4E-45A5-8A57-F7E057B4E3FF}">
      <dgm:prSet phldrT="[Texto]" custT="1"/>
      <dgm:spPr/>
      <dgm:t>
        <a:bodyPr/>
        <a:lstStyle/>
        <a:p>
          <a:r>
            <a:rPr lang="pt-BR" sz="1200" b="1" dirty="0"/>
            <a:t>Acesso</a:t>
          </a:r>
        </a:p>
      </dgm:t>
    </dgm:pt>
    <dgm:pt modelId="{67149170-CA8C-4809-84AC-BBF01C6640FE}" type="parTrans" cxnId="{F9CC0918-5F78-4382-8744-1C55A36D8D48}">
      <dgm:prSet/>
      <dgm:spPr/>
      <dgm:t>
        <a:bodyPr/>
        <a:lstStyle/>
        <a:p>
          <a:endParaRPr lang="pt-BR" sz="3600" b="1"/>
        </a:p>
      </dgm:t>
    </dgm:pt>
    <dgm:pt modelId="{27D38576-B74E-4CF5-95E5-A9624423036F}" type="sibTrans" cxnId="{F9CC0918-5F78-4382-8744-1C55A36D8D48}">
      <dgm:prSet/>
      <dgm:spPr/>
      <dgm:t>
        <a:bodyPr/>
        <a:lstStyle/>
        <a:p>
          <a:endParaRPr lang="pt-BR" sz="3600" b="1"/>
        </a:p>
      </dgm:t>
    </dgm:pt>
    <dgm:pt modelId="{1A293663-A453-49D5-B907-4292D3DBAB56}">
      <dgm:prSet phldrT="[Texto]" custT="1"/>
      <dgm:spPr/>
      <dgm:t>
        <a:bodyPr/>
        <a:lstStyle/>
        <a:p>
          <a:r>
            <a:rPr lang="pt-BR" sz="1200" b="1" dirty="0"/>
            <a:t>Qualificação de banco de dados</a:t>
          </a:r>
        </a:p>
      </dgm:t>
    </dgm:pt>
    <dgm:pt modelId="{537147E1-4F12-42DA-A7EF-95765D3FFFB0}" type="parTrans" cxnId="{241D3574-E7CC-4A15-B99A-584CEE82F8CE}">
      <dgm:prSet/>
      <dgm:spPr/>
      <dgm:t>
        <a:bodyPr/>
        <a:lstStyle/>
        <a:p>
          <a:endParaRPr lang="pt-BR" sz="3600" b="1"/>
        </a:p>
      </dgm:t>
    </dgm:pt>
    <dgm:pt modelId="{526595C2-4CDC-4CDD-8F99-C20590BADB17}" type="sibTrans" cxnId="{241D3574-E7CC-4A15-B99A-584CEE82F8CE}">
      <dgm:prSet/>
      <dgm:spPr/>
      <dgm:t>
        <a:bodyPr/>
        <a:lstStyle/>
        <a:p>
          <a:endParaRPr lang="pt-BR" sz="3600" b="1"/>
        </a:p>
      </dgm:t>
    </dgm:pt>
    <dgm:pt modelId="{B7AEB1B4-836A-4902-ADA1-FA27EFB405FD}">
      <dgm:prSet phldrT="[Texto]" custT="1"/>
      <dgm:spPr/>
      <dgm:t>
        <a:bodyPr/>
        <a:lstStyle/>
        <a:p>
          <a:r>
            <a:rPr lang="pt-BR" sz="1200" b="1" dirty="0"/>
            <a:t> Compartilhamento das informações</a:t>
          </a:r>
        </a:p>
      </dgm:t>
    </dgm:pt>
    <dgm:pt modelId="{149E86C3-DBEE-44E7-AC3E-E2D81168C614}" type="parTrans" cxnId="{4E32226B-91EA-4E0C-B674-9772078EC31A}">
      <dgm:prSet/>
      <dgm:spPr/>
      <dgm:t>
        <a:bodyPr/>
        <a:lstStyle/>
        <a:p>
          <a:endParaRPr lang="pt-BR" sz="3600" b="1"/>
        </a:p>
      </dgm:t>
    </dgm:pt>
    <dgm:pt modelId="{4E31122B-43C4-472D-807B-3411601A727B}" type="sibTrans" cxnId="{4E32226B-91EA-4E0C-B674-9772078EC31A}">
      <dgm:prSet/>
      <dgm:spPr/>
      <dgm:t>
        <a:bodyPr/>
        <a:lstStyle/>
        <a:p>
          <a:endParaRPr lang="pt-BR" sz="3600" b="1"/>
        </a:p>
      </dgm:t>
    </dgm:pt>
    <dgm:pt modelId="{C858825C-E19D-4012-A6BE-AFD85C9CC73F}" type="pres">
      <dgm:prSet presAssocID="{13E21191-D7DD-4AA2-98A2-89997A7991DD}" presName="cycle" presStyleCnt="0">
        <dgm:presLayoutVars>
          <dgm:dir/>
          <dgm:resizeHandles val="exact"/>
        </dgm:presLayoutVars>
      </dgm:prSet>
      <dgm:spPr/>
    </dgm:pt>
    <dgm:pt modelId="{D921D6CD-C6E0-41D4-B4F1-B651B435074A}" type="pres">
      <dgm:prSet presAssocID="{9416EF98-D778-4177-BCC8-B302CCA451A3}" presName="node" presStyleLbl="node1" presStyleIdx="0" presStyleCnt="8" custScaleX="142596">
        <dgm:presLayoutVars>
          <dgm:bulletEnabled val="1"/>
        </dgm:presLayoutVars>
      </dgm:prSet>
      <dgm:spPr/>
    </dgm:pt>
    <dgm:pt modelId="{17F7C592-513E-4F46-853A-6B2BC515BB97}" type="pres">
      <dgm:prSet presAssocID="{9416EF98-D778-4177-BCC8-B302CCA451A3}" presName="spNode" presStyleCnt="0"/>
      <dgm:spPr/>
    </dgm:pt>
    <dgm:pt modelId="{2132A3C8-68A6-4ECB-A00C-B6B698EAD782}" type="pres">
      <dgm:prSet presAssocID="{72077C1F-817E-4933-BCEF-FEEBD17A94B8}" presName="sibTrans" presStyleLbl="sibTrans1D1" presStyleIdx="0" presStyleCnt="8"/>
      <dgm:spPr/>
    </dgm:pt>
    <dgm:pt modelId="{362B1E8D-AC5A-466C-8C49-D08AEC506A12}" type="pres">
      <dgm:prSet presAssocID="{56B0D557-B4E1-4B60-A263-F632CE3FED70}" presName="node" presStyleLbl="node1" presStyleIdx="1" presStyleCnt="8">
        <dgm:presLayoutVars>
          <dgm:bulletEnabled val="1"/>
        </dgm:presLayoutVars>
      </dgm:prSet>
      <dgm:spPr/>
    </dgm:pt>
    <dgm:pt modelId="{0CA71C5F-F8C9-417D-8DC2-77CEB3F29775}" type="pres">
      <dgm:prSet presAssocID="{56B0D557-B4E1-4B60-A263-F632CE3FED70}" presName="spNode" presStyleCnt="0"/>
      <dgm:spPr/>
    </dgm:pt>
    <dgm:pt modelId="{6F0BD97F-D6FB-4340-ADBB-D442C649DF0A}" type="pres">
      <dgm:prSet presAssocID="{725DE4C1-0737-4848-A9E4-A62BDD2E075E}" presName="sibTrans" presStyleLbl="sibTrans1D1" presStyleIdx="1" presStyleCnt="8"/>
      <dgm:spPr/>
    </dgm:pt>
    <dgm:pt modelId="{6B7F68B8-4A5F-4DCA-9399-0E93B602EBEE}" type="pres">
      <dgm:prSet presAssocID="{7DC6A63B-75BC-4307-9276-704FB5CDFD97}" presName="node" presStyleLbl="node1" presStyleIdx="2" presStyleCnt="8" custScaleX="136281">
        <dgm:presLayoutVars>
          <dgm:bulletEnabled val="1"/>
        </dgm:presLayoutVars>
      </dgm:prSet>
      <dgm:spPr/>
    </dgm:pt>
    <dgm:pt modelId="{65A6F64F-4E4D-449C-8E81-6DF231EACE0A}" type="pres">
      <dgm:prSet presAssocID="{7DC6A63B-75BC-4307-9276-704FB5CDFD97}" presName="spNode" presStyleCnt="0"/>
      <dgm:spPr/>
    </dgm:pt>
    <dgm:pt modelId="{8D8845B1-5BB7-4A5A-BBDF-FA28D0E5B44C}" type="pres">
      <dgm:prSet presAssocID="{87920CD2-796A-4B94-8E72-9FAB353C351D}" presName="sibTrans" presStyleLbl="sibTrans1D1" presStyleIdx="2" presStyleCnt="8"/>
      <dgm:spPr/>
    </dgm:pt>
    <dgm:pt modelId="{899DF3E2-DCAE-433D-B7DD-E9D7A47DEE5C}" type="pres">
      <dgm:prSet presAssocID="{B7AEB1B4-836A-4902-ADA1-FA27EFB405FD}" presName="node" presStyleLbl="node1" presStyleIdx="3" presStyleCnt="8" custScaleX="178537">
        <dgm:presLayoutVars>
          <dgm:bulletEnabled val="1"/>
        </dgm:presLayoutVars>
      </dgm:prSet>
      <dgm:spPr/>
    </dgm:pt>
    <dgm:pt modelId="{5092C07F-724D-4CE2-B7F7-0A7C4C631637}" type="pres">
      <dgm:prSet presAssocID="{B7AEB1B4-836A-4902-ADA1-FA27EFB405FD}" presName="spNode" presStyleCnt="0"/>
      <dgm:spPr/>
    </dgm:pt>
    <dgm:pt modelId="{AFE5590E-BCAC-48A0-9037-DF79E9F12877}" type="pres">
      <dgm:prSet presAssocID="{4E31122B-43C4-472D-807B-3411601A727B}" presName="sibTrans" presStyleLbl="sibTrans1D1" presStyleIdx="3" presStyleCnt="8"/>
      <dgm:spPr/>
    </dgm:pt>
    <dgm:pt modelId="{05F71596-9B97-476C-8CED-34B544EBF5A6}" type="pres">
      <dgm:prSet presAssocID="{0B6FEAED-ACEE-4CB7-B87F-F9505DDA5E54}" presName="node" presStyleLbl="node1" presStyleIdx="4" presStyleCnt="8" custScaleX="119800">
        <dgm:presLayoutVars>
          <dgm:bulletEnabled val="1"/>
        </dgm:presLayoutVars>
      </dgm:prSet>
      <dgm:spPr/>
    </dgm:pt>
    <dgm:pt modelId="{8F2C2B1C-959D-41E4-9A07-13D1BEB89AC6}" type="pres">
      <dgm:prSet presAssocID="{0B6FEAED-ACEE-4CB7-B87F-F9505DDA5E54}" presName="spNode" presStyleCnt="0"/>
      <dgm:spPr/>
    </dgm:pt>
    <dgm:pt modelId="{9D6C6730-582D-479B-B24C-9D62EB2E513B}" type="pres">
      <dgm:prSet presAssocID="{5AD18AEF-6F45-4441-B8EA-E3A1477C1EF7}" presName="sibTrans" presStyleLbl="sibTrans1D1" presStyleIdx="4" presStyleCnt="8"/>
      <dgm:spPr/>
    </dgm:pt>
    <dgm:pt modelId="{78696CA2-9F57-43A6-B3C4-190EDA020EA0}" type="pres">
      <dgm:prSet presAssocID="{8A55D19F-0B41-4D97-8741-EC4906365D07}" presName="node" presStyleLbl="node1" presStyleIdx="5" presStyleCnt="8">
        <dgm:presLayoutVars>
          <dgm:bulletEnabled val="1"/>
        </dgm:presLayoutVars>
      </dgm:prSet>
      <dgm:spPr/>
    </dgm:pt>
    <dgm:pt modelId="{E2FD8A95-63D6-4C67-A18C-7B62202B796B}" type="pres">
      <dgm:prSet presAssocID="{8A55D19F-0B41-4D97-8741-EC4906365D07}" presName="spNode" presStyleCnt="0"/>
      <dgm:spPr/>
    </dgm:pt>
    <dgm:pt modelId="{C8F70B7B-1014-416A-A277-EE8E6C370184}" type="pres">
      <dgm:prSet presAssocID="{B3A21CD1-0877-45B6-9F5E-AF5084D6C6F4}" presName="sibTrans" presStyleLbl="sibTrans1D1" presStyleIdx="5" presStyleCnt="8"/>
      <dgm:spPr/>
    </dgm:pt>
    <dgm:pt modelId="{DAF60C49-77BF-40EF-B756-CDFEF9A34B1D}" type="pres">
      <dgm:prSet presAssocID="{81826FA9-FB4E-45A5-8A57-F7E057B4E3FF}" presName="node" presStyleLbl="node1" presStyleIdx="6" presStyleCnt="8">
        <dgm:presLayoutVars>
          <dgm:bulletEnabled val="1"/>
        </dgm:presLayoutVars>
      </dgm:prSet>
      <dgm:spPr/>
    </dgm:pt>
    <dgm:pt modelId="{D3554B84-34C2-4E43-83A0-257A9A7319B2}" type="pres">
      <dgm:prSet presAssocID="{81826FA9-FB4E-45A5-8A57-F7E057B4E3FF}" presName="spNode" presStyleCnt="0"/>
      <dgm:spPr/>
    </dgm:pt>
    <dgm:pt modelId="{54825D15-B2CA-457F-BD5C-17D57D1B238F}" type="pres">
      <dgm:prSet presAssocID="{27D38576-B74E-4CF5-95E5-A9624423036F}" presName="sibTrans" presStyleLbl="sibTrans1D1" presStyleIdx="6" presStyleCnt="8"/>
      <dgm:spPr/>
    </dgm:pt>
    <dgm:pt modelId="{3920EC0C-44A7-4E36-A1F3-FCB5CC09423E}" type="pres">
      <dgm:prSet presAssocID="{1A293663-A453-49D5-B907-4292D3DBAB56}" presName="node" presStyleLbl="node1" presStyleIdx="7" presStyleCnt="8" custScaleX="124871">
        <dgm:presLayoutVars>
          <dgm:bulletEnabled val="1"/>
        </dgm:presLayoutVars>
      </dgm:prSet>
      <dgm:spPr/>
    </dgm:pt>
    <dgm:pt modelId="{83573667-AED4-41E6-9B4D-62BF524863AC}" type="pres">
      <dgm:prSet presAssocID="{1A293663-A453-49D5-B907-4292D3DBAB56}" presName="spNode" presStyleCnt="0"/>
      <dgm:spPr/>
    </dgm:pt>
    <dgm:pt modelId="{D49E05C3-6228-45A0-902B-DC45552E0653}" type="pres">
      <dgm:prSet presAssocID="{526595C2-4CDC-4CDD-8F99-C20590BADB17}" presName="sibTrans" presStyleLbl="sibTrans1D1" presStyleIdx="7" presStyleCnt="8"/>
      <dgm:spPr/>
    </dgm:pt>
  </dgm:ptLst>
  <dgm:cxnLst>
    <dgm:cxn modelId="{E5513C0E-B45A-4016-A4F9-173A828B6D09}" type="presOf" srcId="{B3A21CD1-0877-45B6-9F5E-AF5084D6C6F4}" destId="{C8F70B7B-1014-416A-A277-EE8E6C370184}" srcOrd="0" destOrd="0" presId="urn:microsoft.com/office/officeart/2005/8/layout/cycle6"/>
    <dgm:cxn modelId="{D84A970F-B541-4DF3-82A8-B1D23F3B2D33}" type="presOf" srcId="{1A293663-A453-49D5-B907-4292D3DBAB56}" destId="{3920EC0C-44A7-4E36-A1F3-FCB5CC09423E}" srcOrd="0" destOrd="0" presId="urn:microsoft.com/office/officeart/2005/8/layout/cycle6"/>
    <dgm:cxn modelId="{6854CE11-7372-46FD-8076-56D86EB2FC33}" type="presOf" srcId="{56B0D557-B4E1-4B60-A263-F632CE3FED70}" destId="{362B1E8D-AC5A-466C-8C49-D08AEC506A12}" srcOrd="0" destOrd="0" presId="urn:microsoft.com/office/officeart/2005/8/layout/cycle6"/>
    <dgm:cxn modelId="{F9CC0918-5F78-4382-8744-1C55A36D8D48}" srcId="{13E21191-D7DD-4AA2-98A2-89997A7991DD}" destId="{81826FA9-FB4E-45A5-8A57-F7E057B4E3FF}" srcOrd="6" destOrd="0" parTransId="{67149170-CA8C-4809-84AC-BBF01C6640FE}" sibTransId="{27D38576-B74E-4CF5-95E5-A9624423036F}"/>
    <dgm:cxn modelId="{2815FA1D-5137-4C08-BE94-F61139C3E0FF}" type="presOf" srcId="{9416EF98-D778-4177-BCC8-B302CCA451A3}" destId="{D921D6CD-C6E0-41D4-B4F1-B651B435074A}" srcOrd="0" destOrd="0" presId="urn:microsoft.com/office/officeart/2005/8/layout/cycle6"/>
    <dgm:cxn modelId="{91FC6421-034D-4DA0-AF3A-7A4A7C245C0C}" srcId="{13E21191-D7DD-4AA2-98A2-89997A7991DD}" destId="{56B0D557-B4E1-4B60-A263-F632CE3FED70}" srcOrd="1" destOrd="0" parTransId="{C7A409CB-5773-4D50-AD2F-AB29CCC32E26}" sibTransId="{725DE4C1-0737-4848-A9E4-A62BDD2E075E}"/>
    <dgm:cxn modelId="{A0E74638-1893-4323-B9E3-5811A9BC679B}" type="presOf" srcId="{526595C2-4CDC-4CDD-8F99-C20590BADB17}" destId="{D49E05C3-6228-45A0-902B-DC45552E0653}" srcOrd="0" destOrd="0" presId="urn:microsoft.com/office/officeart/2005/8/layout/cycle6"/>
    <dgm:cxn modelId="{FA7FC161-1C75-4EB8-BEA7-3BC77A3E1DB4}" type="presOf" srcId="{5AD18AEF-6F45-4441-B8EA-E3A1477C1EF7}" destId="{9D6C6730-582D-479B-B24C-9D62EB2E513B}" srcOrd="0" destOrd="0" presId="urn:microsoft.com/office/officeart/2005/8/layout/cycle6"/>
    <dgm:cxn modelId="{DA44D969-01C5-44B2-A5EB-F3244207B4AB}" type="presOf" srcId="{B7AEB1B4-836A-4902-ADA1-FA27EFB405FD}" destId="{899DF3E2-DCAE-433D-B7DD-E9D7A47DEE5C}" srcOrd="0" destOrd="0" presId="urn:microsoft.com/office/officeart/2005/8/layout/cycle6"/>
    <dgm:cxn modelId="{4E32226B-91EA-4E0C-B674-9772078EC31A}" srcId="{13E21191-D7DD-4AA2-98A2-89997A7991DD}" destId="{B7AEB1B4-836A-4902-ADA1-FA27EFB405FD}" srcOrd="3" destOrd="0" parTransId="{149E86C3-DBEE-44E7-AC3E-E2D81168C614}" sibTransId="{4E31122B-43C4-472D-807B-3411601A727B}"/>
    <dgm:cxn modelId="{162EEC6C-AECF-419E-A242-2A9D1300D1E8}" type="presOf" srcId="{725DE4C1-0737-4848-A9E4-A62BDD2E075E}" destId="{6F0BD97F-D6FB-4340-ADBB-D442C649DF0A}" srcOrd="0" destOrd="0" presId="urn:microsoft.com/office/officeart/2005/8/layout/cycle6"/>
    <dgm:cxn modelId="{102DA64D-F389-4E6E-B751-DC39BECEE4CB}" srcId="{13E21191-D7DD-4AA2-98A2-89997A7991DD}" destId="{8A55D19F-0B41-4D97-8741-EC4906365D07}" srcOrd="5" destOrd="0" parTransId="{4628C1A5-0F5A-4767-AD69-DA94948F9BD4}" sibTransId="{B3A21CD1-0877-45B6-9F5E-AF5084D6C6F4}"/>
    <dgm:cxn modelId="{8E132B6E-686E-47C4-9A93-16500D5ECB9A}" type="presOf" srcId="{4E31122B-43C4-472D-807B-3411601A727B}" destId="{AFE5590E-BCAC-48A0-9037-DF79E9F12877}" srcOrd="0" destOrd="0" presId="urn:microsoft.com/office/officeart/2005/8/layout/cycle6"/>
    <dgm:cxn modelId="{241D3574-E7CC-4A15-B99A-584CEE82F8CE}" srcId="{13E21191-D7DD-4AA2-98A2-89997A7991DD}" destId="{1A293663-A453-49D5-B907-4292D3DBAB56}" srcOrd="7" destOrd="0" parTransId="{537147E1-4F12-42DA-A7EF-95765D3FFFB0}" sibTransId="{526595C2-4CDC-4CDD-8F99-C20590BADB17}"/>
    <dgm:cxn modelId="{A4F7EA80-427C-48F3-9173-DE89D08EFE0C}" type="presOf" srcId="{27D38576-B74E-4CF5-95E5-A9624423036F}" destId="{54825D15-B2CA-457F-BD5C-17D57D1B238F}" srcOrd="0" destOrd="0" presId="urn:microsoft.com/office/officeart/2005/8/layout/cycle6"/>
    <dgm:cxn modelId="{E93B9590-933C-414D-9B90-C6F55E034630}" srcId="{13E21191-D7DD-4AA2-98A2-89997A7991DD}" destId="{0B6FEAED-ACEE-4CB7-B87F-F9505DDA5E54}" srcOrd="4" destOrd="0" parTransId="{07C97E02-826B-477C-8671-EE6DDE5F8257}" sibTransId="{5AD18AEF-6F45-4441-B8EA-E3A1477C1EF7}"/>
    <dgm:cxn modelId="{5B26FA92-321A-4CBA-83D8-3B00B83A5E14}" type="presOf" srcId="{72077C1F-817E-4933-BCEF-FEEBD17A94B8}" destId="{2132A3C8-68A6-4ECB-A00C-B6B698EAD782}" srcOrd="0" destOrd="0" presId="urn:microsoft.com/office/officeart/2005/8/layout/cycle6"/>
    <dgm:cxn modelId="{93DE1793-AF90-4CA9-B496-2CB6B34380F2}" type="presOf" srcId="{13E21191-D7DD-4AA2-98A2-89997A7991DD}" destId="{C858825C-E19D-4012-A6BE-AFD85C9CC73F}" srcOrd="0" destOrd="0" presId="urn:microsoft.com/office/officeart/2005/8/layout/cycle6"/>
    <dgm:cxn modelId="{12051EA7-5A21-4C8C-AE3A-3871660976A7}" type="presOf" srcId="{0B6FEAED-ACEE-4CB7-B87F-F9505DDA5E54}" destId="{05F71596-9B97-476C-8CED-34B544EBF5A6}" srcOrd="0" destOrd="0" presId="urn:microsoft.com/office/officeart/2005/8/layout/cycle6"/>
    <dgm:cxn modelId="{129E37AF-44A4-4E12-8541-1CC115FF1D65}" type="presOf" srcId="{81826FA9-FB4E-45A5-8A57-F7E057B4E3FF}" destId="{DAF60C49-77BF-40EF-B756-CDFEF9A34B1D}" srcOrd="0" destOrd="0" presId="urn:microsoft.com/office/officeart/2005/8/layout/cycle6"/>
    <dgm:cxn modelId="{B4760FB1-7CA0-4068-8C1A-1D4E6B7832D4}" type="presOf" srcId="{87920CD2-796A-4B94-8E72-9FAB353C351D}" destId="{8D8845B1-5BB7-4A5A-BBDF-FA28D0E5B44C}" srcOrd="0" destOrd="0" presId="urn:microsoft.com/office/officeart/2005/8/layout/cycle6"/>
    <dgm:cxn modelId="{1A082CB8-B4D6-4874-B05A-2C71A9EC044B}" type="presOf" srcId="{8A55D19F-0B41-4D97-8741-EC4906365D07}" destId="{78696CA2-9F57-43A6-B3C4-190EDA020EA0}" srcOrd="0" destOrd="0" presId="urn:microsoft.com/office/officeart/2005/8/layout/cycle6"/>
    <dgm:cxn modelId="{662705C4-3443-472B-866E-639B25E7F0D6}" srcId="{13E21191-D7DD-4AA2-98A2-89997A7991DD}" destId="{9416EF98-D778-4177-BCC8-B302CCA451A3}" srcOrd="0" destOrd="0" parTransId="{6343BC98-51C7-4CDD-8986-4704AF8825AE}" sibTransId="{72077C1F-817E-4933-BCEF-FEEBD17A94B8}"/>
    <dgm:cxn modelId="{127606F0-FC14-4133-A4D6-B714D32E598D}" srcId="{13E21191-D7DD-4AA2-98A2-89997A7991DD}" destId="{7DC6A63B-75BC-4307-9276-704FB5CDFD97}" srcOrd="2" destOrd="0" parTransId="{86382D1B-6F21-41C4-8C53-7EF7FCFB2C2B}" sibTransId="{87920CD2-796A-4B94-8E72-9FAB353C351D}"/>
    <dgm:cxn modelId="{263CA8FD-898A-4078-AAB9-97902D182483}" type="presOf" srcId="{7DC6A63B-75BC-4307-9276-704FB5CDFD97}" destId="{6B7F68B8-4A5F-4DCA-9399-0E93B602EBEE}" srcOrd="0" destOrd="0" presId="urn:microsoft.com/office/officeart/2005/8/layout/cycle6"/>
    <dgm:cxn modelId="{E3311C70-DA9A-4A9F-A446-E9DF6C05EA9B}" type="presParOf" srcId="{C858825C-E19D-4012-A6BE-AFD85C9CC73F}" destId="{D921D6CD-C6E0-41D4-B4F1-B651B435074A}" srcOrd="0" destOrd="0" presId="urn:microsoft.com/office/officeart/2005/8/layout/cycle6"/>
    <dgm:cxn modelId="{9BE4758D-6504-4273-8B85-20270B30DB48}" type="presParOf" srcId="{C858825C-E19D-4012-A6BE-AFD85C9CC73F}" destId="{17F7C592-513E-4F46-853A-6B2BC515BB97}" srcOrd="1" destOrd="0" presId="urn:microsoft.com/office/officeart/2005/8/layout/cycle6"/>
    <dgm:cxn modelId="{156AAA51-357D-4C06-BE1D-91AD66A5A1F0}" type="presParOf" srcId="{C858825C-E19D-4012-A6BE-AFD85C9CC73F}" destId="{2132A3C8-68A6-4ECB-A00C-B6B698EAD782}" srcOrd="2" destOrd="0" presId="urn:microsoft.com/office/officeart/2005/8/layout/cycle6"/>
    <dgm:cxn modelId="{840A2A12-D889-4D19-BFEE-6ECB8A800AB0}" type="presParOf" srcId="{C858825C-E19D-4012-A6BE-AFD85C9CC73F}" destId="{362B1E8D-AC5A-466C-8C49-D08AEC506A12}" srcOrd="3" destOrd="0" presId="urn:microsoft.com/office/officeart/2005/8/layout/cycle6"/>
    <dgm:cxn modelId="{322FB8FC-6E00-4D46-ABC1-90A5053FCF96}" type="presParOf" srcId="{C858825C-E19D-4012-A6BE-AFD85C9CC73F}" destId="{0CA71C5F-F8C9-417D-8DC2-77CEB3F29775}" srcOrd="4" destOrd="0" presId="urn:microsoft.com/office/officeart/2005/8/layout/cycle6"/>
    <dgm:cxn modelId="{CDBE72E7-58A6-4DEA-9E45-5E4DE6CC7DD6}" type="presParOf" srcId="{C858825C-E19D-4012-A6BE-AFD85C9CC73F}" destId="{6F0BD97F-D6FB-4340-ADBB-D442C649DF0A}" srcOrd="5" destOrd="0" presId="urn:microsoft.com/office/officeart/2005/8/layout/cycle6"/>
    <dgm:cxn modelId="{7EB7036B-B583-4F03-976F-0FDDFEB0881F}" type="presParOf" srcId="{C858825C-E19D-4012-A6BE-AFD85C9CC73F}" destId="{6B7F68B8-4A5F-4DCA-9399-0E93B602EBEE}" srcOrd="6" destOrd="0" presId="urn:microsoft.com/office/officeart/2005/8/layout/cycle6"/>
    <dgm:cxn modelId="{1532CA5A-AE56-485C-886A-97F5DE873517}" type="presParOf" srcId="{C858825C-E19D-4012-A6BE-AFD85C9CC73F}" destId="{65A6F64F-4E4D-449C-8E81-6DF231EACE0A}" srcOrd="7" destOrd="0" presId="urn:microsoft.com/office/officeart/2005/8/layout/cycle6"/>
    <dgm:cxn modelId="{9A5AB1F1-8E27-4E3E-9B5F-5E9D19E0E32C}" type="presParOf" srcId="{C858825C-E19D-4012-A6BE-AFD85C9CC73F}" destId="{8D8845B1-5BB7-4A5A-BBDF-FA28D0E5B44C}" srcOrd="8" destOrd="0" presId="urn:microsoft.com/office/officeart/2005/8/layout/cycle6"/>
    <dgm:cxn modelId="{AEE224A1-1E55-4748-81E0-DF74BA7676B7}" type="presParOf" srcId="{C858825C-E19D-4012-A6BE-AFD85C9CC73F}" destId="{899DF3E2-DCAE-433D-B7DD-E9D7A47DEE5C}" srcOrd="9" destOrd="0" presId="urn:microsoft.com/office/officeart/2005/8/layout/cycle6"/>
    <dgm:cxn modelId="{DDB3EA47-9BCE-45DD-94DA-5E2308A97DBE}" type="presParOf" srcId="{C858825C-E19D-4012-A6BE-AFD85C9CC73F}" destId="{5092C07F-724D-4CE2-B7F7-0A7C4C631637}" srcOrd="10" destOrd="0" presId="urn:microsoft.com/office/officeart/2005/8/layout/cycle6"/>
    <dgm:cxn modelId="{DC6349BD-6C4F-4D3D-9D9F-5E6F3A9F98BF}" type="presParOf" srcId="{C858825C-E19D-4012-A6BE-AFD85C9CC73F}" destId="{AFE5590E-BCAC-48A0-9037-DF79E9F12877}" srcOrd="11" destOrd="0" presId="urn:microsoft.com/office/officeart/2005/8/layout/cycle6"/>
    <dgm:cxn modelId="{0BE9DF47-E824-4194-94AE-B48B15D1B93A}" type="presParOf" srcId="{C858825C-E19D-4012-A6BE-AFD85C9CC73F}" destId="{05F71596-9B97-476C-8CED-34B544EBF5A6}" srcOrd="12" destOrd="0" presId="urn:microsoft.com/office/officeart/2005/8/layout/cycle6"/>
    <dgm:cxn modelId="{F72D33D1-C9C9-442A-A67E-14CD80503460}" type="presParOf" srcId="{C858825C-E19D-4012-A6BE-AFD85C9CC73F}" destId="{8F2C2B1C-959D-41E4-9A07-13D1BEB89AC6}" srcOrd="13" destOrd="0" presId="urn:microsoft.com/office/officeart/2005/8/layout/cycle6"/>
    <dgm:cxn modelId="{4DE0911A-9375-4317-945D-4306ECFD1EE8}" type="presParOf" srcId="{C858825C-E19D-4012-A6BE-AFD85C9CC73F}" destId="{9D6C6730-582D-479B-B24C-9D62EB2E513B}" srcOrd="14" destOrd="0" presId="urn:microsoft.com/office/officeart/2005/8/layout/cycle6"/>
    <dgm:cxn modelId="{9E9ADFFE-6F16-4DA5-BA88-2DF765275279}" type="presParOf" srcId="{C858825C-E19D-4012-A6BE-AFD85C9CC73F}" destId="{78696CA2-9F57-43A6-B3C4-190EDA020EA0}" srcOrd="15" destOrd="0" presId="urn:microsoft.com/office/officeart/2005/8/layout/cycle6"/>
    <dgm:cxn modelId="{348341D5-2607-4DBC-935C-0FDF6A7CEECC}" type="presParOf" srcId="{C858825C-E19D-4012-A6BE-AFD85C9CC73F}" destId="{E2FD8A95-63D6-4C67-A18C-7B62202B796B}" srcOrd="16" destOrd="0" presId="urn:microsoft.com/office/officeart/2005/8/layout/cycle6"/>
    <dgm:cxn modelId="{7EFD1EE7-DE7A-4B25-BFCE-27B781E92FA2}" type="presParOf" srcId="{C858825C-E19D-4012-A6BE-AFD85C9CC73F}" destId="{C8F70B7B-1014-416A-A277-EE8E6C370184}" srcOrd="17" destOrd="0" presId="urn:microsoft.com/office/officeart/2005/8/layout/cycle6"/>
    <dgm:cxn modelId="{AFA6B570-C129-4012-9D18-26AF98EA028F}" type="presParOf" srcId="{C858825C-E19D-4012-A6BE-AFD85C9CC73F}" destId="{DAF60C49-77BF-40EF-B756-CDFEF9A34B1D}" srcOrd="18" destOrd="0" presId="urn:microsoft.com/office/officeart/2005/8/layout/cycle6"/>
    <dgm:cxn modelId="{F90A6B5D-48D7-4DA8-A0AE-849CD58751CD}" type="presParOf" srcId="{C858825C-E19D-4012-A6BE-AFD85C9CC73F}" destId="{D3554B84-34C2-4E43-83A0-257A9A7319B2}" srcOrd="19" destOrd="0" presId="urn:microsoft.com/office/officeart/2005/8/layout/cycle6"/>
    <dgm:cxn modelId="{EF8CE577-EFD7-40C9-A683-2EB30236CCE6}" type="presParOf" srcId="{C858825C-E19D-4012-A6BE-AFD85C9CC73F}" destId="{54825D15-B2CA-457F-BD5C-17D57D1B238F}" srcOrd="20" destOrd="0" presId="urn:microsoft.com/office/officeart/2005/8/layout/cycle6"/>
    <dgm:cxn modelId="{49F4119B-FB9C-406B-A90F-6901C2DA3B66}" type="presParOf" srcId="{C858825C-E19D-4012-A6BE-AFD85C9CC73F}" destId="{3920EC0C-44A7-4E36-A1F3-FCB5CC09423E}" srcOrd="21" destOrd="0" presId="urn:microsoft.com/office/officeart/2005/8/layout/cycle6"/>
    <dgm:cxn modelId="{B43CEFF3-5CEB-4504-858F-0952F378518A}" type="presParOf" srcId="{C858825C-E19D-4012-A6BE-AFD85C9CC73F}" destId="{83573667-AED4-41E6-9B4D-62BF524863AC}" srcOrd="22" destOrd="0" presId="urn:microsoft.com/office/officeart/2005/8/layout/cycle6"/>
    <dgm:cxn modelId="{D68C895F-A8EE-4945-9EE7-A79ACB2B65BE}" type="presParOf" srcId="{C858825C-E19D-4012-A6BE-AFD85C9CC73F}" destId="{D49E05C3-6228-45A0-902B-DC45552E0653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59F24B-5FA7-4132-878A-55384D0BE0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8F31F3B-855F-405D-A47A-3A7FF30E0D8C}">
      <dgm:prSet/>
      <dgm:spPr/>
      <dgm:t>
        <a:bodyPr/>
        <a:lstStyle/>
        <a:p>
          <a:pPr rtl="0"/>
          <a:r>
            <a:rPr lang="pt-BR" b="1" dirty="0">
              <a:solidFill>
                <a:schemeClr val="tx1"/>
              </a:solidFill>
            </a:rPr>
            <a:t>Estar em consonância com os organismos internacionais (OPAS, OMS) e Nacional (MS)</a:t>
          </a:r>
          <a:endParaRPr lang="pt-BR" dirty="0">
            <a:solidFill>
              <a:schemeClr val="tx1"/>
            </a:solidFill>
          </a:endParaRPr>
        </a:p>
      </dgm:t>
    </dgm:pt>
    <dgm:pt modelId="{BBC9279F-AD79-4382-87BE-6AE23391DC6A}" type="parTrans" cxnId="{258FA0A5-6AA2-4E7A-8192-17C3D7B721E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D6829F-03B0-4126-A32A-0549A36728C0}" type="sibTrans" cxnId="{258FA0A5-6AA2-4E7A-8192-17C3D7B721E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CCC77F7-9C32-49F1-A297-BD863EF47999}">
      <dgm:prSet/>
      <dgm:spPr/>
      <dgm:t>
        <a:bodyPr/>
        <a:lstStyle/>
        <a:p>
          <a:pPr rtl="0"/>
          <a:r>
            <a:rPr lang="pt-BR" b="1" dirty="0">
              <a:solidFill>
                <a:schemeClr val="tx1"/>
              </a:solidFill>
            </a:rPr>
            <a:t>Dar visibilidade ao trabalho realizado pelo Município/Estado</a:t>
          </a:r>
        </a:p>
      </dgm:t>
    </dgm:pt>
    <dgm:pt modelId="{0041C9BC-C4E1-4E23-9416-5EEC2096990B}" type="parTrans" cxnId="{0A5FB34B-DAC3-49F0-972F-0887A4EEFBE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4B34815-7A71-45C1-BEF2-175E4DD30603}" type="sibTrans" cxnId="{0A5FB34B-DAC3-49F0-972F-0887A4EEFBE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D3FE640-C41C-4730-937B-60A7CF85FD28}">
      <dgm:prSet/>
      <dgm:spPr/>
      <dgm:t>
        <a:bodyPr/>
        <a:lstStyle/>
        <a:p>
          <a:pPr rtl="0"/>
          <a:r>
            <a:rPr lang="pt-BR" b="1" dirty="0">
              <a:solidFill>
                <a:schemeClr val="tx1"/>
              </a:solidFill>
            </a:rPr>
            <a:t>Permeia os programas e serviços de saúde, a vigilância epidemiológica; a capacidade diagnóstica; direitos humanos, igualdade de gênero e participação da comunidade</a:t>
          </a:r>
        </a:p>
      </dgm:t>
    </dgm:pt>
    <dgm:pt modelId="{9855F513-E198-4383-BB10-18EA23E04A7B}" type="parTrans" cxnId="{A01F2316-449D-4E82-97FD-5FECC23DC29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3565DC1-2D55-44EF-A96E-12340028F752}" type="sibTrans" cxnId="{A01F2316-449D-4E82-97FD-5FECC23DC29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FCCEC02-506F-406C-8B5F-57775FF268D8}">
      <dgm:prSet/>
      <dgm:spPr/>
      <dgm:t>
        <a:bodyPr/>
        <a:lstStyle/>
        <a:p>
          <a:pPr rtl="0"/>
          <a:r>
            <a:rPr lang="pt-BR" b="1" dirty="0">
              <a:solidFill>
                <a:schemeClr val="tx1"/>
              </a:solidFill>
            </a:rPr>
            <a:t>Reflete a qualidade da assistência no pré-natal, parto, </a:t>
          </a:r>
          <a:r>
            <a:rPr lang="pt-BR" b="1" dirty="0" err="1">
              <a:solidFill>
                <a:schemeClr val="tx1"/>
              </a:solidFill>
            </a:rPr>
            <a:t>puerpério</a:t>
          </a:r>
          <a:r>
            <a:rPr lang="pt-BR" b="1" dirty="0">
              <a:solidFill>
                <a:schemeClr val="tx1"/>
              </a:solidFill>
            </a:rPr>
            <a:t>, seguimento da criança</a:t>
          </a:r>
        </a:p>
      </dgm:t>
    </dgm:pt>
    <dgm:pt modelId="{FB2E9825-B62E-4338-8093-5CD29920E9FB}" type="parTrans" cxnId="{48DB0875-3442-4A6D-B202-543E39FEDA3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E91FDCF-743E-4AD4-A964-51DC4B170668}" type="sibTrans" cxnId="{48DB0875-3442-4A6D-B202-543E39FEDA3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DE51EB9-7237-431E-947A-5EAC1D16CC46}" type="pres">
      <dgm:prSet presAssocID="{7259F24B-5FA7-4132-878A-55384D0BE0BB}" presName="linear" presStyleCnt="0">
        <dgm:presLayoutVars>
          <dgm:animLvl val="lvl"/>
          <dgm:resizeHandles val="exact"/>
        </dgm:presLayoutVars>
      </dgm:prSet>
      <dgm:spPr/>
    </dgm:pt>
    <dgm:pt modelId="{108EB39A-0E9E-4F11-8A44-CFF64181CEA7}" type="pres">
      <dgm:prSet presAssocID="{D8F31F3B-855F-405D-A47A-3A7FF30E0D8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8051FC9-5811-437D-A986-29DBF40FCCE6}" type="pres">
      <dgm:prSet presAssocID="{B3D6829F-03B0-4126-A32A-0549A36728C0}" presName="spacer" presStyleCnt="0"/>
      <dgm:spPr/>
    </dgm:pt>
    <dgm:pt modelId="{C82E2F6A-99BA-49D6-A510-E3C4DBC96F72}" type="pres">
      <dgm:prSet presAssocID="{1CCC77F7-9C32-49F1-A297-BD863EF4799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6DCC153-79D1-4B49-B6A8-A17B16A27786}" type="pres">
      <dgm:prSet presAssocID="{B4B34815-7A71-45C1-BEF2-175E4DD30603}" presName="spacer" presStyleCnt="0"/>
      <dgm:spPr/>
    </dgm:pt>
    <dgm:pt modelId="{393532AA-E36C-48C8-978F-50D17608C163}" type="pres">
      <dgm:prSet presAssocID="{8D3FE640-C41C-4730-937B-60A7CF85FD2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F82589-0D88-4EAD-AA75-37B6EA932F71}" type="pres">
      <dgm:prSet presAssocID="{83565DC1-2D55-44EF-A96E-12340028F752}" presName="spacer" presStyleCnt="0"/>
      <dgm:spPr/>
    </dgm:pt>
    <dgm:pt modelId="{393BF944-1113-464F-B324-7546F9B39BE9}" type="pres">
      <dgm:prSet presAssocID="{EFCCEC02-506F-406C-8B5F-57775FF268D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01F2316-449D-4E82-97FD-5FECC23DC29E}" srcId="{7259F24B-5FA7-4132-878A-55384D0BE0BB}" destId="{8D3FE640-C41C-4730-937B-60A7CF85FD28}" srcOrd="2" destOrd="0" parTransId="{9855F513-E198-4383-BB10-18EA23E04A7B}" sibTransId="{83565DC1-2D55-44EF-A96E-12340028F752}"/>
    <dgm:cxn modelId="{0B633125-DC0B-401D-946D-DA245B004282}" type="presOf" srcId="{8D3FE640-C41C-4730-937B-60A7CF85FD28}" destId="{393532AA-E36C-48C8-978F-50D17608C163}" srcOrd="0" destOrd="0" presId="urn:microsoft.com/office/officeart/2005/8/layout/vList2"/>
    <dgm:cxn modelId="{014EDC38-EB1C-43ED-990A-9B0E8E692130}" type="presOf" srcId="{EFCCEC02-506F-406C-8B5F-57775FF268D8}" destId="{393BF944-1113-464F-B324-7546F9B39BE9}" srcOrd="0" destOrd="0" presId="urn:microsoft.com/office/officeart/2005/8/layout/vList2"/>
    <dgm:cxn modelId="{0EFB7663-A0E9-477B-9EE0-5FB39BCBF36C}" type="presOf" srcId="{7259F24B-5FA7-4132-878A-55384D0BE0BB}" destId="{BDE51EB9-7237-431E-947A-5EAC1D16CC46}" srcOrd="0" destOrd="0" presId="urn:microsoft.com/office/officeart/2005/8/layout/vList2"/>
    <dgm:cxn modelId="{0A5FB34B-DAC3-49F0-972F-0887A4EEFBE0}" srcId="{7259F24B-5FA7-4132-878A-55384D0BE0BB}" destId="{1CCC77F7-9C32-49F1-A297-BD863EF47999}" srcOrd="1" destOrd="0" parTransId="{0041C9BC-C4E1-4E23-9416-5EEC2096990B}" sibTransId="{B4B34815-7A71-45C1-BEF2-175E4DD30603}"/>
    <dgm:cxn modelId="{48DB0875-3442-4A6D-B202-543E39FEDA3A}" srcId="{7259F24B-5FA7-4132-878A-55384D0BE0BB}" destId="{EFCCEC02-506F-406C-8B5F-57775FF268D8}" srcOrd="3" destOrd="0" parTransId="{FB2E9825-B62E-4338-8093-5CD29920E9FB}" sibTransId="{3E91FDCF-743E-4AD4-A964-51DC4B170668}"/>
    <dgm:cxn modelId="{C2584888-BA29-42C4-A0BD-79057E90ABB7}" type="presOf" srcId="{D8F31F3B-855F-405D-A47A-3A7FF30E0D8C}" destId="{108EB39A-0E9E-4F11-8A44-CFF64181CEA7}" srcOrd="0" destOrd="0" presId="urn:microsoft.com/office/officeart/2005/8/layout/vList2"/>
    <dgm:cxn modelId="{FCA257A3-4436-4566-B514-A92E34C64E11}" type="presOf" srcId="{1CCC77F7-9C32-49F1-A297-BD863EF47999}" destId="{C82E2F6A-99BA-49D6-A510-E3C4DBC96F72}" srcOrd="0" destOrd="0" presId="urn:microsoft.com/office/officeart/2005/8/layout/vList2"/>
    <dgm:cxn modelId="{258FA0A5-6AA2-4E7A-8192-17C3D7B721E9}" srcId="{7259F24B-5FA7-4132-878A-55384D0BE0BB}" destId="{D8F31F3B-855F-405D-A47A-3A7FF30E0D8C}" srcOrd="0" destOrd="0" parTransId="{BBC9279F-AD79-4382-87BE-6AE23391DC6A}" sibTransId="{B3D6829F-03B0-4126-A32A-0549A36728C0}"/>
    <dgm:cxn modelId="{FC7B9072-CF24-48F4-9832-C7F57CF368DF}" type="presParOf" srcId="{BDE51EB9-7237-431E-947A-5EAC1D16CC46}" destId="{108EB39A-0E9E-4F11-8A44-CFF64181CEA7}" srcOrd="0" destOrd="0" presId="urn:microsoft.com/office/officeart/2005/8/layout/vList2"/>
    <dgm:cxn modelId="{71A42B70-3740-49CD-9204-C64C1B320F87}" type="presParOf" srcId="{BDE51EB9-7237-431E-947A-5EAC1D16CC46}" destId="{98051FC9-5811-437D-A986-29DBF40FCCE6}" srcOrd="1" destOrd="0" presId="urn:microsoft.com/office/officeart/2005/8/layout/vList2"/>
    <dgm:cxn modelId="{230AB567-55E5-4204-9BD0-2594E0D3CC28}" type="presParOf" srcId="{BDE51EB9-7237-431E-947A-5EAC1D16CC46}" destId="{C82E2F6A-99BA-49D6-A510-E3C4DBC96F72}" srcOrd="2" destOrd="0" presId="urn:microsoft.com/office/officeart/2005/8/layout/vList2"/>
    <dgm:cxn modelId="{C2F3EF52-15A7-42E0-8463-1F266E741504}" type="presParOf" srcId="{BDE51EB9-7237-431E-947A-5EAC1D16CC46}" destId="{F6DCC153-79D1-4B49-B6A8-A17B16A27786}" srcOrd="3" destOrd="0" presId="urn:microsoft.com/office/officeart/2005/8/layout/vList2"/>
    <dgm:cxn modelId="{66A16DA7-6B21-437E-AB9C-F45E3EF78730}" type="presParOf" srcId="{BDE51EB9-7237-431E-947A-5EAC1D16CC46}" destId="{393532AA-E36C-48C8-978F-50D17608C163}" srcOrd="4" destOrd="0" presId="urn:microsoft.com/office/officeart/2005/8/layout/vList2"/>
    <dgm:cxn modelId="{884A40E6-7B47-458C-80A4-8D8DE29DEB7C}" type="presParOf" srcId="{BDE51EB9-7237-431E-947A-5EAC1D16CC46}" destId="{08F82589-0D88-4EAD-AA75-37B6EA932F71}" srcOrd="5" destOrd="0" presId="urn:microsoft.com/office/officeart/2005/8/layout/vList2"/>
    <dgm:cxn modelId="{C1EF10C9-72CB-4166-91C5-C589D30A7C6C}" type="presParOf" srcId="{BDE51EB9-7237-431E-947A-5EAC1D16CC46}" destId="{393BF944-1113-464F-B324-7546F9B39BE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D091D8-4AE1-4A3E-BD7A-8DD24B8AB0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DB69BC3-5B91-41BA-B454-2072024E94D8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pt-BR" sz="2000" b="1" dirty="0"/>
            <a:t>Boas Práticas rumo á Eliminação do HIV e da  Sífilis Congênita</a:t>
          </a:r>
          <a:endParaRPr lang="pt-BR" sz="1400" b="1" dirty="0"/>
        </a:p>
      </dgm:t>
    </dgm:pt>
    <dgm:pt modelId="{A4D2F48C-FAEB-48C3-8DEF-60548716C458}" type="parTrans" cxnId="{30528DA4-3F70-49ED-9B8B-5E92B86EBF99}">
      <dgm:prSet/>
      <dgm:spPr/>
      <dgm:t>
        <a:bodyPr/>
        <a:lstStyle/>
        <a:p>
          <a:endParaRPr lang="pt-BR"/>
        </a:p>
      </dgm:t>
    </dgm:pt>
    <dgm:pt modelId="{5EC037F5-4802-42ED-8542-FB07FB02D19C}" type="sibTrans" cxnId="{30528DA4-3F70-49ED-9B8B-5E92B86EBF99}">
      <dgm:prSet/>
      <dgm:spPr/>
      <dgm:t>
        <a:bodyPr/>
        <a:lstStyle/>
        <a:p>
          <a:endParaRPr lang="pt-BR"/>
        </a:p>
      </dgm:t>
    </dgm:pt>
    <dgm:pt modelId="{E0B1EC27-9822-4F33-9923-B90B07E958A6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pt-BR" sz="2400" b="1" dirty="0"/>
            <a:t>Arapongas –</a:t>
          </a:r>
        </a:p>
        <a:p>
          <a:pPr rtl="0"/>
          <a:r>
            <a:rPr lang="pt-BR" sz="2400" b="1" dirty="0"/>
            <a:t>HIV e sífilis</a:t>
          </a:r>
          <a:endParaRPr lang="pt-BR" sz="2400" dirty="0"/>
        </a:p>
      </dgm:t>
    </dgm:pt>
    <dgm:pt modelId="{09551781-D7DD-4F38-8F1E-8F92CC4E35B3}" type="parTrans" cxnId="{AD7794B5-C359-4BDC-997B-4281148A77BE}">
      <dgm:prSet/>
      <dgm:spPr/>
      <dgm:t>
        <a:bodyPr/>
        <a:lstStyle/>
        <a:p>
          <a:endParaRPr lang="pt-BR"/>
        </a:p>
      </dgm:t>
    </dgm:pt>
    <dgm:pt modelId="{052A41C4-124E-4C7C-AE2B-719AB351D609}" type="sibTrans" cxnId="{AD7794B5-C359-4BDC-997B-4281148A77BE}">
      <dgm:prSet/>
      <dgm:spPr/>
      <dgm:t>
        <a:bodyPr/>
        <a:lstStyle/>
        <a:p>
          <a:endParaRPr lang="pt-BR"/>
        </a:p>
      </dgm:t>
    </dgm:pt>
    <dgm:pt modelId="{CF178829-BC77-4CED-AAC6-15496B3C0DB3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pt-BR" sz="2400" b="1" dirty="0"/>
            <a:t>Cascavel – HIV</a:t>
          </a:r>
        </a:p>
      </dgm:t>
    </dgm:pt>
    <dgm:pt modelId="{B1D9160C-79AF-4B72-A3F3-97C5575BAA00}" type="parTrans" cxnId="{EDC18FFB-10C1-4384-8585-C5EE9F199ECA}">
      <dgm:prSet/>
      <dgm:spPr/>
      <dgm:t>
        <a:bodyPr/>
        <a:lstStyle/>
        <a:p>
          <a:endParaRPr lang="pt-BR"/>
        </a:p>
      </dgm:t>
    </dgm:pt>
    <dgm:pt modelId="{D84C96DE-D844-4177-BEC6-AF6ADF376115}" type="sibTrans" cxnId="{EDC18FFB-10C1-4384-8585-C5EE9F199ECA}">
      <dgm:prSet/>
      <dgm:spPr/>
      <dgm:t>
        <a:bodyPr/>
        <a:lstStyle/>
        <a:p>
          <a:endParaRPr lang="pt-BR"/>
        </a:p>
      </dgm:t>
    </dgm:pt>
    <dgm:pt modelId="{F666A1B6-9148-4F34-A8FB-A92ACC3513C6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pt-BR" sz="2400" b="1" dirty="0"/>
            <a:t>São José dos Pinhais - HIV</a:t>
          </a:r>
        </a:p>
      </dgm:t>
    </dgm:pt>
    <dgm:pt modelId="{39F6F9B4-ED90-4AE4-983C-B674278611F9}" type="parTrans" cxnId="{251B437F-EE40-4F65-9B9F-FE9A6DD452C3}">
      <dgm:prSet/>
      <dgm:spPr/>
    </dgm:pt>
    <dgm:pt modelId="{18D62640-7B3C-46F3-99C7-7B4A996E43C5}" type="sibTrans" cxnId="{251B437F-EE40-4F65-9B9F-FE9A6DD452C3}">
      <dgm:prSet/>
      <dgm:spPr/>
    </dgm:pt>
    <dgm:pt modelId="{6DEAAF5F-7E35-44AA-9C97-C05FCF5B7530}" type="pres">
      <dgm:prSet presAssocID="{E4D091D8-4AE1-4A3E-BD7A-8DD24B8AB031}" presName="CompostProcess" presStyleCnt="0">
        <dgm:presLayoutVars>
          <dgm:dir/>
          <dgm:resizeHandles val="exact"/>
        </dgm:presLayoutVars>
      </dgm:prSet>
      <dgm:spPr/>
    </dgm:pt>
    <dgm:pt modelId="{D964D446-0A98-4120-8E9C-E8D9609989CC}" type="pres">
      <dgm:prSet presAssocID="{E4D091D8-4AE1-4A3E-BD7A-8DD24B8AB031}" presName="arrow" presStyleLbl="bgShp" presStyleIdx="0" presStyleCnt="1"/>
      <dgm:spPr/>
    </dgm:pt>
    <dgm:pt modelId="{3891490F-D7B7-4DC6-834A-5DD26A75C294}" type="pres">
      <dgm:prSet presAssocID="{E4D091D8-4AE1-4A3E-BD7A-8DD24B8AB031}" presName="linearProcess" presStyleCnt="0"/>
      <dgm:spPr/>
    </dgm:pt>
    <dgm:pt modelId="{92D97C65-51B8-4A67-9EA0-148FF938A312}" type="pres">
      <dgm:prSet presAssocID="{6DB69BC3-5B91-41BA-B454-2072024E94D8}" presName="textNode" presStyleLbl="node1" presStyleIdx="0" presStyleCnt="4" custScaleX="79847" custScaleY="181034">
        <dgm:presLayoutVars>
          <dgm:bulletEnabled val="1"/>
        </dgm:presLayoutVars>
      </dgm:prSet>
      <dgm:spPr/>
    </dgm:pt>
    <dgm:pt modelId="{BAC60AD5-5209-482E-9D36-4902043B8966}" type="pres">
      <dgm:prSet presAssocID="{5EC037F5-4802-42ED-8542-FB07FB02D19C}" presName="sibTrans" presStyleCnt="0"/>
      <dgm:spPr/>
    </dgm:pt>
    <dgm:pt modelId="{D3BABC27-93B2-438C-AB0D-3D9FDB16DBC6}" type="pres">
      <dgm:prSet presAssocID="{E0B1EC27-9822-4F33-9923-B90B07E958A6}" presName="textNode" presStyleLbl="node1" presStyleIdx="1" presStyleCnt="4" custScaleX="118149">
        <dgm:presLayoutVars>
          <dgm:bulletEnabled val="1"/>
        </dgm:presLayoutVars>
      </dgm:prSet>
      <dgm:spPr/>
    </dgm:pt>
    <dgm:pt modelId="{79193A12-1567-4954-8D53-AA74F50CAE4A}" type="pres">
      <dgm:prSet presAssocID="{052A41C4-124E-4C7C-AE2B-719AB351D609}" presName="sibTrans" presStyleCnt="0"/>
      <dgm:spPr/>
    </dgm:pt>
    <dgm:pt modelId="{CFDF99EF-64B7-409E-A2E2-24FA5D7EC88D}" type="pres">
      <dgm:prSet presAssocID="{CF178829-BC77-4CED-AAC6-15496B3C0DB3}" presName="textNode" presStyleLbl="node1" presStyleIdx="2" presStyleCnt="4">
        <dgm:presLayoutVars>
          <dgm:bulletEnabled val="1"/>
        </dgm:presLayoutVars>
      </dgm:prSet>
      <dgm:spPr/>
    </dgm:pt>
    <dgm:pt modelId="{6845DC45-54C9-4707-92CB-B34D2168BCD5}" type="pres">
      <dgm:prSet presAssocID="{D84C96DE-D844-4177-BEC6-AF6ADF376115}" presName="sibTrans" presStyleCnt="0"/>
      <dgm:spPr/>
    </dgm:pt>
    <dgm:pt modelId="{5B2E5617-5561-40C6-A76E-491DCD23A9A5}" type="pres">
      <dgm:prSet presAssocID="{F666A1B6-9148-4F34-A8FB-A92ACC3513C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9FD4701-A711-47D9-980F-321DEECC3F4A}" type="presOf" srcId="{CF178829-BC77-4CED-AAC6-15496B3C0DB3}" destId="{CFDF99EF-64B7-409E-A2E2-24FA5D7EC88D}" srcOrd="0" destOrd="0" presId="urn:microsoft.com/office/officeart/2005/8/layout/hProcess9"/>
    <dgm:cxn modelId="{5EE1A440-7FFD-4459-9E3E-BA4B3B67E435}" type="presOf" srcId="{E4D091D8-4AE1-4A3E-BD7A-8DD24B8AB031}" destId="{6DEAAF5F-7E35-44AA-9C97-C05FCF5B7530}" srcOrd="0" destOrd="0" presId="urn:microsoft.com/office/officeart/2005/8/layout/hProcess9"/>
    <dgm:cxn modelId="{789FBB44-C1FC-4327-B0B9-1A4A0A7221E7}" type="presOf" srcId="{F666A1B6-9148-4F34-A8FB-A92ACC3513C6}" destId="{5B2E5617-5561-40C6-A76E-491DCD23A9A5}" srcOrd="0" destOrd="0" presId="urn:microsoft.com/office/officeart/2005/8/layout/hProcess9"/>
    <dgm:cxn modelId="{CB9FD876-25BB-4932-B91D-512C31DDF942}" type="presOf" srcId="{6DB69BC3-5B91-41BA-B454-2072024E94D8}" destId="{92D97C65-51B8-4A67-9EA0-148FF938A312}" srcOrd="0" destOrd="0" presId="urn:microsoft.com/office/officeart/2005/8/layout/hProcess9"/>
    <dgm:cxn modelId="{251B437F-EE40-4F65-9B9F-FE9A6DD452C3}" srcId="{E4D091D8-4AE1-4A3E-BD7A-8DD24B8AB031}" destId="{F666A1B6-9148-4F34-A8FB-A92ACC3513C6}" srcOrd="3" destOrd="0" parTransId="{39F6F9B4-ED90-4AE4-983C-B674278611F9}" sibTransId="{18D62640-7B3C-46F3-99C7-7B4A996E43C5}"/>
    <dgm:cxn modelId="{30528DA4-3F70-49ED-9B8B-5E92B86EBF99}" srcId="{E4D091D8-4AE1-4A3E-BD7A-8DD24B8AB031}" destId="{6DB69BC3-5B91-41BA-B454-2072024E94D8}" srcOrd="0" destOrd="0" parTransId="{A4D2F48C-FAEB-48C3-8DEF-60548716C458}" sibTransId="{5EC037F5-4802-42ED-8542-FB07FB02D19C}"/>
    <dgm:cxn modelId="{AD7794B5-C359-4BDC-997B-4281148A77BE}" srcId="{E4D091D8-4AE1-4A3E-BD7A-8DD24B8AB031}" destId="{E0B1EC27-9822-4F33-9923-B90B07E958A6}" srcOrd="1" destOrd="0" parTransId="{09551781-D7DD-4F38-8F1E-8F92CC4E35B3}" sibTransId="{052A41C4-124E-4C7C-AE2B-719AB351D609}"/>
    <dgm:cxn modelId="{EDC18FFB-10C1-4384-8585-C5EE9F199ECA}" srcId="{E4D091D8-4AE1-4A3E-BD7A-8DD24B8AB031}" destId="{CF178829-BC77-4CED-AAC6-15496B3C0DB3}" srcOrd="2" destOrd="0" parTransId="{B1D9160C-79AF-4B72-A3F3-97C5575BAA00}" sibTransId="{D84C96DE-D844-4177-BEC6-AF6ADF376115}"/>
    <dgm:cxn modelId="{B54800FC-1831-4C8F-ACD3-E04C48F8DBE4}" type="presOf" srcId="{E0B1EC27-9822-4F33-9923-B90B07E958A6}" destId="{D3BABC27-93B2-438C-AB0D-3D9FDB16DBC6}" srcOrd="0" destOrd="0" presId="urn:microsoft.com/office/officeart/2005/8/layout/hProcess9"/>
    <dgm:cxn modelId="{C2CEA120-7D31-4981-9387-6A340CC2C98F}" type="presParOf" srcId="{6DEAAF5F-7E35-44AA-9C97-C05FCF5B7530}" destId="{D964D446-0A98-4120-8E9C-E8D9609989CC}" srcOrd="0" destOrd="0" presId="urn:microsoft.com/office/officeart/2005/8/layout/hProcess9"/>
    <dgm:cxn modelId="{7E3E8AD6-8891-4D50-9A46-933483CC3E99}" type="presParOf" srcId="{6DEAAF5F-7E35-44AA-9C97-C05FCF5B7530}" destId="{3891490F-D7B7-4DC6-834A-5DD26A75C294}" srcOrd="1" destOrd="0" presId="urn:microsoft.com/office/officeart/2005/8/layout/hProcess9"/>
    <dgm:cxn modelId="{0426AEC5-8B5D-4FC3-B4D3-EA736FF9B192}" type="presParOf" srcId="{3891490F-D7B7-4DC6-834A-5DD26A75C294}" destId="{92D97C65-51B8-4A67-9EA0-148FF938A312}" srcOrd="0" destOrd="0" presId="urn:microsoft.com/office/officeart/2005/8/layout/hProcess9"/>
    <dgm:cxn modelId="{AD561393-B190-401C-A3EE-94485E6C8A37}" type="presParOf" srcId="{3891490F-D7B7-4DC6-834A-5DD26A75C294}" destId="{BAC60AD5-5209-482E-9D36-4902043B8966}" srcOrd="1" destOrd="0" presId="urn:microsoft.com/office/officeart/2005/8/layout/hProcess9"/>
    <dgm:cxn modelId="{736CC545-EB45-41DE-B4BF-37073AF25BB2}" type="presParOf" srcId="{3891490F-D7B7-4DC6-834A-5DD26A75C294}" destId="{D3BABC27-93B2-438C-AB0D-3D9FDB16DBC6}" srcOrd="2" destOrd="0" presId="urn:microsoft.com/office/officeart/2005/8/layout/hProcess9"/>
    <dgm:cxn modelId="{E6A8FAAC-B7BA-437C-964A-1B9DD1D03C75}" type="presParOf" srcId="{3891490F-D7B7-4DC6-834A-5DD26A75C294}" destId="{79193A12-1567-4954-8D53-AA74F50CAE4A}" srcOrd="3" destOrd="0" presId="urn:microsoft.com/office/officeart/2005/8/layout/hProcess9"/>
    <dgm:cxn modelId="{E9CD90A1-024C-4155-8754-59629FD8333A}" type="presParOf" srcId="{3891490F-D7B7-4DC6-834A-5DD26A75C294}" destId="{CFDF99EF-64B7-409E-A2E2-24FA5D7EC88D}" srcOrd="4" destOrd="0" presId="urn:microsoft.com/office/officeart/2005/8/layout/hProcess9"/>
    <dgm:cxn modelId="{8B6D3211-CAFD-4638-AD57-21EC3DE65388}" type="presParOf" srcId="{3891490F-D7B7-4DC6-834A-5DD26A75C294}" destId="{6845DC45-54C9-4707-92CB-B34D2168BCD5}" srcOrd="5" destOrd="0" presId="urn:microsoft.com/office/officeart/2005/8/layout/hProcess9"/>
    <dgm:cxn modelId="{1F9D4FDD-9092-40AD-8ABD-9D35566245AB}" type="presParOf" srcId="{3891490F-D7B7-4DC6-834A-5DD26A75C294}" destId="{5B2E5617-5561-40C6-A76E-491DCD23A9A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925868-F4F6-4445-B6AD-D6A2C0B8FB2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49791C4-0F37-48D7-A78E-6654B5A5801C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pt-BR" sz="2400" b="1" dirty="0"/>
            <a:t>Eliminação da transmissão vertical do  HIV </a:t>
          </a:r>
          <a:endParaRPr lang="pt-BR" sz="2400" dirty="0"/>
        </a:p>
      </dgm:t>
    </dgm:pt>
    <dgm:pt modelId="{E598BB82-41ED-4ED6-83CF-F91CA58E9186}" type="parTrans" cxnId="{BA1E77EE-B6D3-450F-9030-852411E7A3D0}">
      <dgm:prSet/>
      <dgm:spPr/>
      <dgm:t>
        <a:bodyPr/>
        <a:lstStyle/>
        <a:p>
          <a:endParaRPr lang="pt-BR"/>
        </a:p>
      </dgm:t>
    </dgm:pt>
    <dgm:pt modelId="{92048381-EA9B-4D15-BC28-C6FE5B276D27}" type="sibTrans" cxnId="{BA1E77EE-B6D3-450F-9030-852411E7A3D0}">
      <dgm:prSet/>
      <dgm:spPr/>
      <dgm:t>
        <a:bodyPr/>
        <a:lstStyle/>
        <a:p>
          <a:endParaRPr lang="pt-BR"/>
        </a:p>
      </dgm:t>
    </dgm:pt>
    <dgm:pt modelId="{028FB0AE-3747-4415-A377-51268025739B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pt-BR" sz="2400" b="1" dirty="0"/>
            <a:t>Almirante Tamandaré</a:t>
          </a:r>
        </a:p>
      </dgm:t>
    </dgm:pt>
    <dgm:pt modelId="{F4903F6A-942D-463A-BD1C-5E9150DC7968}" type="parTrans" cxnId="{A036E588-6EAF-4CD0-B90A-29CF69D41636}">
      <dgm:prSet/>
      <dgm:spPr/>
      <dgm:t>
        <a:bodyPr/>
        <a:lstStyle/>
        <a:p>
          <a:endParaRPr lang="pt-BR"/>
        </a:p>
      </dgm:t>
    </dgm:pt>
    <dgm:pt modelId="{2F3A1C7C-ADE0-4C0F-BFC0-07710B871F8F}" type="sibTrans" cxnId="{A036E588-6EAF-4CD0-B90A-29CF69D41636}">
      <dgm:prSet/>
      <dgm:spPr/>
      <dgm:t>
        <a:bodyPr/>
        <a:lstStyle/>
        <a:p>
          <a:endParaRPr lang="pt-BR"/>
        </a:p>
      </dgm:t>
    </dgm:pt>
    <dgm:pt modelId="{713D6699-2A8E-4427-9D4F-0C76A7FF90F0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pt-BR" sz="2400" b="1" dirty="0"/>
            <a:t>Foz do Iguaçu</a:t>
          </a:r>
          <a:endParaRPr lang="pt-BR" sz="2400" dirty="0"/>
        </a:p>
      </dgm:t>
    </dgm:pt>
    <dgm:pt modelId="{9A449AC6-E920-4E8C-8B18-8F585D9A9AD1}" type="parTrans" cxnId="{5FF3327D-24B9-4737-9C8A-5DDF03A27587}">
      <dgm:prSet/>
      <dgm:spPr/>
      <dgm:t>
        <a:bodyPr/>
        <a:lstStyle/>
        <a:p>
          <a:endParaRPr lang="pt-BR"/>
        </a:p>
      </dgm:t>
    </dgm:pt>
    <dgm:pt modelId="{CF1B10CC-2566-4693-BBFE-9B70B12011BD}" type="sibTrans" cxnId="{5FF3327D-24B9-4737-9C8A-5DDF03A27587}">
      <dgm:prSet/>
      <dgm:spPr/>
      <dgm:t>
        <a:bodyPr/>
        <a:lstStyle/>
        <a:p>
          <a:endParaRPr lang="pt-BR"/>
        </a:p>
      </dgm:t>
    </dgm:pt>
    <dgm:pt modelId="{86B98D19-DE2E-4436-8716-B3349AA883A5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pt-BR" sz="2400" b="1" dirty="0"/>
            <a:t>Colombo</a:t>
          </a:r>
        </a:p>
      </dgm:t>
    </dgm:pt>
    <dgm:pt modelId="{A9919196-1009-4708-9641-32C3E2FFDFAB}" type="parTrans" cxnId="{CD5ABDD6-4BA7-4B5C-89D6-E0480B2C98E9}">
      <dgm:prSet/>
      <dgm:spPr/>
      <dgm:t>
        <a:bodyPr/>
        <a:lstStyle/>
        <a:p>
          <a:endParaRPr lang="pt-BR"/>
        </a:p>
      </dgm:t>
    </dgm:pt>
    <dgm:pt modelId="{B99D6CBB-F9AE-42F2-A7F3-FA442BB46EFE}" type="sibTrans" cxnId="{CD5ABDD6-4BA7-4B5C-89D6-E0480B2C98E9}">
      <dgm:prSet/>
      <dgm:spPr/>
      <dgm:t>
        <a:bodyPr/>
        <a:lstStyle/>
        <a:p>
          <a:endParaRPr lang="pt-BR"/>
        </a:p>
      </dgm:t>
    </dgm:pt>
    <dgm:pt modelId="{20C313BC-C42A-45E1-BE0A-6F30ED501C77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pt-BR" sz="2400" b="1" dirty="0"/>
            <a:t>Apucarana</a:t>
          </a:r>
        </a:p>
      </dgm:t>
    </dgm:pt>
    <dgm:pt modelId="{3A1F2317-1D9E-4B8F-A048-5816E6D095B9}" type="parTrans" cxnId="{A1AD5351-77AC-4C02-97A9-84BC48368945}">
      <dgm:prSet/>
      <dgm:spPr/>
    </dgm:pt>
    <dgm:pt modelId="{1E1A32C4-EC1B-4A2B-A19D-4CC0D453DE72}" type="sibTrans" cxnId="{A1AD5351-77AC-4C02-97A9-84BC48368945}">
      <dgm:prSet/>
      <dgm:spPr/>
    </dgm:pt>
    <dgm:pt modelId="{BFD73C76-CBA3-41E8-BCB2-C89FC9968300}" type="pres">
      <dgm:prSet presAssocID="{01925868-F4F6-4445-B6AD-D6A2C0B8FB22}" presName="CompostProcess" presStyleCnt="0">
        <dgm:presLayoutVars>
          <dgm:dir/>
          <dgm:resizeHandles val="exact"/>
        </dgm:presLayoutVars>
      </dgm:prSet>
      <dgm:spPr/>
    </dgm:pt>
    <dgm:pt modelId="{D007422D-B1C5-429B-9719-C77AA5C32875}" type="pres">
      <dgm:prSet presAssocID="{01925868-F4F6-4445-B6AD-D6A2C0B8FB22}" presName="arrow" presStyleLbl="bgShp" presStyleIdx="0" presStyleCnt="1"/>
      <dgm:spPr/>
    </dgm:pt>
    <dgm:pt modelId="{7DB39275-5557-497E-AEAA-2928384E809C}" type="pres">
      <dgm:prSet presAssocID="{01925868-F4F6-4445-B6AD-D6A2C0B8FB22}" presName="linearProcess" presStyleCnt="0"/>
      <dgm:spPr/>
    </dgm:pt>
    <dgm:pt modelId="{F5762E7E-4B00-428F-A49D-C28B0B858A41}" type="pres">
      <dgm:prSet presAssocID="{149791C4-0F37-48D7-A78E-6654B5A5801C}" presName="textNode" presStyleLbl="node1" presStyleIdx="0" presStyleCnt="5" custScaleX="114620" custScaleY="169355">
        <dgm:presLayoutVars>
          <dgm:bulletEnabled val="1"/>
        </dgm:presLayoutVars>
      </dgm:prSet>
      <dgm:spPr/>
    </dgm:pt>
    <dgm:pt modelId="{109F13B3-2B36-422C-BE20-01A95116D8C2}" type="pres">
      <dgm:prSet presAssocID="{92048381-EA9B-4D15-BC28-C6FE5B276D27}" presName="sibTrans" presStyleCnt="0"/>
      <dgm:spPr/>
    </dgm:pt>
    <dgm:pt modelId="{461E8928-9CFA-4110-9D2B-D79A0E449B6E}" type="pres">
      <dgm:prSet presAssocID="{028FB0AE-3747-4415-A377-51268025739B}" presName="textNode" presStyleLbl="node1" presStyleIdx="1" presStyleCnt="5" custScaleX="111898" custScaleY="137097">
        <dgm:presLayoutVars>
          <dgm:bulletEnabled val="1"/>
        </dgm:presLayoutVars>
      </dgm:prSet>
      <dgm:spPr/>
    </dgm:pt>
    <dgm:pt modelId="{A19A2CC2-231A-4E24-B7A2-525AA1C14897}" type="pres">
      <dgm:prSet presAssocID="{2F3A1C7C-ADE0-4C0F-BFC0-07710B871F8F}" presName="sibTrans" presStyleCnt="0"/>
      <dgm:spPr/>
    </dgm:pt>
    <dgm:pt modelId="{4EAFB53D-BF75-4836-BC1C-C10E35E87C1A}" type="pres">
      <dgm:prSet presAssocID="{713D6699-2A8E-4427-9D4F-0C76A7FF90F0}" presName="textNode" presStyleLbl="node1" presStyleIdx="2" presStyleCnt="5" custScaleX="101654" custScaleY="132353">
        <dgm:presLayoutVars>
          <dgm:bulletEnabled val="1"/>
        </dgm:presLayoutVars>
      </dgm:prSet>
      <dgm:spPr/>
    </dgm:pt>
    <dgm:pt modelId="{9B9CBF79-C45B-4D32-91AC-DFE6F09365F0}" type="pres">
      <dgm:prSet presAssocID="{CF1B10CC-2566-4693-BBFE-9B70B12011BD}" presName="sibTrans" presStyleCnt="0"/>
      <dgm:spPr/>
    </dgm:pt>
    <dgm:pt modelId="{042ABE65-17BB-419E-8BA0-14781D57D45A}" type="pres">
      <dgm:prSet presAssocID="{86B98D19-DE2E-4436-8716-B3349AA883A5}" presName="textNode" presStyleLbl="node1" presStyleIdx="3" presStyleCnt="5">
        <dgm:presLayoutVars>
          <dgm:bulletEnabled val="1"/>
        </dgm:presLayoutVars>
      </dgm:prSet>
      <dgm:spPr/>
    </dgm:pt>
    <dgm:pt modelId="{BCE7EE14-4B59-4B17-8884-B6460B7FA303}" type="pres">
      <dgm:prSet presAssocID="{B99D6CBB-F9AE-42F2-A7F3-FA442BB46EFE}" presName="sibTrans" presStyleCnt="0"/>
      <dgm:spPr/>
    </dgm:pt>
    <dgm:pt modelId="{C740312D-BA64-4400-9B50-355C15048CC3}" type="pres">
      <dgm:prSet presAssocID="{20C313BC-C42A-45E1-BE0A-6F30ED501C7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12A7E814-9B21-4D8D-805F-CECEDEBDF6B5}" type="presOf" srcId="{028FB0AE-3747-4415-A377-51268025739B}" destId="{461E8928-9CFA-4110-9D2B-D79A0E449B6E}" srcOrd="0" destOrd="0" presId="urn:microsoft.com/office/officeart/2005/8/layout/hProcess9"/>
    <dgm:cxn modelId="{5741FE63-2E4E-4C93-A5F8-5B9E012612E3}" type="presOf" srcId="{86B98D19-DE2E-4436-8716-B3349AA883A5}" destId="{042ABE65-17BB-419E-8BA0-14781D57D45A}" srcOrd="0" destOrd="0" presId="urn:microsoft.com/office/officeart/2005/8/layout/hProcess9"/>
    <dgm:cxn modelId="{4D00046B-8CD5-4551-BE43-A2DFC72B5AE9}" type="presOf" srcId="{149791C4-0F37-48D7-A78E-6654B5A5801C}" destId="{F5762E7E-4B00-428F-A49D-C28B0B858A41}" srcOrd="0" destOrd="0" presId="urn:microsoft.com/office/officeart/2005/8/layout/hProcess9"/>
    <dgm:cxn modelId="{A1AD5351-77AC-4C02-97A9-84BC48368945}" srcId="{01925868-F4F6-4445-B6AD-D6A2C0B8FB22}" destId="{20C313BC-C42A-45E1-BE0A-6F30ED501C77}" srcOrd="4" destOrd="0" parTransId="{3A1F2317-1D9E-4B8F-A048-5816E6D095B9}" sibTransId="{1E1A32C4-EC1B-4A2B-A19D-4CC0D453DE72}"/>
    <dgm:cxn modelId="{E5622175-7D52-431D-AB52-8F4E88ED2A29}" type="presOf" srcId="{20C313BC-C42A-45E1-BE0A-6F30ED501C77}" destId="{C740312D-BA64-4400-9B50-355C15048CC3}" srcOrd="0" destOrd="0" presId="urn:microsoft.com/office/officeart/2005/8/layout/hProcess9"/>
    <dgm:cxn modelId="{5FF3327D-24B9-4737-9C8A-5DDF03A27587}" srcId="{01925868-F4F6-4445-B6AD-D6A2C0B8FB22}" destId="{713D6699-2A8E-4427-9D4F-0C76A7FF90F0}" srcOrd="2" destOrd="0" parTransId="{9A449AC6-E920-4E8C-8B18-8F585D9A9AD1}" sibTransId="{CF1B10CC-2566-4693-BBFE-9B70B12011BD}"/>
    <dgm:cxn modelId="{A036E588-6EAF-4CD0-B90A-29CF69D41636}" srcId="{01925868-F4F6-4445-B6AD-D6A2C0B8FB22}" destId="{028FB0AE-3747-4415-A377-51268025739B}" srcOrd="1" destOrd="0" parTransId="{F4903F6A-942D-463A-BD1C-5E9150DC7968}" sibTransId="{2F3A1C7C-ADE0-4C0F-BFC0-07710B871F8F}"/>
    <dgm:cxn modelId="{381A56C1-7C5E-4677-BAB0-4FA01E577184}" type="presOf" srcId="{01925868-F4F6-4445-B6AD-D6A2C0B8FB22}" destId="{BFD73C76-CBA3-41E8-BCB2-C89FC9968300}" srcOrd="0" destOrd="0" presId="urn:microsoft.com/office/officeart/2005/8/layout/hProcess9"/>
    <dgm:cxn modelId="{5EE2F5C7-9A15-4CCE-B375-BFBD4E04A547}" type="presOf" srcId="{713D6699-2A8E-4427-9D4F-0C76A7FF90F0}" destId="{4EAFB53D-BF75-4836-BC1C-C10E35E87C1A}" srcOrd="0" destOrd="0" presId="urn:microsoft.com/office/officeart/2005/8/layout/hProcess9"/>
    <dgm:cxn modelId="{CD5ABDD6-4BA7-4B5C-89D6-E0480B2C98E9}" srcId="{01925868-F4F6-4445-B6AD-D6A2C0B8FB22}" destId="{86B98D19-DE2E-4436-8716-B3349AA883A5}" srcOrd="3" destOrd="0" parTransId="{A9919196-1009-4708-9641-32C3E2FFDFAB}" sibTransId="{B99D6CBB-F9AE-42F2-A7F3-FA442BB46EFE}"/>
    <dgm:cxn modelId="{BA1E77EE-B6D3-450F-9030-852411E7A3D0}" srcId="{01925868-F4F6-4445-B6AD-D6A2C0B8FB22}" destId="{149791C4-0F37-48D7-A78E-6654B5A5801C}" srcOrd="0" destOrd="0" parTransId="{E598BB82-41ED-4ED6-83CF-F91CA58E9186}" sibTransId="{92048381-EA9B-4D15-BC28-C6FE5B276D27}"/>
    <dgm:cxn modelId="{38C0A18C-ABA4-4680-B0C6-DDDA0E9DD0CF}" type="presParOf" srcId="{BFD73C76-CBA3-41E8-BCB2-C89FC9968300}" destId="{D007422D-B1C5-429B-9719-C77AA5C32875}" srcOrd="0" destOrd="0" presId="urn:microsoft.com/office/officeart/2005/8/layout/hProcess9"/>
    <dgm:cxn modelId="{2F2FC54F-9DD7-4D74-9C2D-08019CEAE152}" type="presParOf" srcId="{BFD73C76-CBA3-41E8-BCB2-C89FC9968300}" destId="{7DB39275-5557-497E-AEAA-2928384E809C}" srcOrd="1" destOrd="0" presId="urn:microsoft.com/office/officeart/2005/8/layout/hProcess9"/>
    <dgm:cxn modelId="{2ED52877-6F32-49D1-BBF2-84D19F9B7054}" type="presParOf" srcId="{7DB39275-5557-497E-AEAA-2928384E809C}" destId="{F5762E7E-4B00-428F-A49D-C28B0B858A41}" srcOrd="0" destOrd="0" presId="urn:microsoft.com/office/officeart/2005/8/layout/hProcess9"/>
    <dgm:cxn modelId="{07F7AC27-5032-4C81-8767-97D35EFDEFCF}" type="presParOf" srcId="{7DB39275-5557-497E-AEAA-2928384E809C}" destId="{109F13B3-2B36-422C-BE20-01A95116D8C2}" srcOrd="1" destOrd="0" presId="urn:microsoft.com/office/officeart/2005/8/layout/hProcess9"/>
    <dgm:cxn modelId="{8B970ED0-2233-436D-9654-131A175548E2}" type="presParOf" srcId="{7DB39275-5557-497E-AEAA-2928384E809C}" destId="{461E8928-9CFA-4110-9D2B-D79A0E449B6E}" srcOrd="2" destOrd="0" presId="urn:microsoft.com/office/officeart/2005/8/layout/hProcess9"/>
    <dgm:cxn modelId="{53B60F50-F084-4BEB-A108-258098AC79EF}" type="presParOf" srcId="{7DB39275-5557-497E-AEAA-2928384E809C}" destId="{A19A2CC2-231A-4E24-B7A2-525AA1C14897}" srcOrd="3" destOrd="0" presId="urn:microsoft.com/office/officeart/2005/8/layout/hProcess9"/>
    <dgm:cxn modelId="{D95BD662-F71A-4F76-A722-2CE0A4FF4458}" type="presParOf" srcId="{7DB39275-5557-497E-AEAA-2928384E809C}" destId="{4EAFB53D-BF75-4836-BC1C-C10E35E87C1A}" srcOrd="4" destOrd="0" presId="urn:microsoft.com/office/officeart/2005/8/layout/hProcess9"/>
    <dgm:cxn modelId="{A7A0C35D-F60B-40A6-A911-5A60A3C102C0}" type="presParOf" srcId="{7DB39275-5557-497E-AEAA-2928384E809C}" destId="{9B9CBF79-C45B-4D32-91AC-DFE6F09365F0}" srcOrd="5" destOrd="0" presId="urn:microsoft.com/office/officeart/2005/8/layout/hProcess9"/>
    <dgm:cxn modelId="{B1F8218E-BB52-4211-B63B-46037031B908}" type="presParOf" srcId="{7DB39275-5557-497E-AEAA-2928384E809C}" destId="{042ABE65-17BB-419E-8BA0-14781D57D45A}" srcOrd="6" destOrd="0" presId="urn:microsoft.com/office/officeart/2005/8/layout/hProcess9"/>
    <dgm:cxn modelId="{13BDA039-DED4-40B5-B466-D77358AAF427}" type="presParOf" srcId="{7DB39275-5557-497E-AEAA-2928384E809C}" destId="{BCE7EE14-4B59-4B17-8884-B6460B7FA303}" srcOrd="7" destOrd="0" presId="urn:microsoft.com/office/officeart/2005/8/layout/hProcess9"/>
    <dgm:cxn modelId="{EC269AD0-2D71-4C81-B411-E6719F3E0E02}" type="presParOf" srcId="{7DB39275-5557-497E-AEAA-2928384E809C}" destId="{C740312D-BA64-4400-9B50-355C15048CC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D091D8-4AE1-4A3E-BD7A-8DD24B8AB0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DB69BC3-5B91-41BA-B454-2072024E94D8}">
      <dgm:prSet custT="1"/>
      <dgm:spPr>
        <a:solidFill>
          <a:srgbClr val="00B050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pt-BR" sz="2400" b="1" dirty="0"/>
            <a:t> Eliminação da transmissão vertical do HIV e da  transmissão vertical da Sífilis:</a:t>
          </a:r>
        </a:p>
      </dgm:t>
    </dgm:pt>
    <dgm:pt modelId="{A4D2F48C-FAEB-48C3-8DEF-60548716C458}" type="parTrans" cxnId="{30528DA4-3F70-49ED-9B8B-5E92B86EBF99}">
      <dgm:prSet/>
      <dgm:spPr/>
      <dgm:t>
        <a:bodyPr/>
        <a:lstStyle/>
        <a:p>
          <a:endParaRPr lang="pt-BR"/>
        </a:p>
      </dgm:t>
    </dgm:pt>
    <dgm:pt modelId="{5EC037F5-4802-42ED-8542-FB07FB02D19C}" type="sibTrans" cxnId="{30528DA4-3F70-49ED-9B8B-5E92B86EBF99}">
      <dgm:prSet/>
      <dgm:spPr/>
      <dgm:t>
        <a:bodyPr/>
        <a:lstStyle/>
        <a:p>
          <a:endParaRPr lang="pt-BR"/>
        </a:p>
      </dgm:t>
    </dgm:pt>
    <dgm:pt modelId="{E0B1EC27-9822-4F33-9923-B90B07E958A6}">
      <dgm:prSet custT="1"/>
      <dgm:spPr>
        <a:solidFill>
          <a:srgbClr val="00B050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pt-BR" sz="2400" b="1" dirty="0"/>
            <a:t>TOLEDO</a:t>
          </a:r>
          <a:endParaRPr lang="pt-BR" sz="2400" dirty="0"/>
        </a:p>
      </dgm:t>
    </dgm:pt>
    <dgm:pt modelId="{09551781-D7DD-4F38-8F1E-8F92CC4E35B3}" type="parTrans" cxnId="{AD7794B5-C359-4BDC-997B-4281148A77BE}">
      <dgm:prSet/>
      <dgm:spPr/>
      <dgm:t>
        <a:bodyPr/>
        <a:lstStyle/>
        <a:p>
          <a:endParaRPr lang="pt-BR"/>
        </a:p>
      </dgm:t>
    </dgm:pt>
    <dgm:pt modelId="{052A41C4-124E-4C7C-AE2B-719AB351D609}" type="sibTrans" cxnId="{AD7794B5-C359-4BDC-997B-4281148A77BE}">
      <dgm:prSet/>
      <dgm:spPr/>
      <dgm:t>
        <a:bodyPr/>
        <a:lstStyle/>
        <a:p>
          <a:endParaRPr lang="pt-BR"/>
        </a:p>
      </dgm:t>
    </dgm:pt>
    <dgm:pt modelId="{6DEAAF5F-7E35-44AA-9C97-C05FCF5B7530}" type="pres">
      <dgm:prSet presAssocID="{E4D091D8-4AE1-4A3E-BD7A-8DD24B8AB031}" presName="CompostProcess" presStyleCnt="0">
        <dgm:presLayoutVars>
          <dgm:dir/>
          <dgm:resizeHandles val="exact"/>
        </dgm:presLayoutVars>
      </dgm:prSet>
      <dgm:spPr/>
    </dgm:pt>
    <dgm:pt modelId="{D964D446-0A98-4120-8E9C-E8D9609989CC}" type="pres">
      <dgm:prSet presAssocID="{E4D091D8-4AE1-4A3E-BD7A-8DD24B8AB031}" presName="arrow" presStyleLbl="bgShp" presStyleIdx="0" presStyleCnt="1" custLinFactNeighborX="446"/>
      <dgm:spPr/>
    </dgm:pt>
    <dgm:pt modelId="{3891490F-D7B7-4DC6-834A-5DD26A75C294}" type="pres">
      <dgm:prSet presAssocID="{E4D091D8-4AE1-4A3E-BD7A-8DD24B8AB031}" presName="linearProcess" presStyleCnt="0"/>
      <dgm:spPr/>
    </dgm:pt>
    <dgm:pt modelId="{92D97C65-51B8-4A67-9EA0-148FF938A312}" type="pres">
      <dgm:prSet presAssocID="{6DB69BC3-5B91-41BA-B454-2072024E94D8}" presName="textNode" presStyleLbl="node1" presStyleIdx="0" presStyleCnt="2" custScaleX="109629" custScaleY="181034" custLinFactX="-9596" custLinFactNeighborX="-100000" custLinFactNeighborY="-2225">
        <dgm:presLayoutVars>
          <dgm:bulletEnabled val="1"/>
        </dgm:presLayoutVars>
      </dgm:prSet>
      <dgm:spPr/>
    </dgm:pt>
    <dgm:pt modelId="{BAC60AD5-5209-482E-9D36-4902043B8966}" type="pres">
      <dgm:prSet presAssocID="{5EC037F5-4802-42ED-8542-FB07FB02D19C}" presName="sibTrans" presStyleCnt="0"/>
      <dgm:spPr/>
    </dgm:pt>
    <dgm:pt modelId="{D3BABC27-93B2-438C-AB0D-3D9FDB16DBC6}" type="pres">
      <dgm:prSet presAssocID="{E0B1EC27-9822-4F33-9923-B90B07E958A6}" presName="textNode" presStyleLbl="node1" presStyleIdx="1" presStyleCnt="2" custScaleX="73432" custScaleY="77421" custLinFactX="-2965" custLinFactNeighborX="-100000" custLinFactNeighborY="-2420">
        <dgm:presLayoutVars>
          <dgm:bulletEnabled val="1"/>
        </dgm:presLayoutVars>
      </dgm:prSet>
      <dgm:spPr/>
    </dgm:pt>
  </dgm:ptLst>
  <dgm:cxnLst>
    <dgm:cxn modelId="{8CBA5A1B-6D37-4EF6-8D3F-24A9B235E016}" type="presOf" srcId="{E0B1EC27-9822-4F33-9923-B90B07E958A6}" destId="{D3BABC27-93B2-438C-AB0D-3D9FDB16DBC6}" srcOrd="0" destOrd="0" presId="urn:microsoft.com/office/officeart/2005/8/layout/hProcess9"/>
    <dgm:cxn modelId="{7522E434-FA3C-49C4-8993-E1F0E298636A}" type="presOf" srcId="{E4D091D8-4AE1-4A3E-BD7A-8DD24B8AB031}" destId="{6DEAAF5F-7E35-44AA-9C97-C05FCF5B7530}" srcOrd="0" destOrd="0" presId="urn:microsoft.com/office/officeart/2005/8/layout/hProcess9"/>
    <dgm:cxn modelId="{4ACBB639-B840-4F92-931E-C3A60289B901}" type="presOf" srcId="{6DB69BC3-5B91-41BA-B454-2072024E94D8}" destId="{92D97C65-51B8-4A67-9EA0-148FF938A312}" srcOrd="0" destOrd="0" presId="urn:microsoft.com/office/officeart/2005/8/layout/hProcess9"/>
    <dgm:cxn modelId="{30528DA4-3F70-49ED-9B8B-5E92B86EBF99}" srcId="{E4D091D8-4AE1-4A3E-BD7A-8DD24B8AB031}" destId="{6DB69BC3-5B91-41BA-B454-2072024E94D8}" srcOrd="0" destOrd="0" parTransId="{A4D2F48C-FAEB-48C3-8DEF-60548716C458}" sibTransId="{5EC037F5-4802-42ED-8542-FB07FB02D19C}"/>
    <dgm:cxn modelId="{AD7794B5-C359-4BDC-997B-4281148A77BE}" srcId="{E4D091D8-4AE1-4A3E-BD7A-8DD24B8AB031}" destId="{E0B1EC27-9822-4F33-9923-B90B07E958A6}" srcOrd="1" destOrd="0" parTransId="{09551781-D7DD-4F38-8F1E-8F92CC4E35B3}" sibTransId="{052A41C4-124E-4C7C-AE2B-719AB351D609}"/>
    <dgm:cxn modelId="{B0374BED-8BCA-41DE-A4AF-53758D8DE32C}" type="presParOf" srcId="{6DEAAF5F-7E35-44AA-9C97-C05FCF5B7530}" destId="{D964D446-0A98-4120-8E9C-E8D9609989CC}" srcOrd="0" destOrd="0" presId="urn:microsoft.com/office/officeart/2005/8/layout/hProcess9"/>
    <dgm:cxn modelId="{4D9DAE52-E89B-4CE6-A509-E86C29840184}" type="presParOf" srcId="{6DEAAF5F-7E35-44AA-9C97-C05FCF5B7530}" destId="{3891490F-D7B7-4DC6-834A-5DD26A75C294}" srcOrd="1" destOrd="0" presId="urn:microsoft.com/office/officeart/2005/8/layout/hProcess9"/>
    <dgm:cxn modelId="{3242BBA9-6F3D-4544-80F8-7942FA5994D3}" type="presParOf" srcId="{3891490F-D7B7-4DC6-834A-5DD26A75C294}" destId="{92D97C65-51B8-4A67-9EA0-148FF938A312}" srcOrd="0" destOrd="0" presId="urn:microsoft.com/office/officeart/2005/8/layout/hProcess9"/>
    <dgm:cxn modelId="{924EECCD-8062-4F8D-9984-5DD5587D4279}" type="presParOf" srcId="{3891490F-D7B7-4DC6-834A-5DD26A75C294}" destId="{BAC60AD5-5209-482E-9D36-4902043B8966}" srcOrd="1" destOrd="0" presId="urn:microsoft.com/office/officeart/2005/8/layout/hProcess9"/>
    <dgm:cxn modelId="{BC4D8119-B632-4AB7-B934-67488482B7FD}" type="presParOf" srcId="{3891490F-D7B7-4DC6-834A-5DD26A75C294}" destId="{D3BABC27-93B2-438C-AB0D-3D9FDB16DBC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925868-F4F6-4445-B6AD-D6A2C0B8FB2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49791C4-0F37-48D7-A78E-6654B5A5801C}">
      <dgm:prSet custT="1"/>
      <dgm:spPr>
        <a:solidFill>
          <a:srgbClr val="00B050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pt-BR" sz="2400" b="1" dirty="0"/>
            <a:t>Eliminação da transmissão vertical do  HIV e Selo Bronze de Boas Práticas rumo à eliminação da sífilis: </a:t>
          </a:r>
          <a:endParaRPr lang="pt-BR" sz="2400" dirty="0"/>
        </a:p>
      </dgm:t>
    </dgm:pt>
    <dgm:pt modelId="{E598BB82-41ED-4ED6-83CF-F91CA58E9186}" type="parTrans" cxnId="{BA1E77EE-B6D3-450F-9030-852411E7A3D0}">
      <dgm:prSet/>
      <dgm:spPr/>
      <dgm:t>
        <a:bodyPr/>
        <a:lstStyle/>
        <a:p>
          <a:endParaRPr lang="pt-BR"/>
        </a:p>
      </dgm:t>
    </dgm:pt>
    <dgm:pt modelId="{92048381-EA9B-4D15-BC28-C6FE5B276D27}" type="sibTrans" cxnId="{BA1E77EE-B6D3-450F-9030-852411E7A3D0}">
      <dgm:prSet/>
      <dgm:spPr/>
      <dgm:t>
        <a:bodyPr/>
        <a:lstStyle/>
        <a:p>
          <a:endParaRPr lang="pt-BR"/>
        </a:p>
      </dgm:t>
    </dgm:pt>
    <dgm:pt modelId="{028FB0AE-3747-4415-A377-51268025739B}">
      <dgm:prSet custT="1"/>
      <dgm:spPr>
        <a:solidFill>
          <a:srgbClr val="00B050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pt-BR" sz="2400" b="1" dirty="0"/>
            <a:t>PARANÁ</a:t>
          </a:r>
        </a:p>
      </dgm:t>
    </dgm:pt>
    <dgm:pt modelId="{F4903F6A-942D-463A-BD1C-5E9150DC7968}" type="parTrans" cxnId="{A036E588-6EAF-4CD0-B90A-29CF69D41636}">
      <dgm:prSet/>
      <dgm:spPr/>
      <dgm:t>
        <a:bodyPr/>
        <a:lstStyle/>
        <a:p>
          <a:endParaRPr lang="pt-BR"/>
        </a:p>
      </dgm:t>
    </dgm:pt>
    <dgm:pt modelId="{2F3A1C7C-ADE0-4C0F-BFC0-07710B871F8F}" type="sibTrans" cxnId="{A036E588-6EAF-4CD0-B90A-29CF69D41636}">
      <dgm:prSet/>
      <dgm:spPr/>
      <dgm:t>
        <a:bodyPr/>
        <a:lstStyle/>
        <a:p>
          <a:endParaRPr lang="pt-BR"/>
        </a:p>
      </dgm:t>
    </dgm:pt>
    <dgm:pt modelId="{BFD73C76-CBA3-41E8-BCB2-C89FC9968300}" type="pres">
      <dgm:prSet presAssocID="{01925868-F4F6-4445-B6AD-D6A2C0B8FB22}" presName="CompostProcess" presStyleCnt="0">
        <dgm:presLayoutVars>
          <dgm:dir/>
          <dgm:resizeHandles val="exact"/>
        </dgm:presLayoutVars>
      </dgm:prSet>
      <dgm:spPr/>
    </dgm:pt>
    <dgm:pt modelId="{D007422D-B1C5-429B-9719-C77AA5C32875}" type="pres">
      <dgm:prSet presAssocID="{01925868-F4F6-4445-B6AD-D6A2C0B8FB22}" presName="arrow" presStyleLbl="bgShp" presStyleIdx="0" presStyleCnt="1"/>
      <dgm:spPr/>
    </dgm:pt>
    <dgm:pt modelId="{7DB39275-5557-497E-AEAA-2928384E809C}" type="pres">
      <dgm:prSet presAssocID="{01925868-F4F6-4445-B6AD-D6A2C0B8FB22}" presName="linearProcess" presStyleCnt="0"/>
      <dgm:spPr/>
    </dgm:pt>
    <dgm:pt modelId="{F5762E7E-4B00-428F-A49D-C28B0B858A41}" type="pres">
      <dgm:prSet presAssocID="{149791C4-0F37-48D7-A78E-6654B5A5801C}" presName="textNode" presStyleLbl="node1" presStyleIdx="0" presStyleCnt="2" custScaleX="114620" custScaleY="169355" custLinFactX="-20022" custLinFactNeighborX="-100000" custLinFactNeighborY="-3558">
        <dgm:presLayoutVars>
          <dgm:bulletEnabled val="1"/>
        </dgm:presLayoutVars>
      </dgm:prSet>
      <dgm:spPr/>
    </dgm:pt>
    <dgm:pt modelId="{109F13B3-2B36-422C-BE20-01A95116D8C2}" type="pres">
      <dgm:prSet presAssocID="{92048381-EA9B-4D15-BC28-C6FE5B276D27}" presName="sibTrans" presStyleCnt="0"/>
      <dgm:spPr/>
    </dgm:pt>
    <dgm:pt modelId="{461E8928-9CFA-4110-9D2B-D79A0E449B6E}" type="pres">
      <dgm:prSet presAssocID="{028FB0AE-3747-4415-A377-51268025739B}" presName="textNode" presStyleLbl="node1" presStyleIdx="1" presStyleCnt="2" custScaleX="59107" custScaleY="78273" custLinFactX="-13217" custLinFactNeighborX="-100000" custLinFactNeighborY="2372">
        <dgm:presLayoutVars>
          <dgm:bulletEnabled val="1"/>
        </dgm:presLayoutVars>
      </dgm:prSet>
      <dgm:spPr/>
    </dgm:pt>
  </dgm:ptLst>
  <dgm:cxnLst>
    <dgm:cxn modelId="{C2A0B121-3377-4467-B3BD-F0D4950E8D49}" type="presOf" srcId="{01925868-F4F6-4445-B6AD-D6A2C0B8FB22}" destId="{BFD73C76-CBA3-41E8-BCB2-C89FC9968300}" srcOrd="0" destOrd="0" presId="urn:microsoft.com/office/officeart/2005/8/layout/hProcess9"/>
    <dgm:cxn modelId="{5E93DC43-3753-47DE-9595-E3066F71BF6A}" type="presOf" srcId="{028FB0AE-3747-4415-A377-51268025739B}" destId="{461E8928-9CFA-4110-9D2B-D79A0E449B6E}" srcOrd="0" destOrd="0" presId="urn:microsoft.com/office/officeart/2005/8/layout/hProcess9"/>
    <dgm:cxn modelId="{6506AC71-E876-4D86-91F9-3AB7EFB552E2}" type="presOf" srcId="{149791C4-0F37-48D7-A78E-6654B5A5801C}" destId="{F5762E7E-4B00-428F-A49D-C28B0B858A41}" srcOrd="0" destOrd="0" presId="urn:microsoft.com/office/officeart/2005/8/layout/hProcess9"/>
    <dgm:cxn modelId="{A036E588-6EAF-4CD0-B90A-29CF69D41636}" srcId="{01925868-F4F6-4445-B6AD-D6A2C0B8FB22}" destId="{028FB0AE-3747-4415-A377-51268025739B}" srcOrd="1" destOrd="0" parTransId="{F4903F6A-942D-463A-BD1C-5E9150DC7968}" sibTransId="{2F3A1C7C-ADE0-4C0F-BFC0-07710B871F8F}"/>
    <dgm:cxn modelId="{BA1E77EE-B6D3-450F-9030-852411E7A3D0}" srcId="{01925868-F4F6-4445-B6AD-D6A2C0B8FB22}" destId="{149791C4-0F37-48D7-A78E-6654B5A5801C}" srcOrd="0" destOrd="0" parTransId="{E598BB82-41ED-4ED6-83CF-F91CA58E9186}" sibTransId="{92048381-EA9B-4D15-BC28-C6FE5B276D27}"/>
    <dgm:cxn modelId="{19AB759F-A004-4716-B6C7-F4CA4ED519BC}" type="presParOf" srcId="{BFD73C76-CBA3-41E8-BCB2-C89FC9968300}" destId="{D007422D-B1C5-429B-9719-C77AA5C32875}" srcOrd="0" destOrd="0" presId="urn:microsoft.com/office/officeart/2005/8/layout/hProcess9"/>
    <dgm:cxn modelId="{D588A3F8-6E19-4085-8B92-3FE25EE53C57}" type="presParOf" srcId="{BFD73C76-CBA3-41E8-BCB2-C89FC9968300}" destId="{7DB39275-5557-497E-AEAA-2928384E809C}" srcOrd="1" destOrd="0" presId="urn:microsoft.com/office/officeart/2005/8/layout/hProcess9"/>
    <dgm:cxn modelId="{624A3754-F175-4FE5-BB5B-D10D988274AF}" type="presParOf" srcId="{7DB39275-5557-497E-AEAA-2928384E809C}" destId="{F5762E7E-4B00-428F-A49D-C28B0B858A41}" srcOrd="0" destOrd="0" presId="urn:microsoft.com/office/officeart/2005/8/layout/hProcess9"/>
    <dgm:cxn modelId="{0BA21666-8714-4F67-8B47-9CBA3C911D73}" type="presParOf" srcId="{7DB39275-5557-497E-AEAA-2928384E809C}" destId="{109F13B3-2B36-422C-BE20-01A95116D8C2}" srcOrd="1" destOrd="0" presId="urn:microsoft.com/office/officeart/2005/8/layout/hProcess9"/>
    <dgm:cxn modelId="{C6EA2564-EB01-42BC-BC25-B710C2191644}" type="presParOf" srcId="{7DB39275-5557-497E-AEAA-2928384E809C}" destId="{461E8928-9CFA-4110-9D2B-D79A0E449B6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D5527-6D5F-4467-A034-4B2188532E0A}">
      <dsp:nvSpPr>
        <dsp:cNvPr id="0" name=""/>
        <dsp:cNvSpPr/>
      </dsp:nvSpPr>
      <dsp:spPr>
        <a:xfrm>
          <a:off x="0" y="1562"/>
          <a:ext cx="7215238" cy="985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 transmissão de mãe para filho do HIV, também chamada de transmissão vertical transmissão, pode ocorrer em vários momentos: durante a gravidez, durante trabalho de parto e parto ou após o nascimento através da amamentação</a:t>
          </a:r>
          <a:r>
            <a:rPr lang="pt-PT" sz="1500" b="0" kern="1200" dirty="0">
              <a:solidFill>
                <a:schemeClr val="tx1"/>
              </a:solidFill>
            </a:rPr>
            <a:t>.</a:t>
          </a:r>
          <a:endParaRPr lang="pt-BR" sz="1500" b="0" kern="1200" dirty="0">
            <a:solidFill>
              <a:schemeClr val="tx1"/>
            </a:solidFill>
          </a:endParaRPr>
        </a:p>
      </dsp:txBody>
      <dsp:txXfrm>
        <a:off x="48133" y="49695"/>
        <a:ext cx="7118972" cy="889733"/>
      </dsp:txXfrm>
    </dsp:sp>
    <dsp:sp modelId="{36F52D33-A28E-4D4B-A6D5-401A62A77ACD}">
      <dsp:nvSpPr>
        <dsp:cNvPr id="0" name=""/>
        <dsp:cNvSpPr/>
      </dsp:nvSpPr>
      <dsp:spPr>
        <a:xfrm>
          <a:off x="0" y="1000752"/>
          <a:ext cx="7215238" cy="985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 risco da transmissão pode variar entre 15 a 35% sem às intervençoes adequadas. Podendo chegar até 60% durante o trabalho de parto. </a:t>
          </a:r>
          <a:endParaRPr lang="pt-BR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133" y="1048885"/>
        <a:ext cx="7118972" cy="889733"/>
      </dsp:txXfrm>
    </dsp:sp>
    <dsp:sp modelId="{DBA434FD-053C-4DFC-8A15-65BDEB78FF45}">
      <dsp:nvSpPr>
        <dsp:cNvPr id="0" name=""/>
        <dsp:cNvSpPr/>
      </dsp:nvSpPr>
      <dsp:spPr>
        <a:xfrm>
          <a:off x="0" y="1999942"/>
          <a:ext cx="7215238" cy="985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Há um adicional de risco entre 7% e 22% se a criança é amamentada pela mãe.</a:t>
          </a:r>
          <a:endParaRPr lang="pt-BR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133" y="2048075"/>
        <a:ext cx="7118972" cy="889733"/>
      </dsp:txXfrm>
    </dsp:sp>
    <dsp:sp modelId="{66A35563-C6F1-44FD-BA65-E7F2CF9087B6}">
      <dsp:nvSpPr>
        <dsp:cNvPr id="0" name=""/>
        <dsp:cNvSpPr/>
      </dsp:nvSpPr>
      <dsp:spPr>
        <a:xfrm>
          <a:off x="0" y="2999132"/>
          <a:ext cx="7215238" cy="985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 transmissão vertical da sífilis </a:t>
          </a:r>
          <a:r>
            <a:rPr lang="pt-BR" sz="16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os fetos de gestante com sífilis primária não tratada serão infectados de 70 a 100% dos casos, podendo evoluir com parto prematuro, aborto ou natimorto em até 40% das gestações</a:t>
          </a:r>
          <a:endParaRPr lang="pt-BR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133" y="3047265"/>
        <a:ext cx="7118972" cy="889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09BE1-8DB8-473F-AB57-7A9A0D50AAEA}">
      <dsp:nvSpPr>
        <dsp:cNvPr id="0" name=""/>
        <dsp:cNvSpPr/>
      </dsp:nvSpPr>
      <dsp:spPr>
        <a:xfrm>
          <a:off x="0" y="1071570"/>
          <a:ext cx="10072758" cy="142876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51A2B-722E-4171-BDEE-8C12A75E54DF}">
      <dsp:nvSpPr>
        <dsp:cNvPr id="0" name=""/>
        <dsp:cNvSpPr/>
      </dsp:nvSpPr>
      <dsp:spPr>
        <a:xfrm>
          <a:off x="3222" y="0"/>
          <a:ext cx="930672" cy="142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2014 –resolução SESA 606</a:t>
          </a:r>
        </a:p>
      </dsp:txBody>
      <dsp:txXfrm>
        <a:off x="3222" y="0"/>
        <a:ext cx="930672" cy="1428760"/>
      </dsp:txXfrm>
    </dsp:sp>
    <dsp:sp modelId="{2AB27F0A-6F3D-40AE-BC90-55A0BF35EAF5}">
      <dsp:nvSpPr>
        <dsp:cNvPr id="0" name=""/>
        <dsp:cNvSpPr/>
      </dsp:nvSpPr>
      <dsp:spPr>
        <a:xfrm>
          <a:off x="289963" y="1607355"/>
          <a:ext cx="357190" cy="357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8CD09-BE60-4817-954D-F687DEDF544A}">
      <dsp:nvSpPr>
        <dsp:cNvPr id="0" name=""/>
        <dsp:cNvSpPr/>
      </dsp:nvSpPr>
      <dsp:spPr>
        <a:xfrm>
          <a:off x="980428" y="2143140"/>
          <a:ext cx="930672" cy="142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1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2015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Atualização protocolo Região Sul. Boletim HIV</a:t>
          </a:r>
        </a:p>
      </dsp:txBody>
      <dsp:txXfrm>
        <a:off x="980428" y="2143140"/>
        <a:ext cx="930672" cy="1428760"/>
      </dsp:txXfrm>
    </dsp:sp>
    <dsp:sp modelId="{3B472FC4-33F5-4010-9790-78C58EF84D21}">
      <dsp:nvSpPr>
        <dsp:cNvPr id="0" name=""/>
        <dsp:cNvSpPr/>
      </dsp:nvSpPr>
      <dsp:spPr>
        <a:xfrm>
          <a:off x="1267169" y="1607355"/>
          <a:ext cx="357190" cy="357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A8C88-6BFF-4C75-BFD7-59A350C53A48}">
      <dsp:nvSpPr>
        <dsp:cNvPr id="0" name=""/>
        <dsp:cNvSpPr/>
      </dsp:nvSpPr>
      <dsp:spPr>
        <a:xfrm>
          <a:off x="1957634" y="0"/>
          <a:ext cx="930672" cy="142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1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2016</a:t>
          </a: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700" kern="1200" dirty="0"/>
            <a:t>Criação do Grupo Técnico para Enfrentamento das IST –Resolução -2017</a:t>
          </a: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700" kern="1200" dirty="0"/>
            <a:t>2017- Guia Prático e Boletim Epidemiológico da </a:t>
          </a:r>
          <a:r>
            <a:rPr lang="pt-BR" sz="700" kern="1200" dirty="0" err="1"/>
            <a:t>Sifilis</a:t>
          </a:r>
          <a:r>
            <a:rPr lang="pt-BR" sz="700" kern="1200" dirty="0"/>
            <a:t>.</a:t>
          </a: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700" kern="1200" dirty="0"/>
            <a:t>2018 Resolução 374 –Comitê Estadual de investigação da TV HIV/Sífilis</a:t>
          </a:r>
        </a:p>
      </dsp:txBody>
      <dsp:txXfrm>
        <a:off x="1957634" y="0"/>
        <a:ext cx="930672" cy="1428760"/>
      </dsp:txXfrm>
    </dsp:sp>
    <dsp:sp modelId="{C4A3D805-0E67-40B1-BDA7-16DED43C2EBD}">
      <dsp:nvSpPr>
        <dsp:cNvPr id="0" name=""/>
        <dsp:cNvSpPr/>
      </dsp:nvSpPr>
      <dsp:spPr>
        <a:xfrm>
          <a:off x="2244376" y="1607355"/>
          <a:ext cx="357190" cy="357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E277D-3B7C-4719-A8BD-CC41B9705A4A}">
      <dsp:nvSpPr>
        <dsp:cNvPr id="0" name=""/>
        <dsp:cNvSpPr/>
      </dsp:nvSpPr>
      <dsp:spPr>
        <a:xfrm>
          <a:off x="2934841" y="2143140"/>
          <a:ext cx="2218593" cy="142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1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2019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Lançamento da certificação estadual para eliminação da sífilis congênita- Expansão da </a:t>
          </a:r>
          <a:r>
            <a:rPr lang="pt-BR" sz="1000" kern="1200" dirty="0" err="1"/>
            <a:t>PrEP</a:t>
          </a:r>
          <a:endParaRPr lang="pt-BR" sz="1000" kern="1200" dirty="0"/>
        </a:p>
      </dsp:txBody>
      <dsp:txXfrm>
        <a:off x="2934841" y="2143140"/>
        <a:ext cx="2218593" cy="1428760"/>
      </dsp:txXfrm>
    </dsp:sp>
    <dsp:sp modelId="{0BE4D0E0-CDA3-4DCD-A701-58485D00EC42}">
      <dsp:nvSpPr>
        <dsp:cNvPr id="0" name=""/>
        <dsp:cNvSpPr/>
      </dsp:nvSpPr>
      <dsp:spPr>
        <a:xfrm>
          <a:off x="3865542" y="1607355"/>
          <a:ext cx="357190" cy="357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C89A4-CD47-4BFE-95B6-DAE199988E7C}">
      <dsp:nvSpPr>
        <dsp:cNvPr id="0" name=""/>
        <dsp:cNvSpPr/>
      </dsp:nvSpPr>
      <dsp:spPr>
        <a:xfrm>
          <a:off x="5199968" y="0"/>
          <a:ext cx="930672" cy="142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1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2020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Estabelecimento das metas e desafios para controle da sífilis no Paraná. Resolução 346/ STORCH-Z HIV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 dirty="0"/>
        </a:p>
      </dsp:txBody>
      <dsp:txXfrm>
        <a:off x="5199968" y="0"/>
        <a:ext cx="930672" cy="1428760"/>
      </dsp:txXfrm>
    </dsp:sp>
    <dsp:sp modelId="{0E9957CC-B423-474A-AAF8-D16E1AD36E68}">
      <dsp:nvSpPr>
        <dsp:cNvPr id="0" name=""/>
        <dsp:cNvSpPr/>
      </dsp:nvSpPr>
      <dsp:spPr>
        <a:xfrm>
          <a:off x="5486709" y="1607355"/>
          <a:ext cx="357190" cy="357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B3F36-6509-4714-8643-927DB668AEB4}">
      <dsp:nvSpPr>
        <dsp:cNvPr id="0" name=""/>
        <dsp:cNvSpPr/>
      </dsp:nvSpPr>
      <dsp:spPr>
        <a:xfrm>
          <a:off x="6177174" y="2143140"/>
          <a:ext cx="930672" cy="142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1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2021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Trabalho de integração nos territórios- 210 municípios certificados.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 dirty="0"/>
        </a:p>
      </dsp:txBody>
      <dsp:txXfrm>
        <a:off x="6177174" y="2143140"/>
        <a:ext cx="930672" cy="1428760"/>
      </dsp:txXfrm>
    </dsp:sp>
    <dsp:sp modelId="{9E12C17C-C774-4880-91F0-176FCEEFC782}">
      <dsp:nvSpPr>
        <dsp:cNvPr id="0" name=""/>
        <dsp:cNvSpPr/>
      </dsp:nvSpPr>
      <dsp:spPr>
        <a:xfrm>
          <a:off x="6463915" y="1607355"/>
          <a:ext cx="357190" cy="357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1B2F5-2A73-46EA-BA07-FC14C99ACD3B}">
      <dsp:nvSpPr>
        <dsp:cNvPr id="0" name=""/>
        <dsp:cNvSpPr/>
      </dsp:nvSpPr>
      <dsp:spPr>
        <a:xfrm>
          <a:off x="7154380" y="0"/>
          <a:ext cx="930672" cy="142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1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2022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Mobilização para enfrentamento da sífilis no Paraná. Certificação Paraná.</a:t>
          </a:r>
        </a:p>
      </dsp:txBody>
      <dsp:txXfrm>
        <a:off x="7154380" y="0"/>
        <a:ext cx="930672" cy="1428760"/>
      </dsp:txXfrm>
    </dsp:sp>
    <dsp:sp modelId="{E6E0F800-09A2-4A7B-8914-1BBE7794D242}">
      <dsp:nvSpPr>
        <dsp:cNvPr id="0" name=""/>
        <dsp:cNvSpPr/>
      </dsp:nvSpPr>
      <dsp:spPr>
        <a:xfrm>
          <a:off x="7441122" y="1607355"/>
          <a:ext cx="357190" cy="357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34C5C-7A3B-4169-AE76-4552CB639188}">
      <dsp:nvSpPr>
        <dsp:cNvPr id="0" name=""/>
        <dsp:cNvSpPr/>
      </dsp:nvSpPr>
      <dsp:spPr>
        <a:xfrm>
          <a:off x="8131587" y="2143140"/>
          <a:ext cx="930672" cy="142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2023 Certificação municípios e estado. </a:t>
          </a:r>
        </a:p>
      </dsp:txBody>
      <dsp:txXfrm>
        <a:off x="8131587" y="2143140"/>
        <a:ext cx="930672" cy="1428760"/>
      </dsp:txXfrm>
    </dsp:sp>
    <dsp:sp modelId="{AC5B4AAF-6DE2-49B3-802B-899C8E154C62}">
      <dsp:nvSpPr>
        <dsp:cNvPr id="0" name=""/>
        <dsp:cNvSpPr/>
      </dsp:nvSpPr>
      <dsp:spPr>
        <a:xfrm>
          <a:off x="8418328" y="1607355"/>
          <a:ext cx="357190" cy="357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1D6CD-C6E0-41D4-B4F1-B651B435074A}">
      <dsp:nvSpPr>
        <dsp:cNvPr id="0" name=""/>
        <dsp:cNvSpPr/>
      </dsp:nvSpPr>
      <dsp:spPr>
        <a:xfrm>
          <a:off x="3109205" y="916"/>
          <a:ext cx="1319949" cy="601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Distribuição de insumos de prevenção</a:t>
          </a:r>
        </a:p>
      </dsp:txBody>
      <dsp:txXfrm>
        <a:off x="3138576" y="30287"/>
        <a:ext cx="1261207" cy="542934"/>
      </dsp:txXfrm>
    </dsp:sp>
    <dsp:sp modelId="{2132A3C8-68A6-4ECB-A00C-B6B698EAD782}">
      <dsp:nvSpPr>
        <dsp:cNvPr id="0" name=""/>
        <dsp:cNvSpPr/>
      </dsp:nvSpPr>
      <dsp:spPr>
        <a:xfrm>
          <a:off x="1680770" y="301754"/>
          <a:ext cx="4176820" cy="4176820"/>
        </a:xfrm>
        <a:custGeom>
          <a:avLst/>
          <a:gdLst/>
          <a:ahLst/>
          <a:cxnLst/>
          <a:rect l="0" t="0" r="0" b="0"/>
          <a:pathLst>
            <a:path>
              <a:moveTo>
                <a:pt x="2752951" y="108551"/>
              </a:moveTo>
              <a:arcTo wR="2088410" hR="2088410" stAng="17313262" swAng="7785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B1E8D-AC5A-466C-8C49-D08AEC506A12}">
      <dsp:nvSpPr>
        <dsp:cNvPr id="0" name=""/>
        <dsp:cNvSpPr/>
      </dsp:nvSpPr>
      <dsp:spPr>
        <a:xfrm>
          <a:off x="4783081" y="612597"/>
          <a:ext cx="925656" cy="601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Prevenção combinada</a:t>
          </a:r>
        </a:p>
      </dsp:txBody>
      <dsp:txXfrm>
        <a:off x="4812452" y="641968"/>
        <a:ext cx="866914" cy="542934"/>
      </dsp:txXfrm>
    </dsp:sp>
    <dsp:sp modelId="{6F0BD97F-D6FB-4340-ADBB-D442C649DF0A}">
      <dsp:nvSpPr>
        <dsp:cNvPr id="0" name=""/>
        <dsp:cNvSpPr/>
      </dsp:nvSpPr>
      <dsp:spPr>
        <a:xfrm>
          <a:off x="1680770" y="301754"/>
          <a:ext cx="4176820" cy="4176820"/>
        </a:xfrm>
        <a:custGeom>
          <a:avLst/>
          <a:gdLst/>
          <a:ahLst/>
          <a:cxnLst/>
          <a:rect l="0" t="0" r="0" b="0"/>
          <a:pathLst>
            <a:path>
              <a:moveTo>
                <a:pt x="3819582" y="920291"/>
              </a:moveTo>
              <a:arcTo wR="2088410" hR="2088410" stAng="19559416" swAng="15281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F68B8-4A5F-4DCA-9399-0E93B602EBEE}">
      <dsp:nvSpPr>
        <dsp:cNvPr id="0" name=""/>
        <dsp:cNvSpPr/>
      </dsp:nvSpPr>
      <dsp:spPr>
        <a:xfrm>
          <a:off x="5226843" y="2089326"/>
          <a:ext cx="1261494" cy="601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Monitoramento </a:t>
          </a:r>
        </a:p>
      </dsp:txBody>
      <dsp:txXfrm>
        <a:off x="5256214" y="2118697"/>
        <a:ext cx="1202752" cy="542934"/>
      </dsp:txXfrm>
    </dsp:sp>
    <dsp:sp modelId="{8D8845B1-5BB7-4A5A-BBDF-FA28D0E5B44C}">
      <dsp:nvSpPr>
        <dsp:cNvPr id="0" name=""/>
        <dsp:cNvSpPr/>
      </dsp:nvSpPr>
      <dsp:spPr>
        <a:xfrm>
          <a:off x="1680770" y="301754"/>
          <a:ext cx="4176820" cy="4176820"/>
        </a:xfrm>
        <a:custGeom>
          <a:avLst/>
          <a:gdLst/>
          <a:ahLst/>
          <a:cxnLst/>
          <a:rect l="0" t="0" r="0" b="0"/>
          <a:pathLst>
            <a:path>
              <a:moveTo>
                <a:pt x="4153665" y="2398538"/>
              </a:moveTo>
              <a:arcTo wR="2088410" hR="2088410" stAng="512399" swAng="15281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DF3E2-DCAE-433D-B7DD-E9D7A47DEE5C}">
      <dsp:nvSpPr>
        <dsp:cNvPr id="0" name=""/>
        <dsp:cNvSpPr/>
      </dsp:nvSpPr>
      <dsp:spPr>
        <a:xfrm>
          <a:off x="4419589" y="3566055"/>
          <a:ext cx="1652639" cy="601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 Compartilhamento das informações</a:t>
          </a:r>
        </a:p>
      </dsp:txBody>
      <dsp:txXfrm>
        <a:off x="4448960" y="3595426"/>
        <a:ext cx="1593897" cy="542934"/>
      </dsp:txXfrm>
    </dsp:sp>
    <dsp:sp modelId="{AFE5590E-BCAC-48A0-9037-DF79E9F12877}">
      <dsp:nvSpPr>
        <dsp:cNvPr id="0" name=""/>
        <dsp:cNvSpPr/>
      </dsp:nvSpPr>
      <dsp:spPr>
        <a:xfrm>
          <a:off x="1680770" y="301754"/>
          <a:ext cx="4176820" cy="4176820"/>
        </a:xfrm>
        <a:custGeom>
          <a:avLst/>
          <a:gdLst/>
          <a:ahLst/>
          <a:cxnLst/>
          <a:rect l="0" t="0" r="0" b="0"/>
          <a:pathLst>
            <a:path>
              <a:moveTo>
                <a:pt x="3179602" y="3869072"/>
              </a:moveTo>
              <a:arcTo wR="2088410" hR="2088410" stAng="3509998" swAng="95648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71596-9B97-476C-8CED-34B544EBF5A6}">
      <dsp:nvSpPr>
        <dsp:cNvPr id="0" name=""/>
        <dsp:cNvSpPr/>
      </dsp:nvSpPr>
      <dsp:spPr>
        <a:xfrm>
          <a:off x="3214712" y="4177736"/>
          <a:ext cx="1108936" cy="601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Capacitações</a:t>
          </a:r>
        </a:p>
      </dsp:txBody>
      <dsp:txXfrm>
        <a:off x="3244083" y="4207107"/>
        <a:ext cx="1050194" cy="542934"/>
      </dsp:txXfrm>
    </dsp:sp>
    <dsp:sp modelId="{9D6C6730-582D-479B-B24C-9D62EB2E513B}">
      <dsp:nvSpPr>
        <dsp:cNvPr id="0" name=""/>
        <dsp:cNvSpPr/>
      </dsp:nvSpPr>
      <dsp:spPr>
        <a:xfrm>
          <a:off x="1680770" y="301754"/>
          <a:ext cx="4176820" cy="4176820"/>
        </a:xfrm>
        <a:custGeom>
          <a:avLst/>
          <a:gdLst/>
          <a:ahLst/>
          <a:cxnLst/>
          <a:rect l="0" t="0" r="0" b="0"/>
          <a:pathLst>
            <a:path>
              <a:moveTo>
                <a:pt x="1528247" y="4100293"/>
              </a:moveTo>
              <a:arcTo wR="2088410" hR="2088410" stAng="6333519" swAng="95648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96CA2-9F57-43A6-B3C4-190EDA020EA0}">
      <dsp:nvSpPr>
        <dsp:cNvPr id="0" name=""/>
        <dsp:cNvSpPr/>
      </dsp:nvSpPr>
      <dsp:spPr>
        <a:xfrm>
          <a:off x="1829623" y="3566055"/>
          <a:ext cx="925656" cy="601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Busca ativa</a:t>
          </a:r>
        </a:p>
      </dsp:txBody>
      <dsp:txXfrm>
        <a:off x="1858994" y="3595426"/>
        <a:ext cx="866914" cy="542934"/>
      </dsp:txXfrm>
    </dsp:sp>
    <dsp:sp modelId="{C8F70B7B-1014-416A-A277-EE8E6C370184}">
      <dsp:nvSpPr>
        <dsp:cNvPr id="0" name=""/>
        <dsp:cNvSpPr/>
      </dsp:nvSpPr>
      <dsp:spPr>
        <a:xfrm>
          <a:off x="1680770" y="301754"/>
          <a:ext cx="4176820" cy="4176820"/>
        </a:xfrm>
        <a:custGeom>
          <a:avLst/>
          <a:gdLst/>
          <a:ahLst/>
          <a:cxnLst/>
          <a:rect l="0" t="0" r="0" b="0"/>
          <a:pathLst>
            <a:path>
              <a:moveTo>
                <a:pt x="357238" y="3256528"/>
              </a:moveTo>
              <a:arcTo wR="2088410" hR="2088410" stAng="8759416" swAng="15281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60C49-77BF-40EF-B756-CDFEF9A34B1D}">
      <dsp:nvSpPr>
        <dsp:cNvPr id="0" name=""/>
        <dsp:cNvSpPr/>
      </dsp:nvSpPr>
      <dsp:spPr>
        <a:xfrm>
          <a:off x="1217942" y="2089326"/>
          <a:ext cx="925656" cy="601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Acesso</a:t>
          </a:r>
        </a:p>
      </dsp:txBody>
      <dsp:txXfrm>
        <a:off x="1247313" y="2118697"/>
        <a:ext cx="866914" cy="542934"/>
      </dsp:txXfrm>
    </dsp:sp>
    <dsp:sp modelId="{54825D15-B2CA-457F-BD5C-17D57D1B238F}">
      <dsp:nvSpPr>
        <dsp:cNvPr id="0" name=""/>
        <dsp:cNvSpPr/>
      </dsp:nvSpPr>
      <dsp:spPr>
        <a:xfrm>
          <a:off x="1680770" y="301754"/>
          <a:ext cx="4176820" cy="4176820"/>
        </a:xfrm>
        <a:custGeom>
          <a:avLst/>
          <a:gdLst/>
          <a:ahLst/>
          <a:cxnLst/>
          <a:rect l="0" t="0" r="0" b="0"/>
          <a:pathLst>
            <a:path>
              <a:moveTo>
                <a:pt x="23155" y="1778282"/>
              </a:moveTo>
              <a:arcTo wR="2088410" hR="2088410" stAng="11312399" swAng="15281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0EC0C-44A7-4E36-A1F3-FCB5CC09423E}">
      <dsp:nvSpPr>
        <dsp:cNvPr id="0" name=""/>
        <dsp:cNvSpPr/>
      </dsp:nvSpPr>
      <dsp:spPr>
        <a:xfrm>
          <a:off x="1714513" y="612597"/>
          <a:ext cx="1155876" cy="601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Qualificação de banco de dados</a:t>
          </a:r>
        </a:p>
      </dsp:txBody>
      <dsp:txXfrm>
        <a:off x="1743884" y="641968"/>
        <a:ext cx="1097134" cy="542934"/>
      </dsp:txXfrm>
    </dsp:sp>
    <dsp:sp modelId="{D49E05C3-6228-45A0-902B-DC45552E0653}">
      <dsp:nvSpPr>
        <dsp:cNvPr id="0" name=""/>
        <dsp:cNvSpPr/>
      </dsp:nvSpPr>
      <dsp:spPr>
        <a:xfrm>
          <a:off x="1680770" y="301754"/>
          <a:ext cx="4176820" cy="4176820"/>
        </a:xfrm>
        <a:custGeom>
          <a:avLst/>
          <a:gdLst/>
          <a:ahLst/>
          <a:cxnLst/>
          <a:rect l="0" t="0" r="0" b="0"/>
          <a:pathLst>
            <a:path>
              <a:moveTo>
                <a:pt x="996285" y="308319"/>
              </a:moveTo>
              <a:arcTo wR="2088410" hR="2088410" stAng="14308198" swAng="7785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EB39A-0E9E-4F11-8A44-CFF64181CEA7}">
      <dsp:nvSpPr>
        <dsp:cNvPr id="0" name=""/>
        <dsp:cNvSpPr/>
      </dsp:nvSpPr>
      <dsp:spPr>
        <a:xfrm>
          <a:off x="0" y="51517"/>
          <a:ext cx="8143932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Estar em consonância com os organismos internacionais (OPAS, OMS) e Nacional (MS)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49154" y="100671"/>
        <a:ext cx="8045624" cy="908623"/>
      </dsp:txXfrm>
    </dsp:sp>
    <dsp:sp modelId="{C82E2F6A-99BA-49D6-A510-E3C4DBC96F72}">
      <dsp:nvSpPr>
        <dsp:cNvPr id="0" name=""/>
        <dsp:cNvSpPr/>
      </dsp:nvSpPr>
      <dsp:spPr>
        <a:xfrm>
          <a:off x="0" y="1110288"/>
          <a:ext cx="8143932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Dar visibilidade ao trabalho realizado pelo Município/Estado</a:t>
          </a:r>
        </a:p>
      </dsp:txBody>
      <dsp:txXfrm>
        <a:off x="49154" y="1159442"/>
        <a:ext cx="8045624" cy="908623"/>
      </dsp:txXfrm>
    </dsp:sp>
    <dsp:sp modelId="{393532AA-E36C-48C8-978F-50D17608C163}">
      <dsp:nvSpPr>
        <dsp:cNvPr id="0" name=""/>
        <dsp:cNvSpPr/>
      </dsp:nvSpPr>
      <dsp:spPr>
        <a:xfrm>
          <a:off x="0" y="2169060"/>
          <a:ext cx="8143932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Permeia os programas e serviços de saúde, a vigilância epidemiológica; a capacidade diagnóstica; direitos humanos, igualdade de gênero e participação da comunidade</a:t>
          </a:r>
        </a:p>
      </dsp:txBody>
      <dsp:txXfrm>
        <a:off x="49154" y="2218214"/>
        <a:ext cx="8045624" cy="908623"/>
      </dsp:txXfrm>
    </dsp:sp>
    <dsp:sp modelId="{393BF944-1113-464F-B324-7546F9B39BE9}">
      <dsp:nvSpPr>
        <dsp:cNvPr id="0" name=""/>
        <dsp:cNvSpPr/>
      </dsp:nvSpPr>
      <dsp:spPr>
        <a:xfrm>
          <a:off x="0" y="3227831"/>
          <a:ext cx="8143932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Reflete a qualidade da assistência no pré-natal, parto, </a:t>
          </a:r>
          <a:r>
            <a:rPr lang="pt-BR" sz="1800" b="1" kern="1200" dirty="0" err="1">
              <a:solidFill>
                <a:schemeClr val="tx1"/>
              </a:solidFill>
            </a:rPr>
            <a:t>puerpério</a:t>
          </a:r>
          <a:r>
            <a:rPr lang="pt-BR" sz="1800" b="1" kern="1200" dirty="0">
              <a:solidFill>
                <a:schemeClr val="tx1"/>
              </a:solidFill>
            </a:rPr>
            <a:t>, seguimento da criança</a:t>
          </a:r>
        </a:p>
      </dsp:txBody>
      <dsp:txXfrm>
        <a:off x="49154" y="3276985"/>
        <a:ext cx="8045624" cy="9086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4D446-0A98-4120-8E9C-E8D9609989CC}">
      <dsp:nvSpPr>
        <dsp:cNvPr id="0" name=""/>
        <dsp:cNvSpPr/>
      </dsp:nvSpPr>
      <dsp:spPr>
        <a:xfrm>
          <a:off x="884045" y="0"/>
          <a:ext cx="10019179" cy="221457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97C65-51B8-4A67-9EA0-148FF938A312}">
      <dsp:nvSpPr>
        <dsp:cNvPr id="0" name=""/>
        <dsp:cNvSpPr/>
      </dsp:nvSpPr>
      <dsp:spPr>
        <a:xfrm>
          <a:off x="6559" y="305461"/>
          <a:ext cx="2160195" cy="160365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Boas Práticas rumo á Eliminação do HIV e da  Sífilis Congênita</a:t>
          </a:r>
          <a:endParaRPr lang="pt-BR" sz="1400" b="1" kern="1200" dirty="0"/>
        </a:p>
      </dsp:txBody>
      <dsp:txXfrm>
        <a:off x="84843" y="383745"/>
        <a:ext cx="2003627" cy="1447087"/>
      </dsp:txXfrm>
    </dsp:sp>
    <dsp:sp modelId="{D3BABC27-93B2-438C-AB0D-3D9FDB16DBC6}">
      <dsp:nvSpPr>
        <dsp:cNvPr id="0" name=""/>
        <dsp:cNvSpPr/>
      </dsp:nvSpPr>
      <dsp:spPr>
        <a:xfrm>
          <a:off x="2502319" y="664373"/>
          <a:ext cx="3196425" cy="88583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Arapongas –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HIV e sífilis</a:t>
          </a:r>
          <a:endParaRPr lang="pt-BR" sz="2400" kern="1200" dirty="0"/>
        </a:p>
      </dsp:txBody>
      <dsp:txXfrm>
        <a:off x="2545562" y="707616"/>
        <a:ext cx="3109939" cy="799345"/>
      </dsp:txXfrm>
    </dsp:sp>
    <dsp:sp modelId="{CFDF99EF-64B7-409E-A2E2-24FA5D7EC88D}">
      <dsp:nvSpPr>
        <dsp:cNvPr id="0" name=""/>
        <dsp:cNvSpPr/>
      </dsp:nvSpPr>
      <dsp:spPr>
        <a:xfrm>
          <a:off x="6034308" y="664373"/>
          <a:ext cx="2705418" cy="88583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Cascavel – HIV</a:t>
          </a:r>
        </a:p>
      </dsp:txBody>
      <dsp:txXfrm>
        <a:off x="6077551" y="707616"/>
        <a:ext cx="2618932" cy="799345"/>
      </dsp:txXfrm>
    </dsp:sp>
    <dsp:sp modelId="{5B2E5617-5561-40C6-A76E-491DCD23A9A5}">
      <dsp:nvSpPr>
        <dsp:cNvPr id="0" name=""/>
        <dsp:cNvSpPr/>
      </dsp:nvSpPr>
      <dsp:spPr>
        <a:xfrm>
          <a:off x="9075291" y="664373"/>
          <a:ext cx="2705418" cy="88583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São José dos Pinhais - HIV</a:t>
          </a:r>
        </a:p>
      </dsp:txBody>
      <dsp:txXfrm>
        <a:off x="9118534" y="707616"/>
        <a:ext cx="2618932" cy="799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7422D-B1C5-429B-9719-C77AA5C32875}">
      <dsp:nvSpPr>
        <dsp:cNvPr id="0" name=""/>
        <dsp:cNvSpPr/>
      </dsp:nvSpPr>
      <dsp:spPr>
        <a:xfrm>
          <a:off x="851898" y="0"/>
          <a:ext cx="9654845" cy="24288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62E7E-4B00-428F-A49D-C28B0B858A41}">
      <dsp:nvSpPr>
        <dsp:cNvPr id="0" name=""/>
        <dsp:cNvSpPr/>
      </dsp:nvSpPr>
      <dsp:spPr>
        <a:xfrm>
          <a:off x="9823" y="391755"/>
          <a:ext cx="2201691" cy="164538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Eliminação da transmissão vertical do  HIV </a:t>
          </a:r>
          <a:endParaRPr lang="pt-BR" sz="2400" kern="1200" dirty="0"/>
        </a:p>
      </dsp:txBody>
      <dsp:txXfrm>
        <a:off x="90144" y="472076"/>
        <a:ext cx="2041049" cy="1484738"/>
      </dsp:txXfrm>
    </dsp:sp>
    <dsp:sp modelId="{461E8928-9CFA-4110-9D2B-D79A0E449B6E}">
      <dsp:nvSpPr>
        <dsp:cNvPr id="0" name=""/>
        <dsp:cNvSpPr/>
      </dsp:nvSpPr>
      <dsp:spPr>
        <a:xfrm>
          <a:off x="2509900" y="548458"/>
          <a:ext cx="2149405" cy="133197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Almirante Tamandaré</a:t>
          </a:r>
        </a:p>
      </dsp:txBody>
      <dsp:txXfrm>
        <a:off x="2574922" y="613480"/>
        <a:ext cx="2019361" cy="1201931"/>
      </dsp:txXfrm>
    </dsp:sp>
    <dsp:sp modelId="{4EAFB53D-BF75-4836-BC1C-C10E35E87C1A}">
      <dsp:nvSpPr>
        <dsp:cNvPr id="0" name=""/>
        <dsp:cNvSpPr/>
      </dsp:nvSpPr>
      <dsp:spPr>
        <a:xfrm>
          <a:off x="4957691" y="571503"/>
          <a:ext cx="1952632" cy="1285884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Foz do Iguaçu</a:t>
          </a:r>
          <a:endParaRPr lang="pt-BR" sz="2400" kern="1200" dirty="0"/>
        </a:p>
      </dsp:txBody>
      <dsp:txXfrm>
        <a:off x="5020463" y="634275"/>
        <a:ext cx="1827088" cy="1160340"/>
      </dsp:txXfrm>
    </dsp:sp>
    <dsp:sp modelId="{042ABE65-17BB-419E-8BA0-14781D57D45A}">
      <dsp:nvSpPr>
        <dsp:cNvPr id="0" name=""/>
        <dsp:cNvSpPr/>
      </dsp:nvSpPr>
      <dsp:spPr>
        <a:xfrm>
          <a:off x="7208710" y="728667"/>
          <a:ext cx="1920861" cy="971556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Colombo</a:t>
          </a:r>
        </a:p>
      </dsp:txBody>
      <dsp:txXfrm>
        <a:off x="7256137" y="776094"/>
        <a:ext cx="1826007" cy="876702"/>
      </dsp:txXfrm>
    </dsp:sp>
    <dsp:sp modelId="{C740312D-BA64-4400-9B50-355C15048CC3}">
      <dsp:nvSpPr>
        <dsp:cNvPr id="0" name=""/>
        <dsp:cNvSpPr/>
      </dsp:nvSpPr>
      <dsp:spPr>
        <a:xfrm>
          <a:off x="9427957" y="728667"/>
          <a:ext cx="1920861" cy="971556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Apucarana</a:t>
          </a:r>
        </a:p>
      </dsp:txBody>
      <dsp:txXfrm>
        <a:off x="9475384" y="776094"/>
        <a:ext cx="1826007" cy="8767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4D446-0A98-4120-8E9C-E8D9609989CC}">
      <dsp:nvSpPr>
        <dsp:cNvPr id="0" name=""/>
        <dsp:cNvSpPr/>
      </dsp:nvSpPr>
      <dsp:spPr>
        <a:xfrm>
          <a:off x="939988" y="0"/>
          <a:ext cx="10140624" cy="221457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97C65-51B8-4A67-9EA0-148FF938A312}">
      <dsp:nvSpPr>
        <dsp:cNvPr id="0" name=""/>
        <dsp:cNvSpPr/>
      </dsp:nvSpPr>
      <dsp:spPr>
        <a:xfrm>
          <a:off x="923126" y="285751"/>
          <a:ext cx="4495871" cy="160365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 Eliminação da transmissão vertical do HIV e da  transmissão vertical da Sífilis:</a:t>
          </a:r>
        </a:p>
      </dsp:txBody>
      <dsp:txXfrm>
        <a:off x="1001410" y="364035"/>
        <a:ext cx="4339303" cy="1447087"/>
      </dsp:txXfrm>
    </dsp:sp>
    <dsp:sp modelId="{D3BABC27-93B2-438C-AB0D-3D9FDB16DBC6}">
      <dsp:nvSpPr>
        <dsp:cNvPr id="0" name=""/>
        <dsp:cNvSpPr/>
      </dsp:nvSpPr>
      <dsp:spPr>
        <a:xfrm>
          <a:off x="6287442" y="742942"/>
          <a:ext cx="3011437" cy="68581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TOLEDO</a:t>
          </a:r>
          <a:endParaRPr lang="pt-BR" sz="2400" kern="1200" dirty="0"/>
        </a:p>
      </dsp:txBody>
      <dsp:txXfrm>
        <a:off x="6320921" y="776421"/>
        <a:ext cx="2944479" cy="6188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7422D-B1C5-429B-9719-C77AA5C32875}">
      <dsp:nvSpPr>
        <dsp:cNvPr id="0" name=""/>
        <dsp:cNvSpPr/>
      </dsp:nvSpPr>
      <dsp:spPr>
        <a:xfrm>
          <a:off x="873329" y="0"/>
          <a:ext cx="9897734" cy="24288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62E7E-4B00-428F-A49D-C28B0B858A41}">
      <dsp:nvSpPr>
        <dsp:cNvPr id="0" name=""/>
        <dsp:cNvSpPr/>
      </dsp:nvSpPr>
      <dsp:spPr>
        <a:xfrm>
          <a:off x="0" y="357187"/>
          <a:ext cx="5755809" cy="164538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Eliminação da transmissão vertical do  HIV e Selo Bronze de Boas Práticas rumo à eliminação da sífilis: </a:t>
          </a:r>
          <a:endParaRPr lang="pt-BR" sz="2400" kern="1200" dirty="0"/>
        </a:p>
      </dsp:txBody>
      <dsp:txXfrm>
        <a:off x="80321" y="437508"/>
        <a:ext cx="5595167" cy="1484738"/>
      </dsp:txXfrm>
    </dsp:sp>
    <dsp:sp modelId="{461E8928-9CFA-4110-9D2B-D79A0E449B6E}">
      <dsp:nvSpPr>
        <dsp:cNvPr id="0" name=""/>
        <dsp:cNvSpPr/>
      </dsp:nvSpPr>
      <dsp:spPr>
        <a:xfrm>
          <a:off x="6261209" y="857258"/>
          <a:ext cx="2968143" cy="760466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PARANÁ</a:t>
          </a:r>
        </a:p>
      </dsp:txBody>
      <dsp:txXfrm>
        <a:off x="6298332" y="894381"/>
        <a:ext cx="2893897" cy="686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AEF5FCD-1811-4016-9F4A-E728F96316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D604FA9-0C62-4421-87B3-6003841A93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48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7D945-8D38-4683-B484-D3BFF07075D6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9264BC-9912-4E30-B19A-6DFCF65D93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3075"/>
            <a:ext cx="29448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109A63-41EA-424B-8B21-4754622A12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63075"/>
            <a:ext cx="294481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BBD2F-DD40-47AD-BE94-E07AB50A43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512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2641443E-A900-4152-B3DA-3786686D8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6D4770B7-3BB6-4C2A-9C3D-D7E50EF1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D2D77534-9F11-44B7-85FB-AE5939195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B797BA36-58CC-4DFB-A6D9-0EA940738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3" name="AutoShape 5">
            <a:extLst>
              <a:ext uri="{FF2B5EF4-FFF2-40B4-BE49-F238E27FC236}">
                <a16:creationId xmlns:a16="http://schemas.microsoft.com/office/drawing/2014/main" id="{85FC7D70-B154-4F5C-A25F-C682F6B91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9263" cy="98583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4" name="AutoShape 6">
            <a:extLst>
              <a:ext uri="{FF2B5EF4-FFF2-40B4-BE49-F238E27FC236}">
                <a16:creationId xmlns:a16="http://schemas.microsoft.com/office/drawing/2014/main" id="{67E5DC1D-8945-4D96-8950-94091DE31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9263" cy="98583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174F632F-DDE2-48DE-B177-D4E1822A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BD1550FC-AE8B-4034-B315-D54E0CDD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8DC0F0A1-1E9D-46FE-ACBD-F593F61650E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3" y="739775"/>
            <a:ext cx="65532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CF1F7EB4-0524-47B9-AAA7-E4779416652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1538"/>
            <a:ext cx="54324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/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81CA47D1-710E-4B65-9EE3-1591918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646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0CE7312C-5485-4041-B251-9581D590586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2863" y="9364663"/>
            <a:ext cx="29368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 b="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fld id="{AB5C5643-1FC8-49B6-9190-1245F65242D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D29A0-9929-4EC4-9828-05FA92783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585A0B-E31F-4A99-8125-EFE38CF72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1D368E-50A8-4DE8-A728-EFFC744FF2F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FE510C-9423-476A-8206-80E630B874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638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87E24-21D2-4D78-94BF-23EA90AF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26A07F1-A7BA-4A17-B936-BD9EE2E1D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5F45CA-8049-41C6-980E-33FBAD48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65F444A-ADF7-452C-866A-5B116B294E7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F979CD6-FA5E-4FAC-99E2-1AB9977AAB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871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B5523-213C-4BF4-B933-485D7B0B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1CFE80-D672-48CD-9404-B9BB26184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4FD965-55D1-4863-8A49-3510BE27D6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E5CA33-96CF-499C-AF30-1ADCB4C0F7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66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038554-0CAA-4A63-9B56-BDE4CDE0C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18550" y="365125"/>
            <a:ext cx="2625725" cy="58054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160C73E-6F25-47C0-B89C-2D0231AE0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7950" cy="580548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9BAACF-6B06-482E-8BB3-294BE5A3A4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96C809-E501-4BCE-A68D-C25A69B655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36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751A1-A973-4A00-AAAC-04FA64A7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55"/>
            <a:ext cx="12188825" cy="131921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24BE7A-574E-4BC0-97B8-8124F257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4"/>
            <a:ext cx="10506075" cy="4685829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5ECD-8BD0-4BD4-A285-3F75A6D20B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7D5D79-BD2B-4348-885A-DE4EFE7883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588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Conteúdo e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751A1-A973-4A00-AAAC-04FA64A7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7" y="44624"/>
            <a:ext cx="12173527" cy="131921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24BE7A-574E-4BC0-97B8-8124F257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5"/>
            <a:ext cx="10506075" cy="403244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5ECD-8BD0-4BD4-A285-3F75A6D20B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7D5D79-BD2B-4348-885A-DE4EFE78832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5635FFA-25B0-4539-93E1-488B95198DC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97" y="5658518"/>
            <a:ext cx="10399596" cy="731083"/>
          </a:xfrm>
        </p:spPr>
        <p:txBody>
          <a:bodyPr anchor="b"/>
          <a:lstStyle>
            <a:lvl1pPr marL="0" indent="0" algn="l">
              <a:defRPr sz="1200" spc="0"/>
            </a:lvl1pPr>
          </a:lstStyle>
          <a:p>
            <a:pPr lvl="0"/>
            <a:r>
              <a:rPr lang="pt-BR" dirty="0"/>
              <a:t>RODAPÉ</a:t>
            </a:r>
          </a:p>
        </p:txBody>
      </p:sp>
    </p:spTree>
    <p:extLst>
      <p:ext uri="{BB962C8B-B14F-4D97-AF65-F5344CB8AC3E}">
        <p14:creationId xmlns:p14="http://schemas.microsoft.com/office/powerpoint/2010/main" val="40993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F343D-50A9-4BFD-8049-3FE23E35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85C0C4-366C-4CF6-80E2-7DC654C4E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14FC0D-9EAC-468B-93EA-263395AF29D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35486B-1AA2-421E-9C26-FC826BFCE7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097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8FC13-CB94-46D2-A3F6-064F2876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8E31A0-4148-439F-B164-4B734ECB7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6838" cy="4344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B95B8A-117B-4E7C-B9ED-E577735DA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438" y="1825625"/>
            <a:ext cx="5176837" cy="4344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9F41502-7D73-47ED-9C01-E172020060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D40761-F3CE-47E5-A1F1-3EF5EF1022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402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98A13-9E17-4729-993D-6049135D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C6118F-1DA3-4F5E-AF80-1441E6D25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6D641F-D1C1-476B-9C83-9FA92F5E5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FFBD803-E203-42FC-92C6-B8D99B543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0F3D31-4D45-403F-8659-0B93FB5C8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7E7A92-6E83-4DF4-85AA-D6D57927E0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495611-3CB2-4F47-A6AA-C6AE297E91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341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AF21A-4EC3-4E90-8C06-C04754B8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4A47F44-53BA-4711-82DD-A7D730DBCF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747354-9EE3-49D5-96F4-FD81459A97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230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359880D-E6E8-47CB-8964-3A894E6EBAE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AB3EFB-CB0D-4B82-8E10-63A21C7CDD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463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6E63E-C77C-4188-A29F-C7DFBEF9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98F896-93E0-478E-AB93-CF8614555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10CAFD-79F8-45F3-9D6E-C98D5E174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8BA6D43-6642-451D-8EF9-6FB2885C484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BABE61-54EA-4B99-B1EE-1FCBD1EFD9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5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D1B0A7A0-7072-48AB-8364-223B4F492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607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7C26FF7B-9481-417A-94A8-482B907EB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6075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FFFF1498-DF9C-4EF9-9A49-327895D63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356350"/>
            <a:ext cx="27368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46B4D6C1-579B-403A-A74D-D972ED4AD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555988-3E83-458E-A9D7-7789DC6213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09013" y="6356350"/>
            <a:ext cx="2735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 b="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B3B1A394-9B6B-46A1-BD92-82D125BD71EB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FAE290B-AD9D-4347-B6F4-B89DAC75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/>
          <p:cNvSpPr>
            <a:spLocks noGrp="1"/>
          </p:cNvSpPr>
          <p:nvPr>
            <p:ph type="title"/>
          </p:nvPr>
        </p:nvSpPr>
        <p:spPr>
          <a:xfrm>
            <a:off x="2129603" y="642918"/>
            <a:ext cx="7929618" cy="242093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Ações da Vigilância Epidemiológica </a:t>
            </a:r>
            <a:br>
              <a:rPr lang="pt-BR" sz="3200" b="1" dirty="0"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latin typeface="Arial" pitchFamily="34" charset="0"/>
                <a:cs typeface="Arial" pitchFamily="34" charset="0"/>
              </a:rPr>
              <a:t>Rumo à Eliminação da Transmissão do </a:t>
            </a:r>
            <a:br>
              <a:rPr lang="pt-BR" sz="3200" b="1" dirty="0"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latin typeface="Arial" pitchFamily="34" charset="0"/>
                <a:cs typeface="Arial" pitchFamily="34" charset="0"/>
              </a:rPr>
              <a:t>HIV, sífilis e demais IST.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51008" y="2643182"/>
            <a:ext cx="82868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800" b="1" dirty="0">
              <a:solidFill>
                <a:schemeClr val="tx1"/>
              </a:solidFill>
            </a:endParaRPr>
          </a:p>
          <a:p>
            <a:pPr algn="ctr"/>
            <a:endParaRPr lang="pt-BR" sz="1800" dirty="0">
              <a:solidFill>
                <a:schemeClr val="tx1"/>
              </a:solidFill>
            </a:endParaRPr>
          </a:p>
          <a:p>
            <a:pPr algn="ctr"/>
            <a:endParaRPr lang="pt-BR" sz="1800" dirty="0">
              <a:solidFill>
                <a:schemeClr val="tx1"/>
              </a:solidFill>
            </a:endParaRPr>
          </a:p>
          <a:p>
            <a:pPr algn="ctr"/>
            <a:r>
              <a:rPr lang="pt-BR" sz="1800" dirty="0">
                <a:solidFill>
                  <a:schemeClr val="tx1"/>
                </a:solidFill>
              </a:rPr>
              <a:t>Divisão de Doenças Crônicas e IST – DCIST</a:t>
            </a:r>
          </a:p>
          <a:p>
            <a:pPr algn="ctr"/>
            <a:r>
              <a:rPr lang="pt-BR" sz="1800" dirty="0">
                <a:solidFill>
                  <a:schemeClr val="tx1"/>
                </a:solidFill>
              </a:rPr>
              <a:t>Coordenadoria de Vigilância Epidemiológica – CVIE</a:t>
            </a:r>
          </a:p>
          <a:p>
            <a:pPr algn="ctr"/>
            <a:r>
              <a:rPr lang="pt-BR" sz="1800" dirty="0">
                <a:solidFill>
                  <a:schemeClr val="tx1"/>
                </a:solidFill>
              </a:rPr>
              <a:t>Diretoria de Atenção e Vigilância em Saúde – DAV</a:t>
            </a:r>
          </a:p>
          <a:p>
            <a:pPr algn="ctr"/>
            <a:endParaRPr lang="pt-BR" sz="1800" dirty="0">
              <a:solidFill>
                <a:schemeClr val="tx1"/>
              </a:solidFill>
            </a:endParaRPr>
          </a:p>
          <a:p>
            <a:pPr algn="ctr"/>
            <a:r>
              <a:rPr lang="pt-BR" sz="1800" dirty="0">
                <a:solidFill>
                  <a:schemeClr val="tx1"/>
                </a:solidFill>
              </a:rPr>
              <a:t>	SECRETARIA DE ESTADO DA SAÚDE DO PARANÁ</a:t>
            </a:r>
          </a:p>
          <a:p>
            <a:pPr algn="ctr"/>
            <a:r>
              <a:rPr lang="pt-BR" sz="1800" dirty="0">
                <a:solidFill>
                  <a:schemeClr val="tx1"/>
                </a:solidFill>
              </a:rPr>
              <a:t>	</a:t>
            </a:r>
          </a:p>
          <a:p>
            <a:pPr algn="ctr"/>
            <a:r>
              <a:rPr lang="pt-BR" sz="1800" dirty="0">
                <a:solidFill>
                  <a:schemeClr val="tx1"/>
                </a:solidFill>
              </a:rPr>
              <a:t>07 de dezembro de </a:t>
            </a:r>
            <a:r>
              <a:rPr lang="pt-BR" sz="1800" b="1" dirty="0">
                <a:solidFill>
                  <a:schemeClr val="tx1"/>
                </a:solidFill>
              </a:rPr>
              <a:t>2023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934" y="1"/>
            <a:ext cx="11430080" cy="1684338"/>
          </a:xfrm>
        </p:spPr>
        <p:txBody>
          <a:bodyPr/>
          <a:lstStyle/>
          <a:p>
            <a:r>
              <a:rPr lang="pt-BR" sz="3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Certificaç</a:t>
            </a:r>
            <a:r>
              <a:rPr lang="pt-BR" sz="3600" b="1" spc="-1" dirty="0">
                <a:latin typeface="Arial"/>
                <a:ea typeface="DejaVu Sans"/>
              </a:rPr>
              <a:t>ão da Eliminação </a:t>
            </a:r>
            <a:r>
              <a:rPr lang="pt-BR" sz="3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Transmissão Vertical do HIV, Sífilis</a:t>
            </a:r>
            <a:endParaRPr lang="pt-BR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752" y="1425649"/>
            <a:ext cx="7991891" cy="38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7894" y="5639376"/>
            <a:ext cx="6499165" cy="101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117" y="285728"/>
            <a:ext cx="11858708" cy="1319213"/>
          </a:xfrm>
        </p:spPr>
        <p:txBody>
          <a:bodyPr/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CERTIFICAR... PARA QUÊ?</a:t>
            </a:r>
          </a:p>
        </p:txBody>
      </p:sp>
      <p:graphicFrame>
        <p:nvGraphicFramePr>
          <p:cNvPr id="7" name="Diagrama 6"/>
          <p:cNvGraphicFramePr/>
          <p:nvPr/>
        </p:nvGraphicFramePr>
        <p:xfrm>
          <a:off x="379372" y="1428736"/>
          <a:ext cx="814393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de cantos arredondados 7"/>
          <p:cNvSpPr/>
          <p:nvPr/>
        </p:nvSpPr>
        <p:spPr bwMode="auto">
          <a:xfrm>
            <a:off x="8737618" y="714356"/>
            <a:ext cx="3071834" cy="235745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z="1800" dirty="0">
                <a:solidFill>
                  <a:schemeClr val="tx1"/>
                </a:solidFill>
              </a:rPr>
              <a:t>Reconhece o processo de trabalho realizado no território e por todos os envolvidos na eliminação da transmissão vertical de HIV e/ou sífilis!</a:t>
            </a:r>
            <a:endParaRPr lang="pt-BR" sz="1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80494" y="3500438"/>
            <a:ext cx="2743404" cy="186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07934" y="142852"/>
            <a:ext cx="10506075" cy="1319213"/>
          </a:xfrm>
        </p:spPr>
        <p:txBody>
          <a:bodyPr/>
          <a:lstStyle/>
          <a:p>
            <a:r>
              <a:rPr lang="pt-B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COMO PODEMOS ALCANÇAR METAS TÃO CRITERIOSAS?</a:t>
            </a:r>
          </a:p>
        </p:txBody>
      </p:sp>
      <p:pic>
        <p:nvPicPr>
          <p:cNvPr id="7" name="Picture 2"/>
          <p:cNvPicPr/>
          <p:nvPr/>
        </p:nvPicPr>
        <p:blipFill>
          <a:blip r:embed="rId2"/>
          <a:stretch/>
        </p:blipFill>
        <p:spPr>
          <a:xfrm>
            <a:off x="236496" y="1285860"/>
            <a:ext cx="9286940" cy="4572032"/>
          </a:xfrm>
          <a:prstGeom prst="rect">
            <a:avLst/>
          </a:prstGeom>
          <a:ln w="9525"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8E36743-795B-5924-4AEC-B77A659458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2196" y="1357298"/>
            <a:ext cx="994864" cy="1406569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37750" y="1357298"/>
            <a:ext cx="1000132" cy="141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66312" y="1357298"/>
            <a:ext cx="1000132" cy="141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HIV/</a:t>
            </a:r>
            <a:r>
              <a:rPr lang="pt-BR" sz="3600" b="1" dirty="0" err="1">
                <a:latin typeface="Arial" pitchFamily="34" charset="0"/>
                <a:cs typeface="Arial" pitchFamily="34" charset="0"/>
              </a:rPr>
              <a:t>Aids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 – Cenário Epidemiológico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2248" y="1428736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zh-CN" sz="120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Taxa de detecção de HIV/Aids por 100 mil nascidos vivos.Taxa de detecção de gestantes e crianças expostas ao HIV por 1.000 nascidos vivos e taxa de aids em menores de o5 anos por 100.000 hab. Paraná 2018 a 2022</a:t>
            </a:r>
            <a:r>
              <a:rPr kumimoji="0" lang="pt-PT" altLang="zh-CN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PT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2248" y="6215082"/>
            <a:ext cx="97870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dirty="0">
                <a:solidFill>
                  <a:schemeClr val="tx1"/>
                </a:solidFill>
              </a:rPr>
              <a:t>Fonte: SESA/DAV/CVIE/DCIST. </a:t>
            </a:r>
            <a:r>
              <a:rPr lang="pt-BR" sz="900" b="0" dirty="0" err="1">
                <a:solidFill>
                  <a:schemeClr val="tx1"/>
                </a:solidFill>
              </a:rPr>
              <a:t>SinanNet</a:t>
            </a:r>
            <a:r>
              <a:rPr lang="pt-BR" sz="900" b="0" dirty="0">
                <a:solidFill>
                  <a:schemeClr val="tx1"/>
                </a:solidFill>
              </a:rPr>
              <a:t>, agosto de 2023;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023238" y="2571744"/>
            <a:ext cx="3857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>Brasil- 18,2/100.000 hab.</a:t>
            </a:r>
          </a:p>
          <a:p>
            <a:endParaRPr lang="pt-BR" sz="2000" dirty="0">
              <a:solidFill>
                <a:schemeClr val="tx1"/>
              </a:solidFill>
            </a:endParaRPr>
          </a:p>
          <a:p>
            <a:r>
              <a:rPr lang="pt-BR" sz="2000" dirty="0">
                <a:solidFill>
                  <a:schemeClr val="tx1"/>
                </a:solidFill>
              </a:rPr>
              <a:t>Região Sul- 23,7/100.000 hab.</a:t>
            </a:r>
          </a:p>
          <a:p>
            <a:endParaRPr lang="pt-BR" sz="2000" dirty="0">
              <a:solidFill>
                <a:schemeClr val="tx1"/>
              </a:solidFill>
            </a:endParaRPr>
          </a:p>
          <a:p>
            <a:r>
              <a:rPr lang="pt-BR" sz="2000" dirty="0">
                <a:solidFill>
                  <a:schemeClr val="tx1"/>
                </a:solidFill>
              </a:rPr>
              <a:t>Paraná- 16,6/100.000 hab.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450810" y="2285992"/>
          <a:ext cx="735811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Arial" pitchFamily="34" charset="0"/>
                <a:cs typeface="Arial" pitchFamily="34" charset="0"/>
              </a:rPr>
              <a:t>Número de casos de HIV em menores de 05 anos – ano base 2021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66048" y="2500306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Verde: Nenhum caso</a:t>
            </a:r>
          </a:p>
          <a:p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</a:rPr>
              <a:t>Branco: ≥01 caso*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143644"/>
            <a:ext cx="10215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tx1"/>
                </a:solidFill>
              </a:rPr>
              <a:t>*Municípios com  um caso de transmissão vertical de HIV: </a:t>
            </a:r>
            <a:r>
              <a:rPr lang="pt-BR" sz="1050" b="0" dirty="0">
                <a:solidFill>
                  <a:schemeClr val="tx1"/>
                </a:solidFill>
              </a:rPr>
              <a:t>Curitiba, Laranjeiras do Sul, </a:t>
            </a:r>
            <a:r>
              <a:rPr lang="pt-BR" sz="1050" b="0" dirty="0" err="1">
                <a:solidFill>
                  <a:schemeClr val="tx1"/>
                </a:solidFill>
              </a:rPr>
              <a:t>Iretama</a:t>
            </a:r>
            <a:r>
              <a:rPr lang="pt-BR" sz="1050" b="0" dirty="0">
                <a:solidFill>
                  <a:schemeClr val="tx1"/>
                </a:solidFill>
              </a:rPr>
              <a:t>, </a:t>
            </a:r>
            <a:r>
              <a:rPr lang="pt-BR" sz="1050" b="0" dirty="0" err="1">
                <a:solidFill>
                  <a:schemeClr val="tx1"/>
                </a:solidFill>
              </a:rPr>
              <a:t>Cambé</a:t>
            </a:r>
            <a:r>
              <a:rPr lang="pt-BR" sz="1050" b="0" dirty="0">
                <a:solidFill>
                  <a:schemeClr val="tx1"/>
                </a:solidFill>
              </a:rPr>
              <a:t>, Nova Londrina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07934" y="1714488"/>
            <a:ext cx="7143800" cy="4439790"/>
            <a:chOff x="307934" y="1714488"/>
            <a:chExt cx="7143800" cy="443979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934" y="1714488"/>
              <a:ext cx="7143800" cy="4439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Elipse 5"/>
            <p:cNvSpPr/>
            <p:nvPr/>
          </p:nvSpPr>
          <p:spPr bwMode="auto">
            <a:xfrm rot="21011768">
              <a:off x="4740452" y="2524074"/>
              <a:ext cx="289226" cy="1173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pt-B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6075" cy="992173"/>
          </a:xfrm>
        </p:spPr>
        <p:txBody>
          <a:bodyPr/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Instrumentos de Validação</a:t>
            </a:r>
            <a:br>
              <a:rPr lang="pt-BR" sz="3200" b="1" dirty="0"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latin typeface="Arial" pitchFamily="34" charset="0"/>
                <a:cs typeface="Arial" pitchFamily="34" charset="0"/>
              </a:rPr>
              <a:t>Indicadores e metas de impacto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236496" y="2214554"/>
            <a:ext cx="3000396" cy="292895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Taxa de incidência</a:t>
            </a:r>
            <a:r>
              <a:rPr kumimoji="0" lang="pt-BR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 de crianças infectadas pelo HIV devido </a:t>
            </a:r>
            <a:r>
              <a:rPr lang="pt-BR" sz="2400" dirty="0"/>
              <a:t>à</a:t>
            </a:r>
            <a:r>
              <a:rPr kumimoji="0" lang="pt-BR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 transmissão vertical</a:t>
            </a: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4308462" y="2000240"/>
            <a:ext cx="3929090" cy="3244271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Eliminação ≤ 0,5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sz="2400" dirty="0"/>
              <a:t>Selo Ouro ≤ 1,0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pt-BR" sz="2400" dirty="0"/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sz="2400" dirty="0"/>
              <a:t>Selo Prata ≤ 1,5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pt-BR" sz="2400" dirty="0"/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sz="2400" dirty="0"/>
              <a:t>Selo bronze ≤ 2,0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9166246" y="2968349"/>
            <a:ext cx="2786083" cy="118242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Paraná: 0,0</a:t>
            </a:r>
          </a:p>
        </p:txBody>
      </p:sp>
      <p:sp>
        <p:nvSpPr>
          <p:cNvPr id="9" name="Seta para a direita 8"/>
          <p:cNvSpPr/>
          <p:nvPr/>
        </p:nvSpPr>
        <p:spPr bwMode="auto">
          <a:xfrm>
            <a:off x="8451866" y="3357562"/>
            <a:ext cx="571504" cy="428628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Seta para a direita 9"/>
          <p:cNvSpPr/>
          <p:nvPr/>
        </p:nvSpPr>
        <p:spPr bwMode="auto">
          <a:xfrm>
            <a:off x="3522644" y="3357562"/>
            <a:ext cx="571504" cy="428628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2248" y="6215082"/>
            <a:ext cx="57864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dirty="0">
                <a:solidFill>
                  <a:schemeClr val="tx1"/>
                </a:solidFill>
              </a:rPr>
              <a:t>Fonte: SESA/DAV/CVIE/DCIST. </a:t>
            </a:r>
            <a:r>
              <a:rPr lang="pt-BR" sz="900" b="0" dirty="0" err="1">
                <a:solidFill>
                  <a:schemeClr val="tx1"/>
                </a:solidFill>
              </a:rPr>
              <a:t>SinanNet</a:t>
            </a:r>
            <a:r>
              <a:rPr lang="pt-BR" sz="900" b="0" dirty="0">
                <a:solidFill>
                  <a:schemeClr val="tx1"/>
                </a:solidFill>
              </a:rPr>
              <a:t>, </a:t>
            </a:r>
            <a:r>
              <a:rPr lang="pt-BR" sz="900" b="0" dirty="0" err="1">
                <a:solidFill>
                  <a:schemeClr val="tx1"/>
                </a:solidFill>
              </a:rPr>
              <a:t>Sinasc</a:t>
            </a:r>
            <a:r>
              <a:rPr lang="pt-BR" sz="900" b="0" dirty="0">
                <a:solidFill>
                  <a:schemeClr val="tx1"/>
                </a:solidFill>
              </a:rPr>
              <a:t>, agosto de 2023;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6075" cy="992173"/>
          </a:xfrm>
        </p:spPr>
        <p:txBody>
          <a:bodyPr/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Instrumentos de Validação</a:t>
            </a:r>
            <a:br>
              <a:rPr lang="pt-BR" sz="3200" b="1" dirty="0"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latin typeface="Arial" pitchFamily="34" charset="0"/>
                <a:cs typeface="Arial" pitchFamily="34" charset="0"/>
              </a:rPr>
              <a:t>Indicadores e metas de processo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307934" y="1643050"/>
            <a:ext cx="3929090" cy="114300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Cobertura Mínima Quatro Consultas de Pré-Natal</a:t>
            </a: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5022842" y="1643050"/>
            <a:ext cx="3929090" cy="392909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Eliminação ≥ 95%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ctr"/>
            <a:r>
              <a:rPr lang="pt-BR" sz="2400" dirty="0"/>
              <a:t>Selo Ouro ≥ 95%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Selo Prata ≥ 90%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Selo Bronze ≥ 90%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Por </a:t>
            </a:r>
            <a:r>
              <a:rPr lang="pt-BR" sz="2400" u="sng" dirty="0"/>
              <a:t>dois</a:t>
            </a:r>
            <a:r>
              <a:rPr lang="pt-BR" sz="2400" dirty="0"/>
              <a:t> </a:t>
            </a:r>
            <a:r>
              <a:rPr lang="pt-BR" sz="2400" u="sng" dirty="0"/>
              <a:t>anos consecutivos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307934" y="2928934"/>
            <a:ext cx="3929090" cy="114300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Cobertura de Gestantes</a:t>
            </a:r>
            <a:r>
              <a:rPr kumimoji="0" lang="pt-BR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 Infectadas pelo HIV em uso de TARV – por ano de parto</a:t>
            </a: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307934" y="4214818"/>
            <a:ext cx="3929090" cy="135732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Cobertura de Gestantes</a:t>
            </a:r>
            <a:r>
              <a:rPr kumimoji="0" lang="pt-BR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 Infectadas pelo HIV em uso de TARV – por ano de diagnóstico</a:t>
            </a:r>
          </a:p>
        </p:txBody>
      </p:sp>
      <p:sp>
        <p:nvSpPr>
          <p:cNvPr id="10" name="Retângulo de cantos arredondados 9"/>
          <p:cNvSpPr/>
          <p:nvPr/>
        </p:nvSpPr>
        <p:spPr bwMode="auto">
          <a:xfrm>
            <a:off x="9737750" y="1785926"/>
            <a:ext cx="1857388" cy="64294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96,4%</a:t>
            </a: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9737750" y="3143248"/>
            <a:ext cx="1857388" cy="64294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97,6%</a:t>
            </a:r>
          </a:p>
        </p:txBody>
      </p:sp>
      <p:sp>
        <p:nvSpPr>
          <p:cNvPr id="12" name="Retângulo de cantos arredondados 11"/>
          <p:cNvSpPr/>
          <p:nvPr/>
        </p:nvSpPr>
        <p:spPr bwMode="auto">
          <a:xfrm>
            <a:off x="9737750" y="4572008"/>
            <a:ext cx="1857388" cy="64294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95%</a:t>
            </a:r>
          </a:p>
        </p:txBody>
      </p:sp>
      <p:sp>
        <p:nvSpPr>
          <p:cNvPr id="13" name="Seta para a direita 12"/>
          <p:cNvSpPr/>
          <p:nvPr/>
        </p:nvSpPr>
        <p:spPr bwMode="auto">
          <a:xfrm>
            <a:off x="4379900" y="2143116"/>
            <a:ext cx="428628" cy="28575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Seta para a direita 13"/>
          <p:cNvSpPr/>
          <p:nvPr/>
        </p:nvSpPr>
        <p:spPr bwMode="auto">
          <a:xfrm>
            <a:off x="9094808" y="2000240"/>
            <a:ext cx="428628" cy="28575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" name="Seta para a direita 14"/>
          <p:cNvSpPr/>
          <p:nvPr/>
        </p:nvSpPr>
        <p:spPr bwMode="auto">
          <a:xfrm>
            <a:off x="4379900" y="3357562"/>
            <a:ext cx="428628" cy="28575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6" name="Seta para a direita 15"/>
          <p:cNvSpPr/>
          <p:nvPr/>
        </p:nvSpPr>
        <p:spPr bwMode="auto">
          <a:xfrm>
            <a:off x="9094808" y="3357562"/>
            <a:ext cx="428628" cy="28575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7" name="Seta para a direita 16"/>
          <p:cNvSpPr/>
          <p:nvPr/>
        </p:nvSpPr>
        <p:spPr bwMode="auto">
          <a:xfrm>
            <a:off x="9166246" y="4714884"/>
            <a:ext cx="428628" cy="28575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Seta para a direita 17"/>
          <p:cNvSpPr/>
          <p:nvPr/>
        </p:nvSpPr>
        <p:spPr bwMode="auto">
          <a:xfrm>
            <a:off x="4379900" y="4786322"/>
            <a:ext cx="428628" cy="28575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22248" y="6215082"/>
            <a:ext cx="57864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dirty="0">
                <a:solidFill>
                  <a:schemeClr val="tx1"/>
                </a:solidFill>
              </a:rPr>
              <a:t>Fonte: SESA/DAV/CVIE/DCIST. </a:t>
            </a:r>
            <a:r>
              <a:rPr lang="pt-BR" sz="900" b="0" dirty="0" err="1">
                <a:solidFill>
                  <a:schemeClr val="tx1"/>
                </a:solidFill>
              </a:rPr>
              <a:t>SinanNet</a:t>
            </a:r>
            <a:r>
              <a:rPr lang="pt-BR" sz="900" b="0" dirty="0">
                <a:solidFill>
                  <a:schemeClr val="tx1"/>
                </a:solidFill>
              </a:rPr>
              <a:t>, </a:t>
            </a:r>
            <a:r>
              <a:rPr lang="pt-BR" sz="900" b="0" dirty="0" err="1">
                <a:solidFill>
                  <a:schemeClr val="tx1"/>
                </a:solidFill>
              </a:rPr>
              <a:t>Sinasc</a:t>
            </a:r>
            <a:r>
              <a:rPr lang="pt-BR" sz="900" b="0" dirty="0">
                <a:solidFill>
                  <a:schemeClr val="tx1"/>
                </a:solidFill>
              </a:rPr>
              <a:t>, agosto de 2023;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6075" cy="992173"/>
          </a:xfrm>
        </p:spPr>
        <p:txBody>
          <a:bodyPr/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Instrumentos de Validação</a:t>
            </a:r>
            <a:br>
              <a:rPr lang="pt-BR" sz="3200" b="1" dirty="0"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latin typeface="Arial" pitchFamily="34" charset="0"/>
                <a:cs typeface="Arial" pitchFamily="34" charset="0"/>
              </a:rPr>
              <a:t>Indicadores e metas de impacto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236496" y="2214554"/>
            <a:ext cx="3000396" cy="292895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Taxa de transmissão vertical do HIV (público e privado)</a:t>
            </a: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4308462" y="2000240"/>
            <a:ext cx="3929090" cy="3244271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Eliminação ≤ 2,0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sz="2400" dirty="0"/>
              <a:t>Selo Ouro ≤ 2,0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pt-BR" sz="2400" dirty="0"/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sz="2400" dirty="0"/>
              <a:t>Selo Prata ≤ 2,0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pt-BR" sz="2400" dirty="0"/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sz="2400" dirty="0"/>
              <a:t>Selo bronze ≤ 2,0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9166246" y="2968349"/>
            <a:ext cx="2786083" cy="118242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Paraná: 1,8</a:t>
            </a:r>
          </a:p>
        </p:txBody>
      </p:sp>
      <p:sp>
        <p:nvSpPr>
          <p:cNvPr id="9" name="Seta para a direita 8"/>
          <p:cNvSpPr/>
          <p:nvPr/>
        </p:nvSpPr>
        <p:spPr bwMode="auto">
          <a:xfrm>
            <a:off x="8451866" y="3357562"/>
            <a:ext cx="571504" cy="428628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Seta para a direita 9"/>
          <p:cNvSpPr/>
          <p:nvPr/>
        </p:nvSpPr>
        <p:spPr bwMode="auto">
          <a:xfrm>
            <a:off x="3522644" y="3357562"/>
            <a:ext cx="571504" cy="428628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2248" y="6215082"/>
            <a:ext cx="57864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dirty="0">
                <a:solidFill>
                  <a:schemeClr val="tx1"/>
                </a:solidFill>
              </a:rPr>
              <a:t>Fonte: SESA/DAV/CVIE/DCIST. </a:t>
            </a:r>
            <a:r>
              <a:rPr lang="pt-BR" sz="900" b="0" dirty="0" err="1">
                <a:solidFill>
                  <a:schemeClr val="tx1"/>
                </a:solidFill>
              </a:rPr>
              <a:t>SinanNet</a:t>
            </a:r>
            <a:r>
              <a:rPr lang="pt-BR" sz="900" b="0" dirty="0">
                <a:solidFill>
                  <a:schemeClr val="tx1"/>
                </a:solidFill>
              </a:rPr>
              <a:t>, </a:t>
            </a:r>
            <a:r>
              <a:rPr lang="pt-BR" sz="900" b="0" dirty="0" err="1">
                <a:solidFill>
                  <a:schemeClr val="tx1"/>
                </a:solidFill>
              </a:rPr>
              <a:t>Sinasc</a:t>
            </a:r>
            <a:r>
              <a:rPr lang="pt-BR" sz="900" b="0" dirty="0">
                <a:solidFill>
                  <a:schemeClr val="tx1"/>
                </a:solidFill>
              </a:rPr>
              <a:t>, agosto de 2023;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6075" cy="992173"/>
          </a:xfrm>
        </p:spPr>
        <p:txBody>
          <a:bodyPr/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Sífilis – Cenário Epidemiológico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0811" y="1428736"/>
            <a:ext cx="6215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zh-CN" sz="120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Taxa de detecção de Sífilis adquirida por 100 mil nascidos vivos. Sífilis em gestante e sífilis congênita por 1.000 nascidos vivos.</a:t>
            </a:r>
            <a:r>
              <a:rPr kumimoji="0" lang="pt-PT" altLang="zh-CN" sz="1200" i="0" u="none" strike="noStrike" cap="none" normalizeH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PT" altLang="zh-CN" sz="120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Paraná 2018 a 2022</a:t>
            </a:r>
            <a:r>
              <a:rPr kumimoji="0" lang="pt-PT" altLang="zh-CN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PT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2248" y="6215082"/>
            <a:ext cx="57864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dirty="0">
                <a:solidFill>
                  <a:schemeClr val="tx1"/>
                </a:solidFill>
              </a:rPr>
              <a:t>Fonte: SESA/DAV/CVIE/DCIST. </a:t>
            </a:r>
            <a:r>
              <a:rPr lang="pt-BR" sz="900" b="0" dirty="0" err="1">
                <a:solidFill>
                  <a:schemeClr val="tx1"/>
                </a:solidFill>
              </a:rPr>
              <a:t>SinanNet</a:t>
            </a:r>
            <a:r>
              <a:rPr lang="pt-BR" sz="900" b="0" dirty="0">
                <a:solidFill>
                  <a:schemeClr val="tx1"/>
                </a:solidFill>
              </a:rPr>
              <a:t>, agosto de 2023; Boletim Epidemiológico da Sífilis, 2022.,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48" y="2000240"/>
            <a:ext cx="62669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4544" y="2223588"/>
            <a:ext cx="4929222" cy="29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37420" y="1581136"/>
            <a:ext cx="4643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zh-CN" sz="120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Taxa de detecção de Sífilis adquirida por 100 mil nascidos vivos. Sífilis em gestante e sífilis congênita por 1.000 nascidos vivos. Brasi,</a:t>
            </a:r>
            <a:r>
              <a:rPr kumimoji="0" lang="pt-PT" altLang="zh-CN" sz="1200" i="0" u="none" strike="noStrike" cap="none" normalizeH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2020.</a:t>
            </a:r>
            <a:r>
              <a:rPr kumimoji="0" lang="pt-PT" altLang="zh-CN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PT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Número de caso de sífilis em menores de 01 ano. Paraná 2021.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58" y="1857364"/>
            <a:ext cx="6977742" cy="418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7880362" y="300037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Verde: Nenhum caso</a:t>
            </a:r>
          </a:p>
          <a:p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</a:rPr>
              <a:t>Branco: ≥01 caso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Detecção de HIV/AIDS no Paraná</a:t>
            </a:r>
          </a:p>
        </p:txBody>
      </p:sp>
      <p:graphicFrame>
        <p:nvGraphicFramePr>
          <p:cNvPr id="3" name="Objeto2"/>
          <p:cNvGraphicFramePr/>
          <p:nvPr/>
        </p:nvGraphicFramePr>
        <p:xfrm>
          <a:off x="6022974" y="2357430"/>
          <a:ext cx="592935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to3"/>
          <p:cNvGraphicFramePr/>
          <p:nvPr/>
        </p:nvGraphicFramePr>
        <p:xfrm>
          <a:off x="165058" y="2357430"/>
          <a:ext cx="557216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6075" cy="992173"/>
          </a:xfrm>
        </p:spPr>
        <p:txBody>
          <a:bodyPr/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Instrumentos de Validação</a:t>
            </a:r>
            <a:br>
              <a:rPr lang="pt-BR" sz="3200" b="1" dirty="0"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latin typeface="Arial" pitchFamily="34" charset="0"/>
                <a:cs typeface="Arial" pitchFamily="34" charset="0"/>
              </a:rPr>
              <a:t>Indicadores e metas de processo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2248" y="6215082"/>
            <a:ext cx="57864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dirty="0">
                <a:solidFill>
                  <a:schemeClr val="tx1"/>
                </a:solidFill>
              </a:rPr>
              <a:t>Fonte: SESA/DAV/CVIE/DCIST. </a:t>
            </a:r>
            <a:r>
              <a:rPr lang="pt-BR" sz="900" b="0" dirty="0" err="1">
                <a:solidFill>
                  <a:schemeClr val="tx1"/>
                </a:solidFill>
              </a:rPr>
              <a:t>SinanNet</a:t>
            </a:r>
            <a:r>
              <a:rPr lang="pt-BR" sz="900" b="0" dirty="0">
                <a:solidFill>
                  <a:schemeClr val="tx1"/>
                </a:solidFill>
              </a:rPr>
              <a:t>, </a:t>
            </a:r>
            <a:r>
              <a:rPr lang="pt-BR" sz="900" b="0" dirty="0" err="1">
                <a:solidFill>
                  <a:schemeClr val="tx1"/>
                </a:solidFill>
              </a:rPr>
              <a:t>Sinasc</a:t>
            </a:r>
            <a:r>
              <a:rPr lang="pt-BR" sz="900" b="0" dirty="0">
                <a:solidFill>
                  <a:schemeClr val="tx1"/>
                </a:solidFill>
              </a:rPr>
              <a:t>, agosto, 2023, </a:t>
            </a:r>
            <a:r>
              <a:rPr lang="pt-BR" sz="900" b="0" dirty="0" err="1">
                <a:solidFill>
                  <a:schemeClr val="tx1"/>
                </a:solidFill>
              </a:rPr>
              <a:t>Siscel</a:t>
            </a:r>
            <a:r>
              <a:rPr lang="pt-BR" sz="900" b="0" dirty="0">
                <a:solidFill>
                  <a:schemeClr val="tx1"/>
                </a:solidFill>
              </a:rPr>
              <a:t> e </a:t>
            </a:r>
            <a:r>
              <a:rPr lang="pt-BR" sz="900" b="0" dirty="0" err="1">
                <a:solidFill>
                  <a:schemeClr val="tx1"/>
                </a:solidFill>
              </a:rPr>
              <a:t>Siclom</a:t>
            </a:r>
            <a:r>
              <a:rPr lang="pt-BR" sz="900" b="0" dirty="0">
                <a:solidFill>
                  <a:schemeClr val="tx1"/>
                </a:solidFill>
              </a:rPr>
              <a:t>, 2023.</a:t>
            </a: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307934" y="2928934"/>
            <a:ext cx="2643206" cy="114300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Incidência de Sífilis Congênita</a:t>
            </a: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4308462" y="1643050"/>
            <a:ext cx="3929090" cy="392909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dirty="0"/>
              <a:t>Eliminação ≤ 0,5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Selo Ouro ≤ 2,5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Selo Prata ≤ 5,0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Selo bronze ≤ 7,5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Por </a:t>
            </a:r>
            <a:r>
              <a:rPr lang="pt-BR" sz="2400" u="sng" dirty="0"/>
              <a:t>pelo menos um ano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9380560" y="2786058"/>
            <a:ext cx="2286016" cy="1571636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sz="2400" dirty="0"/>
              <a:t>Paraná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sz="2400" dirty="0"/>
              <a:t> 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sz="2400" dirty="0"/>
              <a:t>2020: 5,2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2021: 6,1</a:t>
            </a:r>
          </a:p>
        </p:txBody>
      </p:sp>
      <p:sp>
        <p:nvSpPr>
          <p:cNvPr id="16" name="Seta para a direita 15"/>
          <p:cNvSpPr/>
          <p:nvPr/>
        </p:nvSpPr>
        <p:spPr bwMode="auto">
          <a:xfrm>
            <a:off x="3236892" y="3286124"/>
            <a:ext cx="785818" cy="500066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1" name="Seta para a direita 20"/>
          <p:cNvSpPr/>
          <p:nvPr/>
        </p:nvSpPr>
        <p:spPr bwMode="auto">
          <a:xfrm>
            <a:off x="8380428" y="3286124"/>
            <a:ext cx="785818" cy="500066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6075" cy="992173"/>
          </a:xfrm>
        </p:spPr>
        <p:txBody>
          <a:bodyPr/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Instrumentos de Validação</a:t>
            </a:r>
            <a:br>
              <a:rPr lang="pt-BR" sz="3200" b="1" dirty="0"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latin typeface="Arial" pitchFamily="34" charset="0"/>
                <a:cs typeface="Arial" pitchFamily="34" charset="0"/>
              </a:rPr>
              <a:t>Indicadores e metas de impacto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2248" y="6215082"/>
            <a:ext cx="57864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dirty="0">
                <a:solidFill>
                  <a:schemeClr val="tx1"/>
                </a:solidFill>
              </a:rPr>
              <a:t>Fonte: SESA/DAV/CVIE/DCIST. </a:t>
            </a:r>
            <a:r>
              <a:rPr lang="pt-BR" sz="900" b="0" dirty="0" err="1">
                <a:solidFill>
                  <a:schemeClr val="tx1"/>
                </a:solidFill>
              </a:rPr>
              <a:t>SinanNet</a:t>
            </a:r>
            <a:r>
              <a:rPr lang="pt-BR" sz="900" b="0" dirty="0">
                <a:solidFill>
                  <a:schemeClr val="tx1"/>
                </a:solidFill>
              </a:rPr>
              <a:t>, </a:t>
            </a:r>
            <a:r>
              <a:rPr lang="pt-BR" sz="900" b="0" dirty="0" err="1">
                <a:solidFill>
                  <a:schemeClr val="tx1"/>
                </a:solidFill>
              </a:rPr>
              <a:t>Sinasc</a:t>
            </a:r>
            <a:r>
              <a:rPr lang="pt-BR" sz="900" b="0" dirty="0">
                <a:solidFill>
                  <a:schemeClr val="tx1"/>
                </a:solidFill>
              </a:rPr>
              <a:t>, agosto de 2023;</a:t>
            </a: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307934" y="2428868"/>
            <a:ext cx="3000396" cy="250033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dirty="0"/>
              <a:t>Cobertura de gestantes tratadas adequadamente para </a:t>
            </a:r>
            <a:r>
              <a:rPr lang="pt-BR" sz="2400" dirty="0" err="1"/>
              <a:t>síflis</a:t>
            </a:r>
            <a:endParaRPr lang="pt-BR" sz="2400" dirty="0"/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4308462" y="1785926"/>
            <a:ext cx="3929090" cy="400052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dirty="0"/>
              <a:t>Eliminação ≥ 95%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Selo Ouro ≥ 95%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Selo Prata ≥ 90%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Selo bronze ≥ 90%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Por </a:t>
            </a:r>
            <a:r>
              <a:rPr lang="pt-BR" sz="2400" u="sng" dirty="0"/>
              <a:t>pelo menos um ano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9166246" y="2968349"/>
            <a:ext cx="2786083" cy="118242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Paraná: 90,5%</a:t>
            </a:r>
          </a:p>
        </p:txBody>
      </p:sp>
      <p:sp>
        <p:nvSpPr>
          <p:cNvPr id="9" name="Seta para a direita 8"/>
          <p:cNvSpPr/>
          <p:nvPr/>
        </p:nvSpPr>
        <p:spPr bwMode="auto">
          <a:xfrm>
            <a:off x="8451866" y="3357562"/>
            <a:ext cx="571504" cy="428628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Seta para a direita 9"/>
          <p:cNvSpPr/>
          <p:nvPr/>
        </p:nvSpPr>
        <p:spPr bwMode="auto">
          <a:xfrm>
            <a:off x="3522644" y="3357562"/>
            <a:ext cx="571504" cy="428628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m 126"/>
          <p:cNvPicPr/>
          <p:nvPr/>
        </p:nvPicPr>
        <p:blipFill>
          <a:blip r:embed="rId2" cstate="print"/>
          <a:stretch/>
        </p:blipFill>
        <p:spPr>
          <a:xfrm>
            <a:off x="0" y="0"/>
            <a:ext cx="2379636" cy="1357298"/>
          </a:xfrm>
          <a:prstGeom prst="rect">
            <a:avLst/>
          </a:prstGeom>
          <a:ln w="0">
            <a:noFill/>
          </a:ln>
        </p:spPr>
      </p:pic>
      <p:pic>
        <p:nvPicPr>
          <p:cNvPr id="128" name="Imagem 127"/>
          <p:cNvPicPr/>
          <p:nvPr/>
        </p:nvPicPr>
        <p:blipFill>
          <a:blip r:embed="rId3" cstate="print"/>
          <a:stretch/>
        </p:blipFill>
        <p:spPr>
          <a:xfrm>
            <a:off x="4951404" y="1714488"/>
            <a:ext cx="1857388" cy="2928958"/>
          </a:xfrm>
          <a:prstGeom prst="rect">
            <a:avLst/>
          </a:prstGeom>
          <a:ln w="0">
            <a:noFill/>
          </a:ln>
        </p:spPr>
      </p:pic>
      <p:pic>
        <p:nvPicPr>
          <p:cNvPr id="129" name="Imagem 128"/>
          <p:cNvPicPr/>
          <p:nvPr/>
        </p:nvPicPr>
        <p:blipFill>
          <a:blip r:embed="rId4" cstate="print"/>
          <a:stretch/>
        </p:blipFill>
        <p:spPr>
          <a:xfrm>
            <a:off x="379373" y="1714488"/>
            <a:ext cx="1643074" cy="2500330"/>
          </a:xfrm>
          <a:prstGeom prst="rect">
            <a:avLst/>
          </a:prstGeom>
          <a:ln w="0">
            <a:noFill/>
          </a:ln>
        </p:spPr>
      </p:pic>
      <p:sp>
        <p:nvSpPr>
          <p:cNvPr id="6" name="Retângulo 5"/>
          <p:cNvSpPr/>
          <p:nvPr/>
        </p:nvSpPr>
        <p:spPr>
          <a:xfrm>
            <a:off x="5094280" y="4643446"/>
            <a:ext cx="1928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E</a:t>
            </a:r>
            <a:r>
              <a:rPr lang="pt-BR" b="1" dirty="0">
                <a:solidFill>
                  <a:schemeClr val="tx1"/>
                </a:solidFill>
              </a:rPr>
              <a:t>liminação da transmissão vertical do HIV e </a:t>
            </a:r>
            <a:r>
              <a:rPr lang="pt-BR" dirty="0">
                <a:solidFill>
                  <a:schemeClr val="tx1"/>
                </a:solidFill>
              </a:rPr>
              <a:t>Selo prata de boas práticas rumo à eliminação da transmissão vertical da sífilis</a:t>
            </a:r>
          </a:p>
          <a:p>
            <a:r>
              <a:rPr lang="pt-BR" b="1" dirty="0">
                <a:solidFill>
                  <a:srgbClr val="FF0000"/>
                </a:solidFill>
              </a:rPr>
              <a:t>  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8198" y="1714488"/>
            <a:ext cx="25135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236760" y="4357694"/>
            <a:ext cx="25003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Eliminação da Transmissão vertical do HIV. e Selo prata de boas práticas rumo à eliminação da transmissão vertical da sífilis</a:t>
            </a:r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22249" y="4286256"/>
            <a:ext cx="15716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E</a:t>
            </a:r>
            <a:r>
              <a:rPr lang="pt-BR" b="1" dirty="0">
                <a:solidFill>
                  <a:schemeClr val="tx1"/>
                </a:solidFill>
              </a:rPr>
              <a:t>liminação da transmissão vertical do HIV e </a:t>
            </a:r>
            <a:r>
              <a:rPr lang="pt-BR" dirty="0">
                <a:solidFill>
                  <a:schemeClr val="tx1"/>
                </a:solidFill>
              </a:rPr>
              <a:t>Selo prata de boas práticas rumo à eliminação da transmissão vertical da sífilis</a:t>
            </a:r>
          </a:p>
          <a:p>
            <a:r>
              <a:rPr lang="pt-BR" b="1" dirty="0">
                <a:solidFill>
                  <a:srgbClr val="FF0000"/>
                </a:solidFill>
              </a:rPr>
              <a:t>  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951008" y="428604"/>
            <a:ext cx="10715700" cy="1319213"/>
          </a:xfrm>
        </p:spPr>
        <p:txBody>
          <a:bodyPr/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MUNICÍPIOS CERTIFICADOS NO PARANÁ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1668" y="1214422"/>
            <a:ext cx="2357454" cy="241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7094544" y="3857628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Eliminação da transmissão vertical do HIV 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12908" y="1214422"/>
            <a:ext cx="231609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m 126"/>
          <p:cNvPicPr/>
          <p:nvPr/>
        </p:nvPicPr>
        <p:blipFill>
          <a:blip r:embed="rId2" cstate="print"/>
          <a:stretch/>
        </p:blipFill>
        <p:spPr>
          <a:xfrm>
            <a:off x="1" y="0"/>
            <a:ext cx="2236759" cy="1142984"/>
          </a:xfrm>
          <a:prstGeom prst="rect">
            <a:avLst/>
          </a:prstGeom>
          <a:ln w="0">
            <a:noFill/>
          </a:ln>
        </p:spPr>
      </p:pic>
      <p:sp>
        <p:nvSpPr>
          <p:cNvPr id="6" name="Retângulo 5"/>
          <p:cNvSpPr/>
          <p:nvPr/>
        </p:nvSpPr>
        <p:spPr>
          <a:xfrm>
            <a:off x="4665652" y="4786322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1"/>
                </a:solidFill>
              </a:rPr>
              <a:t>ELIMINAÇÃO DA TRANSMISSÃO VERTICAL DO HIV </a:t>
            </a:r>
          </a:p>
          <a:p>
            <a:endParaRPr lang="pt-BR" sz="1200" b="1" dirty="0">
              <a:solidFill>
                <a:schemeClr val="tx1"/>
              </a:solidFill>
            </a:endParaRPr>
          </a:p>
          <a:p>
            <a:r>
              <a:rPr lang="pt-BR" sz="1200" b="1" dirty="0">
                <a:solidFill>
                  <a:schemeClr val="tx1"/>
                </a:solidFill>
              </a:rPr>
              <a:t>ELIMINAÇÃO DA TRANSMISSÃO VERTICAL DA SÍFILIS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5652" y="1428736"/>
            <a:ext cx="3284660" cy="323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2544695" y="0"/>
            <a:ext cx="9644130" cy="1319213"/>
          </a:xfrm>
        </p:spPr>
        <p:txBody>
          <a:bodyPr/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MUNICÍPIOS CERTIFICADOS NO PARANÁ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3818" y="1428736"/>
            <a:ext cx="27717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ergaminho vertical 7"/>
          <p:cNvSpPr/>
          <p:nvPr/>
        </p:nvSpPr>
        <p:spPr bwMode="auto">
          <a:xfrm>
            <a:off x="8451866" y="1428736"/>
            <a:ext cx="2714644" cy="2928958"/>
          </a:xfrm>
          <a:prstGeom prst="verticalScroll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3200" dirty="0">
                <a:solidFill>
                  <a:schemeClr val="tx1"/>
                </a:solidFill>
              </a:rPr>
              <a:t>Primeiro do Brasil!!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Próximos municípios a serem certificados- 2023</a:t>
            </a:r>
          </a:p>
        </p:txBody>
      </p:sp>
      <p:graphicFrame>
        <p:nvGraphicFramePr>
          <p:cNvPr id="9" name="Diagrama 8"/>
          <p:cNvGraphicFramePr/>
          <p:nvPr/>
        </p:nvGraphicFramePr>
        <p:xfrm>
          <a:off x="236496" y="1428736"/>
          <a:ext cx="11787270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/>
          <p:cNvGraphicFramePr/>
          <p:nvPr/>
        </p:nvGraphicFramePr>
        <p:xfrm>
          <a:off x="593686" y="3643314"/>
          <a:ext cx="11358642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Certificações já deferidas - 2023</a:t>
            </a:r>
          </a:p>
        </p:txBody>
      </p:sp>
      <p:graphicFrame>
        <p:nvGraphicFramePr>
          <p:cNvPr id="9" name="Diagrama 8"/>
          <p:cNvGraphicFramePr/>
          <p:nvPr/>
        </p:nvGraphicFramePr>
        <p:xfrm>
          <a:off x="93620" y="1428736"/>
          <a:ext cx="11930146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/>
          <p:cNvGraphicFramePr/>
          <p:nvPr/>
        </p:nvGraphicFramePr>
        <p:xfrm>
          <a:off x="307934" y="3643314"/>
          <a:ext cx="1164439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496" y="500042"/>
            <a:ext cx="10506075" cy="1319213"/>
          </a:xfrm>
        </p:spPr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Publicações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892" y="2928934"/>
            <a:ext cx="24021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6378" y="0"/>
            <a:ext cx="196711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4676" y="0"/>
            <a:ext cx="19944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0098" y="0"/>
            <a:ext cx="213866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m 6"/>
          <p:cNvPicPr/>
          <p:nvPr/>
        </p:nvPicPr>
        <p:blipFill>
          <a:blip r:embed="rId6" cstate="print"/>
          <a:stretch/>
        </p:blipFill>
        <p:spPr>
          <a:xfrm>
            <a:off x="3951272" y="0"/>
            <a:ext cx="1785950" cy="2786058"/>
          </a:xfrm>
          <a:prstGeom prst="rect">
            <a:avLst/>
          </a:prstGeom>
          <a:ln w="0">
            <a:noFill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810" y="3000372"/>
            <a:ext cx="256954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 bwMode="auto">
          <a:xfrm>
            <a:off x="5951536" y="2928934"/>
            <a:ext cx="2428892" cy="3286148"/>
          </a:xfrm>
          <a:prstGeom prst="rect">
            <a:avLst/>
          </a:prstGeom>
          <a:solidFill>
            <a:srgbClr val="EB294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Em breve.......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pt-BR" sz="2000" dirty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sz="2000" dirty="0"/>
              <a:t>Boletim epidemiológico HIV/AIDS do Paraná....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pt-BR" sz="2000" dirty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pt-BR" sz="2000" dirty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sz="2000" dirty="0"/>
              <a:t>....2023</a:t>
            </a:r>
            <a:endParaRPr kumimoji="0" lang="pt-BR" sz="2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3379768" y="5572140"/>
            <a:ext cx="4357719" cy="1143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spc="-1" dirty="0">
                <a:solidFill>
                  <a:schemeClr val="tx1"/>
                </a:solidFill>
                <a:latin typeface="Arial"/>
                <a:ea typeface="DejaVu Sans"/>
              </a:rPr>
              <a:t>e</a:t>
            </a:r>
            <a:r>
              <a:rPr lang="pt-BR" sz="1800" b="0" strike="noStrike" spc="-1" dirty="0">
                <a:solidFill>
                  <a:schemeClr val="tx1"/>
                </a:solidFill>
                <a:latin typeface="Arial"/>
                <a:ea typeface="DejaVu Sans"/>
              </a:rPr>
              <a:t>-mail: acacia.nasr@sesa.pr.gov.br</a:t>
            </a:r>
            <a:endParaRPr lang="pt-BR" sz="1800" b="0" strike="noStrike" spc="-1" dirty="0">
              <a:solidFill>
                <a:schemeClr val="tx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Tel.: (41) 3330-4681</a:t>
            </a: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</p:txBody>
      </p:sp>
      <p:pic>
        <p:nvPicPr>
          <p:cNvPr id="2050" name="Picture 2" descr="Material gráfico | Secretaria da Saú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8264" y="500043"/>
            <a:ext cx="5786478" cy="434594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4522776" y="500063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Obrigada!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6075" cy="992173"/>
          </a:xfrm>
        </p:spPr>
        <p:txBody>
          <a:bodyPr/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Instrumentos de Validação</a:t>
            </a:r>
            <a:br>
              <a:rPr lang="pt-BR" sz="3200" b="1" dirty="0"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latin typeface="Arial" pitchFamily="34" charset="0"/>
                <a:cs typeface="Arial" pitchFamily="34" charset="0"/>
              </a:rPr>
              <a:t>Indicadores e metas de impacto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2248" y="6215082"/>
            <a:ext cx="57864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dirty="0">
                <a:solidFill>
                  <a:schemeClr val="tx1"/>
                </a:solidFill>
              </a:rPr>
              <a:t>Fonte: SESA/DAV/CVIE/DCIST. </a:t>
            </a:r>
            <a:r>
              <a:rPr lang="pt-BR" sz="900" b="0" dirty="0" err="1">
                <a:solidFill>
                  <a:schemeClr val="tx1"/>
                </a:solidFill>
              </a:rPr>
              <a:t>SinanNet</a:t>
            </a:r>
            <a:r>
              <a:rPr lang="pt-BR" sz="900" b="0" dirty="0">
                <a:solidFill>
                  <a:schemeClr val="tx1"/>
                </a:solidFill>
              </a:rPr>
              <a:t>, </a:t>
            </a:r>
            <a:r>
              <a:rPr lang="pt-BR" sz="900" b="0" dirty="0" err="1">
                <a:solidFill>
                  <a:schemeClr val="tx1"/>
                </a:solidFill>
              </a:rPr>
              <a:t>Sinasc</a:t>
            </a:r>
            <a:r>
              <a:rPr lang="pt-BR" sz="900" b="0" dirty="0">
                <a:solidFill>
                  <a:schemeClr val="tx1"/>
                </a:solidFill>
              </a:rPr>
              <a:t>, </a:t>
            </a:r>
            <a:r>
              <a:rPr lang="pt-BR" sz="900" b="0" dirty="0" err="1">
                <a:solidFill>
                  <a:schemeClr val="tx1"/>
                </a:solidFill>
              </a:rPr>
              <a:t>agostod</a:t>
            </a:r>
            <a:r>
              <a:rPr lang="pt-BR" sz="900" b="0" dirty="0">
                <a:solidFill>
                  <a:schemeClr val="tx1"/>
                </a:solidFill>
              </a:rPr>
              <a:t> e 2023;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200" y="1643050"/>
            <a:ext cx="926948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6075" cy="992173"/>
          </a:xfrm>
        </p:spPr>
        <p:txBody>
          <a:bodyPr/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Instrumentos de Validação</a:t>
            </a:r>
            <a:br>
              <a:rPr lang="pt-BR" sz="3200" b="1" dirty="0"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latin typeface="Arial" pitchFamily="34" charset="0"/>
                <a:cs typeface="Arial" pitchFamily="34" charset="0"/>
              </a:rPr>
              <a:t>Indicadores e metas de processo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2248" y="6215082"/>
            <a:ext cx="57864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dirty="0">
                <a:solidFill>
                  <a:schemeClr val="tx1"/>
                </a:solidFill>
              </a:rPr>
              <a:t>Fonte: SESA/DAV/CVIE/DCIST. </a:t>
            </a:r>
            <a:r>
              <a:rPr lang="pt-BR" sz="900" b="0" dirty="0" err="1">
                <a:solidFill>
                  <a:schemeClr val="tx1"/>
                </a:solidFill>
              </a:rPr>
              <a:t>SinanNet</a:t>
            </a:r>
            <a:r>
              <a:rPr lang="pt-BR" sz="900" b="0" dirty="0">
                <a:solidFill>
                  <a:schemeClr val="tx1"/>
                </a:solidFill>
              </a:rPr>
              <a:t>, </a:t>
            </a:r>
            <a:r>
              <a:rPr lang="pt-BR" sz="900" b="0" dirty="0" err="1">
                <a:solidFill>
                  <a:schemeClr val="tx1"/>
                </a:solidFill>
              </a:rPr>
              <a:t>Sinasc</a:t>
            </a:r>
            <a:r>
              <a:rPr lang="pt-BR" sz="900" b="0" dirty="0">
                <a:solidFill>
                  <a:schemeClr val="tx1"/>
                </a:solidFill>
              </a:rPr>
              <a:t>, agosto, 2023, </a:t>
            </a:r>
            <a:r>
              <a:rPr lang="pt-BR" sz="900" b="0" dirty="0" err="1">
                <a:solidFill>
                  <a:schemeClr val="tx1"/>
                </a:solidFill>
              </a:rPr>
              <a:t>Siscel</a:t>
            </a:r>
            <a:r>
              <a:rPr lang="pt-BR" sz="900" b="0" dirty="0">
                <a:solidFill>
                  <a:schemeClr val="tx1"/>
                </a:solidFill>
              </a:rPr>
              <a:t> e </a:t>
            </a:r>
            <a:r>
              <a:rPr lang="pt-BR" sz="900" b="0" dirty="0" err="1">
                <a:solidFill>
                  <a:schemeClr val="tx1"/>
                </a:solidFill>
              </a:rPr>
              <a:t>Siclom</a:t>
            </a:r>
            <a:r>
              <a:rPr lang="pt-BR" sz="900" b="0" dirty="0">
                <a:solidFill>
                  <a:schemeClr val="tx1"/>
                </a:solidFill>
              </a:rPr>
              <a:t>, 2023.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2512" y="1285860"/>
            <a:ext cx="6653769" cy="481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8000" y="142852"/>
            <a:ext cx="10506075" cy="928670"/>
          </a:xfrm>
        </p:spPr>
        <p:txBody>
          <a:bodyPr/>
          <a:lstStyle/>
          <a:p>
            <a:r>
              <a:rPr lang="pt-BR" b="1" dirty="0"/>
              <a:t>Meta 95 – 95 – 95 </a:t>
            </a:r>
          </a:p>
        </p:txBody>
      </p:sp>
      <p:graphicFrame>
        <p:nvGraphicFramePr>
          <p:cNvPr id="3" name="Objeto16"/>
          <p:cNvGraphicFramePr/>
          <p:nvPr/>
        </p:nvGraphicFramePr>
        <p:xfrm>
          <a:off x="165058" y="1643050"/>
          <a:ext cx="585791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to17"/>
          <p:cNvGraphicFramePr/>
          <p:nvPr/>
        </p:nvGraphicFramePr>
        <p:xfrm>
          <a:off x="6094412" y="1643050"/>
          <a:ext cx="6000792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6075" cy="992173"/>
          </a:xfrm>
        </p:spPr>
        <p:txBody>
          <a:bodyPr/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Instrumentos de Validação</a:t>
            </a:r>
            <a:br>
              <a:rPr lang="pt-BR" sz="3200" b="1" dirty="0"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latin typeface="Arial" pitchFamily="34" charset="0"/>
                <a:cs typeface="Arial" pitchFamily="34" charset="0"/>
              </a:rPr>
              <a:t>Indicadores e metas de processo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2248" y="6215082"/>
            <a:ext cx="57864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dirty="0">
                <a:solidFill>
                  <a:schemeClr val="tx1"/>
                </a:solidFill>
              </a:rPr>
              <a:t>Fonte: SESA/DAV/CVIE/DCIST. </a:t>
            </a:r>
            <a:r>
              <a:rPr lang="pt-BR" sz="900" b="0" dirty="0" err="1">
                <a:solidFill>
                  <a:schemeClr val="tx1"/>
                </a:solidFill>
              </a:rPr>
              <a:t>SinanNet</a:t>
            </a:r>
            <a:r>
              <a:rPr lang="pt-BR" sz="900" b="0" dirty="0">
                <a:solidFill>
                  <a:schemeClr val="tx1"/>
                </a:solidFill>
              </a:rPr>
              <a:t>, </a:t>
            </a:r>
            <a:r>
              <a:rPr lang="pt-BR" sz="900" b="0" dirty="0" err="1">
                <a:solidFill>
                  <a:schemeClr val="tx1"/>
                </a:solidFill>
              </a:rPr>
              <a:t>Sinasc</a:t>
            </a:r>
            <a:r>
              <a:rPr lang="pt-BR" sz="900" b="0" dirty="0">
                <a:solidFill>
                  <a:schemeClr val="tx1"/>
                </a:solidFill>
              </a:rPr>
              <a:t>, agosto, 2023, </a:t>
            </a:r>
            <a:r>
              <a:rPr lang="pt-BR" sz="900" b="0" dirty="0" err="1">
                <a:solidFill>
                  <a:schemeClr val="tx1"/>
                </a:solidFill>
              </a:rPr>
              <a:t>Siscel</a:t>
            </a:r>
            <a:r>
              <a:rPr lang="pt-BR" sz="900" b="0" dirty="0">
                <a:solidFill>
                  <a:schemeClr val="tx1"/>
                </a:solidFill>
              </a:rPr>
              <a:t> e </a:t>
            </a:r>
            <a:r>
              <a:rPr lang="pt-BR" sz="900" b="0" dirty="0" err="1">
                <a:solidFill>
                  <a:schemeClr val="tx1"/>
                </a:solidFill>
              </a:rPr>
              <a:t>Siclom</a:t>
            </a:r>
            <a:r>
              <a:rPr lang="pt-BR" sz="900" b="0" dirty="0">
                <a:solidFill>
                  <a:schemeClr val="tx1"/>
                </a:solidFill>
              </a:rPr>
              <a:t>, 2023.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42" y="1714488"/>
            <a:ext cx="75723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380" y="4071942"/>
            <a:ext cx="7429552" cy="214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09056" y="2214554"/>
            <a:ext cx="2786082" cy="1319213"/>
          </a:xfrm>
        </p:spPr>
        <p:txBody>
          <a:bodyPr/>
          <a:lstStyle/>
          <a:p>
            <a:pPr algn="ctr"/>
            <a:r>
              <a:rPr lang="pt-BR" b="1" dirty="0"/>
              <a:t>HIV por Faixa Etária</a:t>
            </a:r>
          </a:p>
        </p:txBody>
      </p:sp>
      <p:graphicFrame>
        <p:nvGraphicFramePr>
          <p:cNvPr id="3" name="Objeto9"/>
          <p:cNvGraphicFramePr/>
          <p:nvPr/>
        </p:nvGraphicFramePr>
        <p:xfrm>
          <a:off x="236496" y="0"/>
          <a:ext cx="8501122" cy="30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to10"/>
          <p:cNvGraphicFramePr/>
          <p:nvPr/>
        </p:nvGraphicFramePr>
        <p:xfrm>
          <a:off x="236496" y="3071810"/>
          <a:ext cx="8501122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88495" y="2214554"/>
            <a:ext cx="2500330" cy="1319213"/>
          </a:xfrm>
        </p:spPr>
        <p:txBody>
          <a:bodyPr/>
          <a:lstStyle/>
          <a:p>
            <a:pPr algn="ctr"/>
            <a:r>
              <a:rPr lang="pt-BR" b="1" dirty="0"/>
              <a:t>Panorama Geral</a:t>
            </a:r>
          </a:p>
        </p:txBody>
      </p:sp>
      <p:graphicFrame>
        <p:nvGraphicFramePr>
          <p:cNvPr id="3" name="Objeto1"/>
          <p:cNvGraphicFramePr/>
          <p:nvPr/>
        </p:nvGraphicFramePr>
        <p:xfrm>
          <a:off x="-120694" y="142852"/>
          <a:ext cx="9715568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Transmissão vertical HIV e Sífilis</a:t>
            </a:r>
          </a:p>
        </p:txBody>
      </p:sp>
      <p:graphicFrame>
        <p:nvGraphicFramePr>
          <p:cNvPr id="9" name="Diagrama 8"/>
          <p:cNvGraphicFramePr/>
          <p:nvPr/>
        </p:nvGraphicFramePr>
        <p:xfrm>
          <a:off x="1165190" y="1571612"/>
          <a:ext cx="7215238" cy="3986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22314" y="5929330"/>
            <a:ext cx="774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0" dirty="0">
                <a:solidFill>
                  <a:schemeClr val="tx1"/>
                </a:solidFill>
              </a:rPr>
              <a:t>Fonte: Brasil, 2022 Protocolo </a:t>
            </a:r>
            <a:r>
              <a:rPr lang="pt-BR" sz="900" b="0" dirty="0" err="1">
                <a:solidFill>
                  <a:schemeClr val="tx1"/>
                </a:solidFill>
              </a:rPr>
              <a:t>Protocolo</a:t>
            </a:r>
            <a:r>
              <a:rPr lang="pt-BR" sz="900" b="0" dirty="0">
                <a:solidFill>
                  <a:schemeClr val="tx1"/>
                </a:solidFill>
              </a:rPr>
              <a:t> Clínico e Diretrizes terapêuticas para a prevenção da Transmissão Vertical do HIV, Sífilis e Hepatites Virais.</a:t>
            </a:r>
          </a:p>
          <a:p>
            <a:r>
              <a:rPr lang="pt-BR" sz="900" b="0" dirty="0" err="1">
                <a:solidFill>
                  <a:schemeClr val="tx1"/>
                </a:solidFill>
              </a:rPr>
              <a:t>Franzoloso</a:t>
            </a:r>
            <a:r>
              <a:rPr lang="pt-BR" sz="900" b="0" dirty="0">
                <a:solidFill>
                  <a:schemeClr val="tx1"/>
                </a:solidFill>
              </a:rPr>
              <a:t>, MCR , Fatores Contextuais e individuais, associados ao tratamento adequado da sífilis em gestantes em Municípios do Paraná.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72442" y="1428736"/>
            <a:ext cx="303877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372" y="0"/>
            <a:ext cx="11688759" cy="1319213"/>
          </a:xfrm>
        </p:spPr>
        <p:txBody>
          <a:bodyPr/>
          <a:lstStyle/>
          <a:p>
            <a:r>
              <a:rPr lang="pt-BR" sz="3200" b="1" spc="-1" dirty="0">
                <a:solidFill>
                  <a:schemeClr val="tx1"/>
                </a:solidFill>
                <a:latin typeface="Arial"/>
                <a:ea typeface="DejaVu Sans"/>
              </a:rPr>
              <a:t>Ações da Vigilância Epidemiológica para reduzir a transmissão vertical do HIV e da  sífilis.</a:t>
            </a:r>
            <a:endParaRPr lang="pt-BR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5916" y="4929198"/>
            <a:ext cx="381107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522248" y="1000108"/>
          <a:ext cx="1007275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2644" y="4000504"/>
            <a:ext cx="2445494" cy="231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562" y="4714884"/>
            <a:ext cx="257127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372" y="0"/>
            <a:ext cx="11688759" cy="1319213"/>
          </a:xfrm>
        </p:spPr>
        <p:txBody>
          <a:bodyPr/>
          <a:lstStyle/>
          <a:p>
            <a:r>
              <a:rPr lang="pt-BR" sz="3200" b="1" spc="-1" dirty="0">
                <a:solidFill>
                  <a:schemeClr val="tx1"/>
                </a:solidFill>
                <a:latin typeface="Arial"/>
                <a:ea typeface="DejaVu Sans"/>
              </a:rPr>
              <a:t>Ações da Vigilância Epidemiológica para reduzir a transmissão vertical do HIV e da  sífilis.</a:t>
            </a:r>
            <a:endParaRPr lang="pt-BR" sz="3200" dirty="0"/>
          </a:p>
        </p:txBody>
      </p:sp>
      <p:graphicFrame>
        <p:nvGraphicFramePr>
          <p:cNvPr id="9" name="Diagrama 8"/>
          <p:cNvGraphicFramePr/>
          <p:nvPr/>
        </p:nvGraphicFramePr>
        <p:xfrm>
          <a:off x="2665388" y="1357298"/>
          <a:ext cx="7706280" cy="478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/>
          <p:cNvPicPr/>
          <p:nvPr/>
        </p:nvPicPr>
        <p:blipFill>
          <a:blip r:embed="rId7"/>
          <a:stretch/>
        </p:blipFill>
        <p:spPr>
          <a:xfrm>
            <a:off x="1165190" y="2357430"/>
            <a:ext cx="2091600" cy="2928600"/>
          </a:xfrm>
          <a:prstGeom prst="rect">
            <a:avLst/>
          </a:prstGeom>
          <a:ln w="9525">
            <a:noFill/>
          </a:ln>
        </p:spPr>
      </p:pic>
      <p:pic>
        <p:nvPicPr>
          <p:cNvPr id="11" name="Picture 6"/>
          <p:cNvPicPr/>
          <p:nvPr/>
        </p:nvPicPr>
        <p:blipFill>
          <a:blip r:embed="rId8" cstate="print"/>
          <a:stretch/>
        </p:blipFill>
        <p:spPr>
          <a:xfrm>
            <a:off x="5308594" y="2643182"/>
            <a:ext cx="2142334" cy="1928826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372" y="214290"/>
            <a:ext cx="11688759" cy="1319213"/>
          </a:xfrm>
        </p:spPr>
        <p:txBody>
          <a:bodyPr/>
          <a:lstStyle/>
          <a:p>
            <a:r>
              <a:rPr lang="pt-BR" sz="3200" b="1" spc="-1" dirty="0">
                <a:solidFill>
                  <a:schemeClr val="tx1"/>
                </a:solidFill>
                <a:latin typeface="Arial"/>
                <a:ea typeface="DejaVu Sans"/>
              </a:rPr>
              <a:t>Serviços Especializados - SAE/CTA</a:t>
            </a:r>
            <a:endParaRPr lang="pt-BR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686" y="1071546"/>
            <a:ext cx="7000924" cy="512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6180" y="1500174"/>
            <a:ext cx="1714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55738</TotalTime>
  <Words>1487</Words>
  <Application>Microsoft Office PowerPoint</Application>
  <PresentationFormat>Personalizar</PresentationFormat>
  <Paragraphs>198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Tema do Office</vt:lpstr>
      <vt:lpstr>Ações da Vigilância Epidemiológica  Rumo à Eliminação da Transmissão do  HIV, sífilis e demais IST.</vt:lpstr>
      <vt:lpstr>Detecção de HIV/AIDS no Paraná</vt:lpstr>
      <vt:lpstr>Meta 95 – 95 – 95 </vt:lpstr>
      <vt:lpstr>HIV por Faixa Etária</vt:lpstr>
      <vt:lpstr>Panorama Geral</vt:lpstr>
      <vt:lpstr>Transmissão vertical HIV e Sífilis</vt:lpstr>
      <vt:lpstr>Ações da Vigilância Epidemiológica para reduzir a transmissão vertical do HIV e da  sífilis.</vt:lpstr>
      <vt:lpstr>Ações da Vigilância Epidemiológica para reduzir a transmissão vertical do HIV e da  sífilis.</vt:lpstr>
      <vt:lpstr>Serviços Especializados - SAE/CTA</vt:lpstr>
      <vt:lpstr>Certificação da Eliminação Transmissão Vertical do HIV, Sífilis</vt:lpstr>
      <vt:lpstr>CERTIFICAR... PARA QUÊ?</vt:lpstr>
      <vt:lpstr>COMO PODEMOS ALCANÇAR METAS TÃO CRITERIOSAS?</vt:lpstr>
      <vt:lpstr>HIV/Aids – Cenário Epidemiológico</vt:lpstr>
      <vt:lpstr>Número de casos de HIV em menores de 05 anos – ano base 2021</vt:lpstr>
      <vt:lpstr>Instrumentos de Validação Indicadores e metas de impacto.</vt:lpstr>
      <vt:lpstr>Instrumentos de Validação Indicadores e metas de processo.</vt:lpstr>
      <vt:lpstr>Instrumentos de Validação Indicadores e metas de impacto.</vt:lpstr>
      <vt:lpstr>Sífilis – Cenário Epidemiológico</vt:lpstr>
      <vt:lpstr>Número de caso de sífilis em menores de 01 ano. Paraná 2021.</vt:lpstr>
      <vt:lpstr>Instrumentos de Validação Indicadores e metas de processo.</vt:lpstr>
      <vt:lpstr>Instrumentos de Validação Indicadores e metas de impacto.</vt:lpstr>
      <vt:lpstr>MUNICÍPIOS CERTIFICADOS NO PARANÁ</vt:lpstr>
      <vt:lpstr>MUNICÍPIOS CERTIFICADOS NO PARANÁ</vt:lpstr>
      <vt:lpstr>Próximos municípios a serem certificados- 2023</vt:lpstr>
      <vt:lpstr>Certificações já deferidas - 2023</vt:lpstr>
      <vt:lpstr>Publicações</vt:lpstr>
      <vt:lpstr>Apresentação do PowerPoint</vt:lpstr>
      <vt:lpstr>Instrumentos de Validação Indicadores e metas de impacto.</vt:lpstr>
      <vt:lpstr>Instrumentos de Validação Indicadores e metas de processo.</vt:lpstr>
      <vt:lpstr>Instrumentos de Validação Indicadores e metas de processo.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SESA</dc:creator>
  <cp:lastModifiedBy>Stage Live</cp:lastModifiedBy>
  <cp:revision>1583</cp:revision>
  <cp:lastPrinted>2021-06-14T23:43:57Z</cp:lastPrinted>
  <dcterms:created xsi:type="dcterms:W3CDTF">2019-05-27T16:04:40Z</dcterms:created>
  <dcterms:modified xsi:type="dcterms:W3CDTF">2023-12-07T17:01:28Z</dcterms:modified>
</cp:coreProperties>
</file>