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2"/>
  </p:notesMasterIdLst>
  <p:sldIdLst>
    <p:sldId id="256" r:id="rId3"/>
    <p:sldId id="263" r:id="rId4"/>
    <p:sldId id="264" r:id="rId5"/>
    <p:sldId id="273" r:id="rId6"/>
    <p:sldId id="307" r:id="rId7"/>
    <p:sldId id="274" r:id="rId8"/>
    <p:sldId id="306" r:id="rId9"/>
    <p:sldId id="314" r:id="rId10"/>
    <p:sldId id="313" r:id="rId11"/>
    <p:sldId id="289" r:id="rId12"/>
    <p:sldId id="292" r:id="rId13"/>
    <p:sldId id="302" r:id="rId14"/>
    <p:sldId id="312" r:id="rId15"/>
    <p:sldId id="308" r:id="rId16"/>
    <p:sldId id="309" r:id="rId17"/>
    <p:sldId id="305" r:id="rId18"/>
    <p:sldId id="310" r:id="rId19"/>
    <p:sldId id="311" r:id="rId20"/>
    <p:sldId id="304" r:id="rId21"/>
  </p:sldIdLst>
  <p:sldSz cx="12192000" cy="6858000"/>
  <p:notesSz cx="7315200" cy="96012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body"/>
          </p:nvPr>
        </p:nvSpPr>
        <p:spPr>
          <a:xfrm>
            <a:off x="806450" y="5332413"/>
            <a:ext cx="6450013" cy="5051425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pt-BR" noProof="0"/>
              <a:t>Clique para editar o formato de notas</a:t>
            </a:r>
          </a:p>
        </p:txBody>
      </p:sp>
      <p:sp>
        <p:nvSpPr>
          <p:cNvPr id="12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498850" cy="560388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15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pt-BR"/>
              <a:t> </a:t>
            </a:r>
          </a:p>
        </p:txBody>
      </p:sp>
      <p:sp>
        <p:nvSpPr>
          <p:cNvPr id="127" name="PlaceHolder 3"/>
          <p:cNvSpPr>
            <a:spLocks noGrp="1"/>
          </p:cNvSpPr>
          <p:nvPr>
            <p:ph type="dt"/>
          </p:nvPr>
        </p:nvSpPr>
        <p:spPr>
          <a:xfrm>
            <a:off x="4564063" y="0"/>
            <a:ext cx="3498850" cy="560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pt-BR"/>
              <a:t> </a:t>
            </a:r>
          </a:p>
        </p:txBody>
      </p:sp>
      <p:sp>
        <p:nvSpPr>
          <p:cNvPr id="128" name="PlaceHolder 4"/>
          <p:cNvSpPr>
            <a:spLocks noGrp="1"/>
          </p:cNvSpPr>
          <p:nvPr>
            <p:ph type="ftr"/>
          </p:nvPr>
        </p:nvSpPr>
        <p:spPr>
          <a:xfrm>
            <a:off x="0" y="10664825"/>
            <a:ext cx="3498850" cy="561975"/>
          </a:xfrm>
          <a:prstGeom prst="rect">
            <a:avLst/>
          </a:prstGeom>
        </p:spPr>
        <p:txBody>
          <a:bodyPr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5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r>
              <a:rPr lang="pt-BR"/>
              <a:t> </a:t>
            </a:r>
          </a:p>
        </p:txBody>
      </p:sp>
      <p:sp>
        <p:nvSpPr>
          <p:cNvPr id="129" name="PlaceHolder 5"/>
          <p:cNvSpPr>
            <a:spLocks noGrp="1"/>
          </p:cNvSpPr>
          <p:nvPr>
            <p:ph type="sldNum"/>
          </p:nvPr>
        </p:nvSpPr>
        <p:spPr>
          <a:xfrm>
            <a:off x="4564063" y="10664825"/>
            <a:ext cx="3498850" cy="561975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741B2103-6B2D-4D9C-8F0E-F8C58FA8F2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731838" y="4621213"/>
            <a:ext cx="5851525" cy="3779837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Você poderá </a:t>
            </a:r>
          </a:p>
        </p:txBody>
      </p:sp>
      <p:sp>
        <p:nvSpPr>
          <p:cNvPr id="147" name="TextShape 2"/>
          <p:cNvSpPr txBox="1"/>
          <p:nvPr/>
        </p:nvSpPr>
        <p:spPr>
          <a:xfrm>
            <a:off x="4143375" y="9120188"/>
            <a:ext cx="3170238" cy="481012"/>
          </a:xfrm>
          <a:prstGeom prst="rect">
            <a:avLst/>
          </a:prstGeom>
          <a:noFill/>
          <a:ln>
            <a:noFill/>
          </a:ln>
        </p:spPr>
        <p:txBody>
          <a:bodyPr lIns="96661" tIns="48331" rIns="96661" bIns="48331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355E7F7-B51A-4187-9D82-816C95262CFB}" type="slidenum">
              <a:rPr lang="pt-BR" sz="13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pt-BR" sz="13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Você poderá </a:t>
            </a:r>
          </a:p>
        </p:txBody>
      </p:sp>
      <p:sp>
        <p:nvSpPr>
          <p:cNvPr id="147" name="TextShape 2"/>
          <p:cNvSpPr txBox="1"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0756F36-C486-44AB-B725-EE343822B3B2}" type="slidenum">
              <a:rPr lang="pt-BR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pt-BR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493F7D-9216-4A7E-9F71-0368434B1123}" type="slidenum">
              <a:rPr lang="pt-BR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pt-BR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AC459C7-C1EF-4C65-B918-801C3F7D6C1C}" type="slidenum">
              <a:rPr lang="pt-BR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pt-BR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Você poderá </a:t>
            </a:r>
          </a:p>
        </p:txBody>
      </p:sp>
      <p:sp>
        <p:nvSpPr>
          <p:cNvPr id="147" name="TextShape 2"/>
          <p:cNvSpPr txBox="1"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9FE866-1D00-4ABF-81C3-ED5157E72D54}" type="slidenum">
              <a:rPr lang="pt-BR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pt-BR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9B74C0-AF89-4528-B6DA-14E514937C31}" type="slidenum">
              <a:rPr lang="pt-BR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pt-BR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anchor="ctr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anchor="ctr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anchor="ctr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anchor="ctr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defRPr>
            </a:lvl1pPr>
          </a:lstStyle>
          <a:p>
            <a:pPr>
              <a:defRPr/>
            </a:pPr>
            <a:fld id="{3B0902B8-03A5-4705-8678-18B7A2D43A86}" type="datetimeFigureOut">
              <a:rPr lang="pt-BR"/>
              <a:pPr>
                <a:defRPr/>
              </a:pPr>
              <a:t>08/12/2020</a:t>
            </a:fld>
            <a:endParaRPr lang="pt-BR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defRPr>
            </a:lvl1pPr>
          </a:lstStyle>
          <a:p>
            <a:pPr>
              <a:defRPr/>
            </a:pPr>
            <a:fld id="{CCCEE20C-5985-4335-994F-E8099E13A10E}" type="slidenum">
              <a:rPr lang="pt-BR"/>
              <a:pPr>
                <a:defRPr/>
              </a:pPr>
              <a:t>‹nº›</a:t>
            </a:fld>
            <a:endParaRPr lang="pt-BR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pt-BR"/>
              <a:t>Clique para editar o formato do texto da estrutura de tópicos</a:t>
            </a:r>
          </a:p>
          <a:p>
            <a:pPr lvl="1"/>
            <a:r>
              <a:rPr lang="pt-BR"/>
              <a:t>2.º nível da estrutura de tópicos</a:t>
            </a:r>
          </a:p>
          <a:p>
            <a:pPr lvl="2"/>
            <a:r>
              <a:rPr lang="pt-BR"/>
              <a:t>3.º nível da estrutura de tópicos</a:t>
            </a:r>
          </a:p>
          <a:p>
            <a:pPr lvl="3"/>
            <a:r>
              <a:rPr lang="pt-BR"/>
              <a:t>4.º nível da estrutura de tópicos</a:t>
            </a:r>
          </a:p>
          <a:p>
            <a:pPr lvl="4"/>
            <a:r>
              <a:rPr lang="pt-BR"/>
              <a:t>5.º nível da estrutura de tópicos</a:t>
            </a:r>
          </a:p>
          <a:p>
            <a:pPr lvl="5"/>
            <a:r>
              <a:rPr lang="pt-BR"/>
              <a:t>6.º nível da estrutura de tópicos</a:t>
            </a:r>
          </a:p>
          <a:p>
            <a:pPr lvl="6"/>
            <a:r>
              <a:rPr lang="pt-BR"/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defRPr>
            </a:lvl1pPr>
          </a:lstStyle>
          <a:p>
            <a:pPr>
              <a:defRPr/>
            </a:pPr>
            <a:fld id="{F8AF7F28-5A2C-4E68-9A66-902925DC8A45}" type="datetimeFigureOut">
              <a:rPr lang="pt-BR"/>
              <a:pPr>
                <a:defRPr/>
              </a:pPr>
              <a:t>08/12/2020</a:t>
            </a:fld>
            <a:endParaRPr lang="pt-BR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cs typeface="+mn-cs"/>
              </a:defRPr>
            </a:lvl1pPr>
          </a:lstStyle>
          <a:p>
            <a:pPr>
              <a:defRPr/>
            </a:pPr>
            <a:fld id="{CE3AEB0A-A588-4A72-8784-0089C5001260}" type="slidenum">
              <a:rPr lang="pt-BR"/>
              <a:pPr>
                <a:defRPr/>
              </a:pPr>
              <a:t>‹nº›</a:t>
            </a:fld>
            <a:endParaRPr lang="pt-BR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4588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/>
              <a:t>Clique para editar o formato do texto do título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pt-BR"/>
              <a:t>Clique para editar o formato do texto da estrutura de tópicos</a:t>
            </a:r>
          </a:p>
          <a:p>
            <a:pPr lvl="1"/>
            <a:r>
              <a:rPr lang="pt-BR"/>
              <a:t>2.º nível da estrutura de tópicos</a:t>
            </a:r>
          </a:p>
          <a:p>
            <a:pPr lvl="2"/>
            <a:r>
              <a:rPr lang="pt-BR"/>
              <a:t>3.º nível da estrutura de tópicos</a:t>
            </a:r>
          </a:p>
          <a:p>
            <a:pPr lvl="3"/>
            <a:r>
              <a:rPr lang="pt-BR"/>
              <a:t>4.º nível da estrutura de tópicos</a:t>
            </a:r>
          </a:p>
          <a:p>
            <a:pPr lvl="4"/>
            <a:r>
              <a:rPr lang="pt-BR"/>
              <a:t>5.º nível da estrutura de tópicos</a:t>
            </a:r>
          </a:p>
          <a:p>
            <a:pPr lvl="5"/>
            <a:r>
              <a:rPr lang="pt-BR"/>
              <a:t>6.º nível da estrutura de tópicos</a:t>
            </a:r>
          </a:p>
          <a:p>
            <a:pPr lvl="6"/>
            <a:r>
              <a:rPr lang="pt-BR"/>
              <a:t>7.º nível da estrutura de tópicos</a:t>
            </a:r>
          </a:p>
        </p:txBody>
      </p:sp>
      <p:pic>
        <p:nvPicPr>
          <p:cNvPr id="14343" name="Imagem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573838"/>
            <a:ext cx="12192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Imagem 4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936163" y="5543550"/>
            <a:ext cx="18002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DejaVu San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Imagem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" name="CustomShape 1"/>
          <p:cNvSpPr/>
          <p:nvPr/>
        </p:nvSpPr>
        <p:spPr>
          <a:xfrm>
            <a:off x="1019175" y="5227638"/>
            <a:ext cx="10153650" cy="8810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Diretoria de Atenção e Vigilância em Saúde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 err="1">
                <a:solidFill>
                  <a:schemeClr val="accent1">
                    <a:lumMod val="50000"/>
                  </a:schemeClr>
                </a:solidFill>
              </a:rPr>
              <a:t>Coodenadoria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 de Vigilância Ambiental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Divisão de Doenças Transmitidas por Vetores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Dezembro 2020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8675" name="Imagem 1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6025" y="1825625"/>
            <a:ext cx="46799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9838" y="746125"/>
            <a:ext cx="8613775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1524000" y="142875"/>
            <a:ext cx="9144000" cy="7143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defRPr/>
            </a:pPr>
            <a:r>
              <a:rPr lang="pt-BR" sz="2000" b="1" kern="0" dirty="0">
                <a:latin typeface="Calibri" pitchFamily="34" charset="0"/>
                <a:ea typeface="+mj-ea"/>
                <a:cs typeface="Calibri" pitchFamily="34" charset="0"/>
              </a:rPr>
              <a:t>MUNICÍPIOS SENTINELAS DOS RESPECTIVOS CORREDORES ECOLÓGICOS </a:t>
            </a:r>
          </a:p>
        </p:txBody>
      </p:sp>
      <p:sp>
        <p:nvSpPr>
          <p:cNvPr id="38915" name="CaixaDeTexto 5"/>
          <p:cNvSpPr txBox="1">
            <a:spLocks noChangeArrowheads="1"/>
          </p:cNvSpPr>
          <p:nvPr/>
        </p:nvSpPr>
        <p:spPr bwMode="auto">
          <a:xfrm>
            <a:off x="1524000" y="6642100"/>
            <a:ext cx="2071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800" b="1">
                <a:solidFill>
                  <a:schemeClr val="bg1"/>
                </a:solidFill>
                <a:cs typeface="DejaVu Sans" pitchFamily="34" charset="0"/>
              </a:rPr>
              <a:t>FONTE: MS/SUCEN/SESA/DVDTV 2020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325563"/>
            <a:ext cx="9144000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CaixaDeTexto 3"/>
          <p:cNvSpPr txBox="1">
            <a:spLocks noChangeArrowheads="1"/>
          </p:cNvSpPr>
          <p:nvPr/>
        </p:nvSpPr>
        <p:spPr bwMode="auto">
          <a:xfrm>
            <a:off x="1524000" y="6657975"/>
            <a:ext cx="91440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700">
                <a:cs typeface="DejaVu Sans" pitchFamily="34" charset="0"/>
              </a:rPr>
              <a:t>FONTE: SINAN/DVDTV/CVIA/DAV/SESA-PR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 bwMode="auto">
          <a:xfrm>
            <a:off x="1524000" y="357188"/>
            <a:ext cx="9144000" cy="6429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defRPr/>
            </a:pPr>
            <a:r>
              <a:rPr lang="pt-BR" b="1" kern="0" dirty="0">
                <a:latin typeface="Calibri" pitchFamily="34" charset="0"/>
                <a:ea typeface="+mj-ea"/>
                <a:cs typeface="Calibri" pitchFamily="34" charset="0"/>
              </a:rPr>
              <a:t>RISCO DE OCORRÊNCIA DA FEBRE AMARELA SEGUNDO REGIONAIS DE SAÚDE MONITORAMENTO 2020-2021</a:t>
            </a:r>
          </a:p>
        </p:txBody>
      </p:sp>
      <p:sp>
        <p:nvSpPr>
          <p:cNvPr id="6" name="Elipse 5"/>
          <p:cNvSpPr/>
          <p:nvPr/>
        </p:nvSpPr>
        <p:spPr>
          <a:xfrm>
            <a:off x="8524875" y="1571625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8524875" y="1714500"/>
            <a:ext cx="71438" cy="714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8524875" y="1857375"/>
            <a:ext cx="71438" cy="7143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Elipse 8"/>
          <p:cNvSpPr/>
          <p:nvPr/>
        </p:nvSpPr>
        <p:spPr>
          <a:xfrm>
            <a:off x="8524875" y="2000250"/>
            <a:ext cx="71438" cy="71438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9944" name="CaixaDeTexto 9"/>
          <p:cNvSpPr txBox="1">
            <a:spLocks noChangeArrowheads="1"/>
          </p:cNvSpPr>
          <p:nvPr/>
        </p:nvSpPr>
        <p:spPr bwMode="auto">
          <a:xfrm>
            <a:off x="8667750" y="1500188"/>
            <a:ext cx="12144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>
                <a:latin typeface="Calibri" pitchFamily="34" charset="0"/>
                <a:cs typeface="DejaVu Sans" pitchFamily="34" charset="0"/>
              </a:rPr>
              <a:t>RISCO  ALTO</a:t>
            </a:r>
          </a:p>
        </p:txBody>
      </p:sp>
      <p:sp>
        <p:nvSpPr>
          <p:cNvPr id="39945" name="CaixaDeTexto 10"/>
          <p:cNvSpPr txBox="1">
            <a:spLocks noChangeArrowheads="1"/>
          </p:cNvSpPr>
          <p:nvPr/>
        </p:nvSpPr>
        <p:spPr bwMode="auto">
          <a:xfrm>
            <a:off x="8667750" y="1643063"/>
            <a:ext cx="10001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>
                <a:latin typeface="Calibri" pitchFamily="34" charset="0"/>
                <a:cs typeface="DejaVu Sans" pitchFamily="34" charset="0"/>
              </a:rPr>
              <a:t>RISCO MÉDIO</a:t>
            </a:r>
          </a:p>
        </p:txBody>
      </p:sp>
      <p:sp>
        <p:nvSpPr>
          <p:cNvPr id="39946" name="CaixaDeTexto 11"/>
          <p:cNvSpPr txBox="1">
            <a:spLocks noChangeArrowheads="1"/>
          </p:cNvSpPr>
          <p:nvPr/>
        </p:nvSpPr>
        <p:spPr bwMode="auto">
          <a:xfrm>
            <a:off x="8667750" y="1785938"/>
            <a:ext cx="12144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>
                <a:latin typeface="Calibri" pitchFamily="34" charset="0"/>
                <a:cs typeface="DejaVu Sans" pitchFamily="34" charset="0"/>
              </a:rPr>
              <a:t>RISCO BAIXO</a:t>
            </a:r>
          </a:p>
        </p:txBody>
      </p:sp>
      <p:sp>
        <p:nvSpPr>
          <p:cNvPr id="39947" name="CaixaDeTexto 12"/>
          <p:cNvSpPr txBox="1">
            <a:spLocks noChangeArrowheads="1"/>
          </p:cNvSpPr>
          <p:nvPr/>
        </p:nvSpPr>
        <p:spPr bwMode="auto">
          <a:xfrm>
            <a:off x="8667750" y="1928813"/>
            <a:ext cx="22145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>
                <a:latin typeface="Calibri" pitchFamily="34" charset="0"/>
                <a:cs typeface="DejaVu Sans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CaixaDeTexto 8"/>
          <p:cNvSpPr txBox="1">
            <a:spLocks noChangeArrowheads="1"/>
          </p:cNvSpPr>
          <p:nvPr/>
        </p:nvSpPr>
        <p:spPr bwMode="auto">
          <a:xfrm>
            <a:off x="1524000" y="6554788"/>
            <a:ext cx="91440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800"/>
          </a:p>
          <a:p>
            <a:r>
              <a:rPr lang="pt-BR" sz="700"/>
              <a:t>FONTE: DVDTV/CVIA/DEVA/SESA-PR/2020 </a:t>
            </a:r>
          </a:p>
          <a:p>
            <a:endParaRPr lang="pt-BR" sz="800"/>
          </a:p>
        </p:txBody>
      </p:sp>
      <p:sp>
        <p:nvSpPr>
          <p:cNvPr id="8" name="Título 1"/>
          <p:cNvSpPr txBox="1">
            <a:spLocks/>
          </p:cNvSpPr>
          <p:nvPr/>
        </p:nvSpPr>
        <p:spPr bwMode="auto">
          <a:xfrm>
            <a:off x="1524000" y="285750"/>
            <a:ext cx="9144000" cy="64293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defRPr/>
            </a:pPr>
            <a:r>
              <a:rPr lang="pt-BR" sz="2000" b="1" kern="0" dirty="0">
                <a:solidFill>
                  <a:sysClr val="windowText" lastClr="000000"/>
                </a:solidFill>
                <a:latin typeface="Calibri" pitchFamily="34" charset="0"/>
                <a:ea typeface="+mj-ea"/>
                <a:cs typeface="Calibri" pitchFamily="34" charset="0"/>
              </a:rPr>
              <a:t> MATERIAIS EDUCATIVOS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8050" y="1804988"/>
            <a:ext cx="4937125" cy="3524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30950" y="1816100"/>
            <a:ext cx="4911725" cy="3497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Imagem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144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" name="CustomShape 1"/>
          <p:cNvSpPr/>
          <p:nvPr/>
        </p:nvSpPr>
        <p:spPr>
          <a:xfrm>
            <a:off x="1524000" y="1846263"/>
            <a:ext cx="9439275" cy="31146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800" b="1" spc="-1" dirty="0">
              <a:uFill>
                <a:solidFill>
                  <a:srgbClr val="FFFFFF"/>
                </a:solidFill>
              </a:uFill>
              <a:latin typeface="Calibri" pitchFamily="34" charset="0"/>
              <a:cs typeface="Calibri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spc="-1" dirty="0">
                <a:uFill>
                  <a:solidFill>
                    <a:srgbClr val="FFFFFF"/>
                  </a:solidFill>
                </a:uFill>
                <a:latin typeface="Calibri" pitchFamily="34" charset="0"/>
                <a:cs typeface="Calibri" pitchFamily="34" charset="0"/>
              </a:rPr>
              <a:t>IMUNIZAÇÃO</a:t>
            </a:r>
            <a:endParaRPr lang="pt-BR" sz="4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600" spc="-1" dirty="0">
              <a:uFill>
                <a:solidFill>
                  <a:srgbClr val="FFFFFF"/>
                </a:solidFill>
              </a:uFill>
              <a:latin typeface="Calibri Light"/>
            </a:endParaRPr>
          </a:p>
          <a:p>
            <a:pPr algn="ctr" fontAlgn="auto">
              <a:lnSpc>
                <a:spcPts val="564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1600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45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b="1" kern="0" spc="-1" dirty="0">
                <a:uFill>
                  <a:solidFill>
                    <a:srgbClr val="FFFFFF"/>
                  </a:solidFill>
                </a:uFill>
                <a:ea typeface="Arial"/>
                <a:sym typeface="Arial"/>
              </a:rPr>
              <a:t>PERCENTUAL DE COBERTURA VACINAL ACUMULADA DE CRIANÇAS MENORES DE 1 ANO DE IDADE, PARANÁ EM 2020</a:t>
            </a:r>
            <a:br>
              <a:rPr lang="pt-BR" sz="2400" b="1" kern="0" dirty="0">
                <a:sym typeface="Arial"/>
              </a:rPr>
            </a:br>
            <a:endParaRPr lang="pt-BR" sz="2400" b="1" dirty="0"/>
          </a:p>
        </p:txBody>
      </p:sp>
      <p:pic>
        <p:nvPicPr>
          <p:cNvPr id="46082" name="Imagem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538" y="1530350"/>
            <a:ext cx="95440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stomShape 3"/>
          <p:cNvSpPr/>
          <p:nvPr/>
        </p:nvSpPr>
        <p:spPr>
          <a:xfrm>
            <a:off x="544513" y="5800725"/>
            <a:ext cx="7099300" cy="3937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pt-BR" sz="800" kern="0" spc="-1" dirty="0">
                <a:uFill>
                  <a:solidFill>
                    <a:srgbClr val="FFFFFF"/>
                  </a:solidFill>
                </a:uFill>
                <a:ea typeface="Calibri"/>
                <a:sym typeface="Arial"/>
              </a:rPr>
              <a:t>Fonte: Sistema de Informação do Programa Nacional de Imunizações, dados preliminares sujeitos a revisão 20/11/2020.
* Cobertura Acumulada, considerando o período de janeiro à outubro de 2020.</a:t>
            </a:r>
            <a:endParaRPr kern="0" dirty="0"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ítulo 3"/>
          <p:cNvSpPr>
            <a:spLocks noGrp="1"/>
          </p:cNvSpPr>
          <p:nvPr>
            <p:ph type="title"/>
          </p:nvPr>
        </p:nvSpPr>
        <p:spPr bwMode="auto">
          <a:xfrm>
            <a:off x="609600" y="273050"/>
            <a:ext cx="10972800" cy="1144588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2400" b="1"/>
              <a:t>TOTAL GERAL DE DOSES APLICADAS DE VACINA DE FEBRE AMARELA, POR IDADE, PARANÁ, 01/01 A 31/10/2020</a:t>
            </a:r>
          </a:p>
        </p:txBody>
      </p:sp>
      <p:pic>
        <p:nvPicPr>
          <p:cNvPr id="47106" name="Imagem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900" y="1489075"/>
            <a:ext cx="9313863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tângulo 5"/>
          <p:cNvSpPr>
            <a:spLocks noChangeArrowheads="1"/>
          </p:cNvSpPr>
          <p:nvPr/>
        </p:nvSpPr>
        <p:spPr bwMode="auto">
          <a:xfrm>
            <a:off x="531813" y="6156325"/>
            <a:ext cx="6096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>
                <a:cs typeface="DejaVu Sans" pitchFamily="34" charset="0"/>
              </a:rPr>
              <a:t>Fonte: Sistema de Informação do Programa Nacional de Imunizações, dados preliminares 20/11/2020.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body"/>
          </p:nvPr>
        </p:nvSpPr>
        <p:spPr>
          <a:xfrm>
            <a:off x="479425" y="1079500"/>
            <a:ext cx="11102975" cy="5402263"/>
          </a:xfrm>
        </p:spPr>
        <p:txBody>
          <a:bodyPr>
            <a:noAutofit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pt-BR" sz="1800" b="1" dirty="0"/>
              <a:t>Videoconferências</a:t>
            </a:r>
            <a:r>
              <a:rPr lang="pt-BR" sz="1800" dirty="0"/>
              <a:t> -  22 Regionais de Saúde e seus respectivos municípios nos dias 17,18 e 19/11/2020 temas abordados: 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Cenário epidemiológico e vigilância das epizootias em Primatas Não Humanos (PNH) no Paraná, período de monitoramento ( 2019-2020 e 2020-2021);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 Principais características do uso do </a:t>
            </a:r>
            <a:r>
              <a:rPr lang="pt-BR" sz="1400" dirty="0" err="1"/>
              <a:t>Siss-Geo</a:t>
            </a:r>
            <a:r>
              <a:rPr lang="pt-BR" sz="1400" dirty="0"/>
              <a:t> na Vigilância de PNH;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 Cenário epidemiológico, investigação e fluxo dos casos humanos de Febre Amarela no Paraná; 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Imunização da Febre Amarela no Paraná;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 Principais achados anatomopatológicos e histopatológicos em Primatas Não Humanos (PNH) com Febre Amarela em parceria com UFPR(Universidade Federal do Paraná)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pt-BR" sz="1800" b="1" dirty="0"/>
              <a:t>Capacitação </a:t>
            </a:r>
            <a:r>
              <a:rPr lang="pt-BR" sz="1800" b="1" i="1" dirty="0"/>
              <a:t>in loco </a:t>
            </a:r>
            <a:r>
              <a:rPr lang="pt-BR" sz="1800" b="1" dirty="0"/>
              <a:t>sobre Vigilância de Epizootias 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Regionais participantes: 7ª, 8ª, 10ª, 11ª, 13ª, 14ª e 20ª Regionais de Saúde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Datas:  no período de 23/11 a 09/12/2020 </a:t>
            </a:r>
          </a:p>
          <a:p>
            <a:pPr marL="342900" indent="-342900" fontAlgn="auto">
              <a:lnSpc>
                <a:spcPct val="100000"/>
              </a:lnSpc>
              <a:spcAft>
                <a:spcPts val="0"/>
              </a:spcAft>
              <a:buFont typeface="+mj-lt"/>
              <a:buAutoNum type="alphaLcParenR"/>
              <a:defRPr/>
            </a:pPr>
            <a:r>
              <a:rPr lang="pt-BR" sz="1400" dirty="0"/>
              <a:t>Temas : Cenário Epidemiológico da Febre Amarela; fluxo de epizootias; Investigação e coleta de amostras de Epizootias para diagnóstico de Febre Amarela; Operacionalização do aplicativo SISS-Geo.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pt-BR" sz="1800" b="1" dirty="0"/>
              <a:t>Divulgação do Boletim Epidemiológico quinzenalmente no site da SESA</a:t>
            </a:r>
          </a:p>
          <a:p>
            <a:pPr fontAlgn="auto">
              <a:spcAft>
                <a:spcPts val="0"/>
              </a:spcAft>
              <a:defRPr/>
            </a:pPr>
            <a:endParaRPr lang="pt-BR" sz="1400" dirty="0"/>
          </a:p>
          <a:p>
            <a:pPr fontAlgn="auto">
              <a:spcAft>
                <a:spcPts val="0"/>
              </a:spcAft>
              <a:defRPr/>
            </a:pPr>
            <a:r>
              <a:rPr lang="pt-BR" sz="2000" dirty="0"/>
              <a:t> </a:t>
            </a:r>
          </a:p>
        </p:txBody>
      </p:sp>
      <p:sp>
        <p:nvSpPr>
          <p:cNvPr id="48130" name="Título 1"/>
          <p:cNvSpPr>
            <a:spLocks noGrp="1"/>
          </p:cNvSpPr>
          <p:nvPr>
            <p:ph type="title"/>
          </p:nvPr>
        </p:nvSpPr>
        <p:spPr bwMode="auto">
          <a:xfrm>
            <a:off x="609600" y="-52388"/>
            <a:ext cx="10972800" cy="1144588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t-BR" b="1"/>
              <a:t>AÇÕES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4963"/>
            <a:ext cx="5354638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Imagem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2525" y="1595438"/>
            <a:ext cx="5349875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ítulo 1"/>
          <p:cNvSpPr>
            <a:spLocks/>
          </p:cNvSpPr>
          <p:nvPr/>
        </p:nvSpPr>
        <p:spPr bwMode="auto">
          <a:xfrm>
            <a:off x="609600" y="273050"/>
            <a:ext cx="109728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pt-BR" sz="2400" b="1">
                <a:cs typeface="DejaVu Sans" pitchFamily="34" charset="0"/>
              </a:rPr>
              <a:t>VACINAÇÃO CONTRA FEBRE AMARELA CASA A CASA 7ª REGIONAL DE SAÚDE PATO BRANCO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ítulo 1"/>
          <p:cNvSpPr>
            <a:spLocks noGrp="1"/>
          </p:cNvSpPr>
          <p:nvPr>
            <p:ph type="title"/>
          </p:nvPr>
        </p:nvSpPr>
        <p:spPr bwMode="auto">
          <a:xfrm>
            <a:off x="609600" y="273050"/>
            <a:ext cx="10972800" cy="1144588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2400" b="1"/>
              <a:t>VACINAÇÃO CONTRA FEBRE AMARELA CASA A CASA 7ª REGIONAL DE SAÚDE PATO BRANCO</a:t>
            </a:r>
          </a:p>
        </p:txBody>
      </p:sp>
      <p:pic>
        <p:nvPicPr>
          <p:cNvPr id="50180" name="Imagem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4963"/>
            <a:ext cx="5354638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Imagem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2525" y="1608138"/>
            <a:ext cx="5349875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054100" y="1262063"/>
            <a:ext cx="9013825" cy="18462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Obrigada.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3200" b="1" u="sng" dirty="0">
              <a:latin typeface="+mj-lt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latin typeface="+mj-lt"/>
                <a:cs typeface="+mn-cs"/>
              </a:rPr>
              <a:t>Diretoria de Atenção e Vigilância em Saúde</a:t>
            </a:r>
          </a:p>
        </p:txBody>
      </p:sp>
      <p:sp>
        <p:nvSpPr>
          <p:cNvPr id="51202" name="CaixaDeTexto 3"/>
          <p:cNvSpPr txBox="1">
            <a:spLocks noChangeArrowheads="1"/>
          </p:cNvSpPr>
          <p:nvPr/>
        </p:nvSpPr>
        <p:spPr bwMode="auto">
          <a:xfrm>
            <a:off x="1524000" y="6000750"/>
            <a:ext cx="435768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100" b="1" i="1">
                <a:latin typeface="Calibri" pitchFamily="34" charset="0"/>
                <a:cs typeface="DejaVu Sans" pitchFamily="34" charset="0"/>
              </a:rPr>
              <a:t>“ O sucesso  é a soma de pequenos esforços repetidos dia após dia”</a:t>
            </a:r>
          </a:p>
          <a:p>
            <a:pPr algn="r"/>
            <a:r>
              <a:rPr lang="pt-BR" sz="1100" b="1" i="1">
                <a:latin typeface="Calibri" pitchFamily="34" charset="0"/>
                <a:cs typeface="DejaVu Sans" pitchFamily="34" charset="0"/>
              </a:rPr>
              <a:t>Robert Collier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/>
          </p:nvPr>
        </p:nvSpPr>
        <p:spPr>
          <a:xfrm>
            <a:off x="163513" y="73025"/>
            <a:ext cx="11418887" cy="6002338"/>
          </a:xfrm>
        </p:spPr>
        <p:txBody>
          <a:bodyPr>
            <a:norm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pt-BR" sz="4000" b="1" spc="-1" dirty="0">
                <a:uFill>
                  <a:solidFill>
                    <a:srgbClr val="FFFFFF"/>
                  </a:solidFill>
                </a:uFill>
                <a:cs typeface="Arial" panose="020B0604020202020204" pitchFamily="34" charset="0"/>
              </a:rPr>
              <a:t>CENÁRIO EPIDEMIOLÓGICO DE CASOS HUMANOS DE FEBRE AMARELA NO PARANÁ</a:t>
            </a:r>
            <a:endParaRPr lang="pt-BR" sz="4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ítulo 1"/>
          <p:cNvSpPr>
            <a:spLocks noGrp="1"/>
          </p:cNvSpPr>
          <p:nvPr>
            <p:ph type="title"/>
          </p:nvPr>
        </p:nvSpPr>
        <p:spPr bwMode="auto">
          <a:xfrm>
            <a:off x="609600" y="-6350"/>
            <a:ext cx="10972800" cy="1144588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pt-BR" sz="3200" b="1"/>
              <a:t>SITUAÇÃO EPIDEMIOLÓGICA DA FEBRE AMARELA 2008-2020¹, PARANÁ</a:t>
            </a:r>
            <a:endParaRPr lang="pt-BR" sz="3200"/>
          </a:p>
        </p:txBody>
      </p:sp>
      <p:graphicFrame>
        <p:nvGraphicFramePr>
          <p:cNvPr id="31746" name="Gráfico 4"/>
          <p:cNvGraphicFramePr>
            <a:graphicFrameLocks/>
          </p:cNvGraphicFramePr>
          <p:nvPr/>
        </p:nvGraphicFramePr>
        <p:xfrm>
          <a:off x="76200" y="1304925"/>
          <a:ext cx="10674350" cy="401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r:id="rId2" imgW="10681118" imgH="4017612" progId="Excel.Chart.8">
                  <p:embed/>
                </p:oleObj>
              </mc:Choice>
              <mc:Fallback>
                <p:oleObj r:id="rId2" imgW="10681118" imgH="4017612" progId="Excel.Chart.8">
                  <p:embed/>
                  <p:pic>
                    <p:nvPicPr>
                      <p:cNvPr id="0" name="Gráfico 4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304925"/>
                        <a:ext cx="10674350" cy="401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7" name="Retângulo 5"/>
          <p:cNvSpPr>
            <a:spLocks noChangeArrowheads="1"/>
          </p:cNvSpPr>
          <p:nvPr/>
        </p:nvSpPr>
        <p:spPr bwMode="auto">
          <a:xfrm>
            <a:off x="250825" y="5208588"/>
            <a:ext cx="609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1000">
                <a:solidFill>
                  <a:srgbClr val="000000"/>
                </a:solidFill>
              </a:rPr>
              <a:t>Fonte: SINAN/DVDTV/CEVA/SVS/SESA-PR </a:t>
            </a:r>
          </a:p>
          <a:p>
            <a:pPr eaLnBrk="0" hangingPunct="0"/>
            <a:r>
              <a:rPr lang="pt-BR" sz="1000">
                <a:solidFill>
                  <a:srgbClr val="000000"/>
                </a:solidFill>
              </a:rPr>
              <a:t>Nota 1: Dados sujeitos a alteração. Atualização 20/11/2020</a:t>
            </a:r>
          </a:p>
        </p:txBody>
      </p:sp>
      <p:sp>
        <p:nvSpPr>
          <p:cNvPr id="7" name="Elipse 6"/>
          <p:cNvSpPr/>
          <p:nvPr/>
        </p:nvSpPr>
        <p:spPr>
          <a:xfrm>
            <a:off x="8990013" y="4518025"/>
            <a:ext cx="715962" cy="690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1749" name="CaixaDeTexto 7"/>
          <p:cNvSpPr txBox="1">
            <a:spLocks noChangeArrowheads="1"/>
          </p:cNvSpPr>
          <p:nvPr/>
        </p:nvSpPr>
        <p:spPr bwMode="auto">
          <a:xfrm>
            <a:off x="4029075" y="5440363"/>
            <a:ext cx="29972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rgbClr val="FF0000"/>
                </a:solidFill>
                <a:cs typeface="DejaVu Sans" pitchFamily="34" charset="0"/>
              </a:rPr>
              <a:t>2019</a:t>
            </a:r>
          </a:p>
          <a:p>
            <a:pPr algn="just"/>
            <a:r>
              <a:rPr lang="pt-BR" sz="1600" b="1">
                <a:solidFill>
                  <a:srgbClr val="FF0000"/>
                </a:solidFill>
                <a:cs typeface="DejaVu Sans" pitchFamily="34" charset="0"/>
              </a:rPr>
              <a:t>13 casos autóctones</a:t>
            </a:r>
          </a:p>
          <a:p>
            <a:pPr algn="just"/>
            <a:r>
              <a:rPr lang="pt-BR" sz="1600" b="1">
                <a:solidFill>
                  <a:srgbClr val="FF0000"/>
                </a:solidFill>
                <a:cs typeface="DejaVu Sans" pitchFamily="34" charset="0"/>
              </a:rPr>
              <a:t>04 casos importados (SP – Barra do Turvo 3 e 1 Itaóca)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/>
          </p:nvPr>
        </p:nvSpPr>
        <p:spPr>
          <a:xfrm>
            <a:off x="328613" y="2335213"/>
            <a:ext cx="4289425" cy="23177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b="1" dirty="0">
                <a:solidFill>
                  <a:srgbClr val="000000"/>
                </a:solidFill>
              </a:rPr>
              <a:t> 01/07/2019  a 30/06/2020</a:t>
            </a:r>
          </a:p>
          <a:p>
            <a:pPr fontAlgn="auto"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/>
          </p:nvPr>
        </p:nvSpPr>
        <p:spPr>
          <a:xfrm>
            <a:off x="5848350" y="2454275"/>
            <a:ext cx="5354638" cy="20923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01/07/2020  a 30/06/2021</a:t>
            </a:r>
            <a:endParaRPr lang="pt-BR" sz="2000" dirty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32771" name="Título 3"/>
          <p:cNvSpPr>
            <a:spLocks noGrp="1"/>
          </p:cNvSpPr>
          <p:nvPr>
            <p:ph type="title"/>
          </p:nvPr>
        </p:nvSpPr>
        <p:spPr bwMode="auto">
          <a:xfrm>
            <a:off x="609600" y="273050"/>
            <a:ext cx="10972800" cy="1144588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2800" b="1">
                <a:solidFill>
                  <a:srgbClr val="000000"/>
                </a:solidFill>
              </a:rPr>
              <a:t>SITUAÇÃO EPIDEMIOLÓGICA DA FEBRE AMARELA POR PERÍODO EPIDEMIOLÓGICO - PARANÁ</a:t>
            </a:r>
            <a:endParaRPr lang="pt-BR" sz="2800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609600" y="3449638"/>
          <a:ext cx="4025900" cy="109696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25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/>
                        <a:t>Casos humanos notificados: 124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08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1800" b="1" dirty="0"/>
                        <a:t>Nenhum caso confirmado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08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1800" b="1" dirty="0"/>
                        <a:t>Nenhum em investigação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6902450" y="3449638"/>
          <a:ext cx="3962400" cy="109696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96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46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u="none" strike="noStrike" kern="1200" dirty="0"/>
                        <a:t>Casos humanos notificados: 10</a:t>
                      </a:r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63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1800" b="1" dirty="0"/>
                        <a:t>Nenhum caso confirmado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6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u="none" strike="noStrike" kern="1200" dirty="0"/>
                        <a:t>Em investigação:</a:t>
                      </a:r>
                      <a:r>
                        <a:rPr lang="pt-BR" sz="1800" b="1" u="none" strike="noStrike" kern="1200" baseline="0" dirty="0"/>
                        <a:t> 1</a:t>
                      </a:r>
                      <a:endParaRPr lang="pt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786" name="CaixaDeTexto 9"/>
          <p:cNvSpPr txBox="1">
            <a:spLocks noChangeArrowheads="1"/>
          </p:cNvSpPr>
          <p:nvPr/>
        </p:nvSpPr>
        <p:spPr bwMode="auto">
          <a:xfrm>
            <a:off x="538163" y="4878388"/>
            <a:ext cx="42767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2ª RS 63,0%, 1ª RS 6,5%, 3ª e 10ª RS 5,6%</a:t>
            </a:r>
          </a:p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Faixa Etária 40-59 anos  75,6%</a:t>
            </a:r>
          </a:p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Sexo Masculino 58,2%</a:t>
            </a:r>
          </a:p>
          <a:p>
            <a:endParaRPr lang="pt-BR" sz="1400" b="1">
              <a:solidFill>
                <a:srgbClr val="FF0000"/>
              </a:solidFill>
              <a:cs typeface="DejaVu Sans" pitchFamily="34" charset="0"/>
            </a:endParaRPr>
          </a:p>
        </p:txBody>
      </p:sp>
      <p:sp>
        <p:nvSpPr>
          <p:cNvPr id="32787" name="CaixaDeTexto 10"/>
          <p:cNvSpPr txBox="1">
            <a:spLocks noChangeArrowheads="1"/>
          </p:cNvSpPr>
          <p:nvPr/>
        </p:nvSpPr>
        <p:spPr bwMode="auto">
          <a:xfrm>
            <a:off x="6861175" y="4741863"/>
            <a:ext cx="30337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2ª RS 36,4%</a:t>
            </a:r>
          </a:p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10ª RS 18,2% </a:t>
            </a:r>
          </a:p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3ª, 8ª, 14ª e 20ª RS 11,1%</a:t>
            </a:r>
          </a:p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Faixa Etária 40-59 anos  63,6%</a:t>
            </a:r>
          </a:p>
          <a:p>
            <a:r>
              <a:rPr lang="pt-BR" sz="1400" b="1">
                <a:solidFill>
                  <a:srgbClr val="FF0000"/>
                </a:solidFill>
                <a:cs typeface="DejaVu Sans" pitchFamily="34" charset="0"/>
              </a:rPr>
              <a:t>Sexo Masculino 72,7%</a:t>
            </a:r>
          </a:p>
          <a:p>
            <a:endParaRPr lang="pt-BR" sz="1400" b="1">
              <a:solidFill>
                <a:srgbClr val="FF0000"/>
              </a:solidFill>
              <a:cs typeface="DejaVu Sans" pitchFamily="34" charset="0"/>
            </a:endParaRPr>
          </a:p>
        </p:txBody>
      </p:sp>
      <p:sp>
        <p:nvSpPr>
          <p:cNvPr id="32788" name="Retângulo 12"/>
          <p:cNvSpPr>
            <a:spLocks noChangeArrowheads="1"/>
          </p:cNvSpPr>
          <p:nvPr/>
        </p:nvSpPr>
        <p:spPr bwMode="auto">
          <a:xfrm>
            <a:off x="68263" y="6186488"/>
            <a:ext cx="609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1000">
                <a:solidFill>
                  <a:srgbClr val="000000"/>
                </a:solidFill>
              </a:rPr>
              <a:t>Fonte: SINAN/DVDTV/CEVA/SVS/SESA-PR </a:t>
            </a:r>
          </a:p>
          <a:p>
            <a:pPr eaLnBrk="0" hangingPunct="0"/>
            <a:r>
              <a:rPr lang="pt-BR" sz="1000">
                <a:solidFill>
                  <a:srgbClr val="000000"/>
                </a:solidFill>
              </a:rPr>
              <a:t>Nota 1: Dados sujeitos a alteração. Atualização 20/11/2020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45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 b="1" kern="0" dirty="0">
                <a:solidFill>
                  <a:prstClr val="black"/>
                </a:solidFill>
                <a:cs typeface="Calibri" pitchFamily="34" charset="0"/>
              </a:rPr>
              <a:t>PERÍODO DE MONITORAMENTO 2020-2021</a:t>
            </a:r>
            <a:endParaRPr lang="pt-BR" dirty="0"/>
          </a:p>
        </p:txBody>
      </p:sp>
      <p:pic>
        <p:nvPicPr>
          <p:cNvPr id="33794" name="Imagem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88" y="1814513"/>
            <a:ext cx="95726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1211263" y="5057775"/>
            <a:ext cx="6764337" cy="352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buClr>
                <a:srgbClr val="000000"/>
              </a:buClr>
              <a:buFont typeface="Arial" charset="0"/>
              <a:buNone/>
            </a:pPr>
            <a:r>
              <a:rPr lang="pt-BR" sz="800">
                <a:ea typeface="Calibri" pitchFamily="34" charset="0"/>
                <a:sym typeface="Arial" charset="0"/>
              </a:rPr>
              <a:t> Fonte: SINAN/DVDTV/CVIA/DAV/SESA-PR, dados preliminares sujeitos a revisão 04/12/2020</a:t>
            </a:r>
            <a:endParaRPr lang="pt-BR" sz="2400">
              <a:ea typeface="Calibri" pitchFamily="34" charset="0"/>
              <a:sym typeface="Arial" charset="0"/>
            </a:endParaRPr>
          </a:p>
          <a:p>
            <a:pPr>
              <a:lnSpc>
                <a:spcPct val="107000"/>
              </a:lnSpc>
              <a:buClr>
                <a:srgbClr val="000000"/>
              </a:buClr>
              <a:buFont typeface="Arial" charset="0"/>
              <a:buNone/>
            </a:pPr>
            <a:r>
              <a:rPr lang="pt-BR" sz="800">
                <a:ea typeface="Calibri" pitchFamily="34" charset="0"/>
                <a:sym typeface="Arial" charset="0"/>
              </a:rPr>
              <a:t> *Casos notificados no município sede                </a:t>
            </a:r>
            <a:endParaRPr lang="pt-BR">
              <a:ea typeface="Calibri" pitchFamily="34" charset="0"/>
              <a:sym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Imagem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144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" name="CustomShape 1"/>
          <p:cNvSpPr/>
          <p:nvPr/>
        </p:nvSpPr>
        <p:spPr>
          <a:xfrm>
            <a:off x="1666875" y="2714625"/>
            <a:ext cx="8858250" cy="5000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spc="-1" dirty="0">
                <a:uFill>
                  <a:solidFill>
                    <a:srgbClr val="FFFFFF"/>
                  </a:solidFill>
                </a:uFill>
                <a:latin typeface="Calibri" pitchFamily="34" charset="0"/>
                <a:cs typeface="Calibri" pitchFamily="34" charset="0"/>
              </a:rPr>
              <a:t>CENÁRIO EPIDEMIOLÓGICO E VIGILÂNCIA DE EPIZOOTIAS EM PNH NO PARANÁ</a:t>
            </a:r>
            <a:endParaRPr lang="pt-BR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600" spc="-1" dirty="0">
              <a:uFill>
                <a:solidFill>
                  <a:srgbClr val="FFFFFF"/>
                </a:solidFill>
              </a:uFill>
              <a:latin typeface="Calibri Light"/>
            </a:endParaRPr>
          </a:p>
          <a:p>
            <a:pPr algn="ctr" fontAlgn="auto">
              <a:lnSpc>
                <a:spcPts val="564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1600" spc="-1" dirty="0"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9688" y="-15875"/>
            <a:ext cx="10971212" cy="11445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 b="1" kern="0" dirty="0">
                <a:cs typeface="Calibri" pitchFamily="34" charset="0"/>
              </a:rPr>
              <a:t>PERÍODO DE MONITORAMENTO 2020-2021 </a:t>
            </a:r>
            <a:br>
              <a:rPr lang="pt-BR" sz="3200" b="1" kern="0" dirty="0">
                <a:cs typeface="Calibri" pitchFamily="34" charset="0"/>
              </a:rPr>
            </a:br>
            <a:endParaRPr lang="pt-BR" sz="3200" dirty="0"/>
          </a:p>
        </p:txBody>
      </p:sp>
      <p:sp>
        <p:nvSpPr>
          <p:cNvPr id="36868" name="Retângulo 8"/>
          <p:cNvSpPr>
            <a:spLocks noChangeArrowheads="1"/>
          </p:cNvSpPr>
          <p:nvPr/>
        </p:nvSpPr>
        <p:spPr bwMode="auto">
          <a:xfrm>
            <a:off x="1627188" y="6337300"/>
            <a:ext cx="609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900">
                <a:cs typeface="DejaVu Sans" pitchFamily="34" charset="0"/>
              </a:rPr>
              <a:t>Fonte: SINAN/DVDTV/CVIA/DAV/SESA-PR, 04/12/2020, dados preliminares sujeitos a alteração.</a:t>
            </a:r>
          </a:p>
        </p:txBody>
      </p:sp>
      <p:pic>
        <p:nvPicPr>
          <p:cNvPr id="3687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1063" y="550863"/>
            <a:ext cx="6469062" cy="573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2147888" y="2090738"/>
            <a:ext cx="6478587" cy="19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" name="Retângulo 6"/>
          <p:cNvSpPr/>
          <p:nvPr/>
        </p:nvSpPr>
        <p:spPr>
          <a:xfrm>
            <a:off x="2163763" y="1716088"/>
            <a:ext cx="6478587" cy="19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2400" b="1">
                <a:solidFill>
                  <a:srgbClr val="000000"/>
                </a:solidFill>
                <a:cs typeface="Arial" charset="0"/>
                <a:sym typeface="Arial" charset="0"/>
              </a:rPr>
              <a:t>EPIZOOTIAS EM PNH NOTIFICADAS DURANTE O PERÍODO DE MONITORAMENTO 2020/2021, POR SEMANA EPIDEMIOLÓGICA DE OCORRÊNCIA E CLASSIFICAÇÃO.</a:t>
            </a:r>
            <a:br>
              <a:rPr lang="pt-BR" sz="2400" b="1">
                <a:solidFill>
                  <a:srgbClr val="000000"/>
                </a:solidFill>
                <a:cs typeface="Arial" charset="0"/>
                <a:sym typeface="Arial" charset="0"/>
              </a:rPr>
            </a:br>
            <a:endParaRPr lang="pt-BR" sz="2400" b="1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pic>
        <p:nvPicPr>
          <p:cNvPr id="7782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1075" y="2065338"/>
            <a:ext cx="8986838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45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b="1" kern="0" dirty="0">
                <a:ea typeface="Calibri" panose="020F0502020204030204" pitchFamily="34" charset="0"/>
                <a:cs typeface="Arial"/>
                <a:sym typeface="Arial"/>
              </a:rPr>
              <a:t>EPIZOOTIAS NOTIFICADAS E CONFIRMADAS EM PNH, SEGUNDO LOCAL DE OCORRÊNCIA, PARANÁ, 01/07/2020 A 20/11/2020</a:t>
            </a:r>
            <a:endParaRPr lang="pt-BR" sz="2400" b="1" dirty="0"/>
          </a:p>
        </p:txBody>
      </p:sp>
      <p:sp>
        <p:nvSpPr>
          <p:cNvPr id="5" name="Subtítulo 4"/>
          <p:cNvSpPr txBox="1">
            <a:spLocks noGrp="1" noChangeArrowheads="1"/>
          </p:cNvSpPr>
          <p:nvPr>
            <p:ph type="subTitle"/>
          </p:nvPr>
        </p:nvSpPr>
        <p:spPr bwMode="auto">
          <a:xfrm>
            <a:off x="609600" y="6551613"/>
            <a:ext cx="4686300" cy="111125"/>
          </a:xfrm>
          <a:ln>
            <a:miter lim="800000"/>
            <a:headEnd/>
            <a:tailEnd/>
          </a:ln>
        </p:spPr>
        <p:txBody>
          <a:bodyPr vert="horz" wrap="square" numCol="1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pt-BR" sz="800"/>
              <a:t>Fonte: SINAN/DVDTV/CVIA/DAV/SESA-PR, 04/12/2020, dados preliminares sujeitos a alteração.</a:t>
            </a:r>
          </a:p>
        </p:txBody>
      </p:sp>
      <p:pic>
        <p:nvPicPr>
          <p:cNvPr id="3789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9475" y="1571625"/>
            <a:ext cx="7383463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4588" y="2135188"/>
            <a:ext cx="17335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1879</TotalTime>
  <Words>698</Words>
  <Application>Microsoft Office PowerPoint</Application>
  <PresentationFormat>Widescreen</PresentationFormat>
  <Paragraphs>89</Paragraphs>
  <Slides>19</Slides>
  <Notes>6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Office Theme</vt:lpstr>
      <vt:lpstr>Office Theme</vt:lpstr>
      <vt:lpstr>Microsoft Excel Chart</vt:lpstr>
      <vt:lpstr>Apresentação do PowerPoint</vt:lpstr>
      <vt:lpstr>Apresentação do PowerPoint</vt:lpstr>
      <vt:lpstr>SITUAÇÃO EPIDEMIOLÓGICA DA FEBRE AMARELA 2008-2020¹, PARANÁ</vt:lpstr>
      <vt:lpstr>SITUAÇÃO EPIDEMIOLÓGICA DA FEBRE AMARELA POR PERÍODO EPIDEMIOLÓGICO - PARANÁ</vt:lpstr>
      <vt:lpstr>PERÍODO DE MONITORAMENTO 2020-2021</vt:lpstr>
      <vt:lpstr>Apresentação do PowerPoint</vt:lpstr>
      <vt:lpstr>PERÍODO DE MONITORAMENTO 2020-2021  </vt:lpstr>
      <vt:lpstr>EPIZOOTIAS EM PNH NOTIFICADAS DURANTE O PERÍODO DE MONITORAMENTO 2020/2021, POR SEMANA EPIDEMIOLÓGICA DE OCORRÊNCIA E CLASSIFICAÇÃO. </vt:lpstr>
      <vt:lpstr>EPIZOOTIAS NOTIFICADAS E CONFIRMADAS EM PNH, SEGUNDO LOCAL DE OCORRÊNCIA, PARANÁ, 01/07/2020 A 20/11/2020</vt:lpstr>
      <vt:lpstr>Apresentação do PowerPoint</vt:lpstr>
      <vt:lpstr>Apresentação do PowerPoint</vt:lpstr>
      <vt:lpstr>Apresentação do PowerPoint</vt:lpstr>
      <vt:lpstr>Apresentação do PowerPoint</vt:lpstr>
      <vt:lpstr>PERCENTUAL DE COBERTURA VACINAL ACUMULADA DE CRIANÇAS MENORES DE 1 ANO DE IDADE, PARANÁ EM 2020 </vt:lpstr>
      <vt:lpstr>TOTAL GERAL DE DOSES APLICADAS DE VACINA DE FEBRE AMARELA, POR IDADE, PARANÁ, 01/01 A 31/10/2020</vt:lpstr>
      <vt:lpstr>AÇÕES</vt:lpstr>
      <vt:lpstr>Apresentação do PowerPoint</vt:lpstr>
      <vt:lpstr>VACINAÇÃO CONTRA FEBRE AMARELA CASA A CASA 7ª REGIONAL DE SAÚDE PATO BRANCO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Márcio Popia</dc:creator>
  <dc:description/>
  <cp:lastModifiedBy>Edson Andruzinski</cp:lastModifiedBy>
  <cp:revision>181</cp:revision>
  <cp:lastPrinted>2020-11-18T12:21:59Z</cp:lastPrinted>
  <dcterms:created xsi:type="dcterms:W3CDTF">2019-02-06T16:41:46Z</dcterms:created>
  <dcterms:modified xsi:type="dcterms:W3CDTF">2020-12-08T18:22:58Z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30</vt:i4>
  </property>
</Properties>
</file>