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2" r:id="rId3"/>
    <p:sldId id="467" r:id="rId4"/>
    <p:sldId id="457" r:id="rId5"/>
    <p:sldId id="373" r:id="rId6"/>
    <p:sldId id="366" r:id="rId7"/>
    <p:sldId id="363" r:id="rId8"/>
    <p:sldId id="383" r:id="rId9"/>
    <p:sldId id="455" r:id="rId10"/>
    <p:sldId id="462" r:id="rId11"/>
    <p:sldId id="468" r:id="rId12"/>
    <p:sldId id="469" r:id="rId13"/>
    <p:sldId id="470" r:id="rId14"/>
    <p:sldId id="461" r:id="rId15"/>
    <p:sldId id="465" r:id="rId16"/>
    <p:sldId id="466" r:id="rId17"/>
    <p:sldId id="464" r:id="rId18"/>
    <p:sldId id="426" r:id="rId19"/>
  </p:sldIdLst>
  <p:sldSz cx="12188825" cy="6858000"/>
  <p:notesSz cx="6796088" cy="98567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44ECD50-B195-431C-9EFC-A09C4B22030F}">
          <p14:sldIdLst>
            <p14:sldId id="256"/>
            <p14:sldId id="362"/>
            <p14:sldId id="467"/>
            <p14:sldId id="457"/>
            <p14:sldId id="373"/>
            <p14:sldId id="366"/>
            <p14:sldId id="363"/>
            <p14:sldId id="383"/>
          </p14:sldIdLst>
        </p14:section>
        <p14:section name="Seção sem Título" id="{C5B6C6E5-F622-41B6-BE7B-19C616104DF5}">
          <p14:sldIdLst>
            <p14:sldId id="455"/>
            <p14:sldId id="462"/>
            <p14:sldId id="468"/>
            <p14:sldId id="469"/>
            <p14:sldId id="470"/>
            <p14:sldId id="461"/>
            <p14:sldId id="465"/>
            <p14:sldId id="466"/>
            <p14:sldId id="464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icius de Lima Goncalves" initials="VdLG" lastIdx="1" clrIdx="0">
    <p:extLst>
      <p:ext uri="{19B8F6BF-5375-455C-9EA6-DF929625EA0E}">
        <p15:presenceInfo xmlns:p15="http://schemas.microsoft.com/office/powerpoint/2012/main" userId="S-1-5-21-1004336348-838170752-839522115-118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 autoAdjust="0"/>
    <p:restoredTop sz="95340" autoAdjust="0"/>
  </p:normalViewPr>
  <p:slideViewPr>
    <p:cSldViewPr>
      <p:cViewPr varScale="1">
        <p:scale>
          <a:sx n="109" d="100"/>
          <a:sy n="109" d="100"/>
        </p:scale>
        <p:origin x="78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CENTRAL\SVS\DEVE\SVS-DVVPI\VACINAS\COVID%2019\COBERTURA%20VACINAL%20-%20DASHBOARD\2022\novembro\Grafico%20de%20D1%20e%20D2%2029-11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pt-BR" sz="18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</a:rPr>
              <a:t>Doses aplicadas de vacina contra a Covid-19 no Paraná - 17/11/2022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Planilha1!$E$3</c:f>
              <c:strCache>
                <c:ptCount val="1"/>
                <c:pt idx="0">
                  <c:v>74,44%</c:v>
                </c:pt>
              </c:strCache>
            </c:strRef>
          </c:tx>
          <c:spPr>
            <a:gradFill>
              <a:gsLst>
                <a:gs pos="0">
                  <a:srgbClr val="5A78B8"/>
                </a:gs>
                <a:gs pos="100000">
                  <a:srgbClr val="3663B3"/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Planilha1!$B$2:$T$2</c:f>
              <c:strCache>
                <c:ptCount val="19"/>
                <c:pt idx="1">
                  <c:v>6m a 2</c:v>
                </c:pt>
                <c:pt idx="2">
                  <c:v>3 a 4 </c:v>
                </c:pt>
                <c:pt idx="3">
                  <c:v>5 a 11</c:v>
                </c:pt>
                <c:pt idx="4">
                  <c:v>12 a 17</c:v>
                </c:pt>
                <c:pt idx="5">
                  <c:v>18 a 19</c:v>
                </c:pt>
                <c:pt idx="6">
                  <c:v>20 a 24</c:v>
                </c:pt>
                <c:pt idx="7">
                  <c:v>25 a 29</c:v>
                </c:pt>
                <c:pt idx="8">
                  <c:v>30 a 34</c:v>
                </c:pt>
                <c:pt idx="9">
                  <c:v>35 a 39</c:v>
                </c:pt>
                <c:pt idx="10">
                  <c:v>40 a 44</c:v>
                </c:pt>
                <c:pt idx="11">
                  <c:v>45 a 49</c:v>
                </c:pt>
                <c:pt idx="12">
                  <c:v>50 a 54</c:v>
                </c:pt>
                <c:pt idx="13">
                  <c:v>55 a 59</c:v>
                </c:pt>
                <c:pt idx="14">
                  <c:v>60 a 64</c:v>
                </c:pt>
                <c:pt idx="15">
                  <c:v>65 a 69</c:v>
                </c:pt>
                <c:pt idx="16">
                  <c:v>70 a 74</c:v>
                </c:pt>
                <c:pt idx="17">
                  <c:v>75 a 79</c:v>
                </c:pt>
                <c:pt idx="18">
                  <c:v>80 e mais</c:v>
                </c:pt>
              </c:strCache>
            </c:strRef>
          </c:cat>
          <c:val>
            <c:numRef>
              <c:f>Planilha1!$B$3:$T$3</c:f>
              <c:numCache>
                <c:formatCode>0.00%</c:formatCode>
                <c:ptCount val="19"/>
                <c:pt idx="0">
                  <c:v>0</c:v>
                </c:pt>
                <c:pt idx="1">
                  <c:v>4.3E-3</c:v>
                </c:pt>
                <c:pt idx="2">
                  <c:v>0.25159999999999999</c:v>
                </c:pt>
                <c:pt idx="3">
                  <c:v>0.74439999999999995</c:v>
                </c:pt>
                <c:pt idx="4">
                  <c:v>0.94159999999999999</c:v>
                </c:pt>
                <c:pt idx="5">
                  <c:v>0.99729999999999996</c:v>
                </c:pt>
                <c:pt idx="6">
                  <c:v>1.0536000000000001</c:v>
                </c:pt>
                <c:pt idx="7">
                  <c:v>0.98529999999999995</c:v>
                </c:pt>
                <c:pt idx="8">
                  <c:v>0.98750000000000004</c:v>
                </c:pt>
                <c:pt idx="9">
                  <c:v>1.0134000000000001</c:v>
                </c:pt>
                <c:pt idx="10">
                  <c:v>1.0144</c:v>
                </c:pt>
                <c:pt idx="11">
                  <c:v>0.99680000000000002</c:v>
                </c:pt>
                <c:pt idx="12">
                  <c:v>0.99619999999999997</c:v>
                </c:pt>
                <c:pt idx="13">
                  <c:v>1.0216000000000001</c:v>
                </c:pt>
                <c:pt idx="14">
                  <c:v>1.0434000000000001</c:v>
                </c:pt>
                <c:pt idx="15">
                  <c:v>1.0556000000000001</c:v>
                </c:pt>
                <c:pt idx="16">
                  <c:v>1.0412999999999999</c:v>
                </c:pt>
                <c:pt idx="17">
                  <c:v>1.0373000000000001</c:v>
                </c:pt>
                <c:pt idx="18">
                  <c:v>0.99009999999999998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0-45BF-B7B8-BA243BF2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2285"/>
        <c:axId val="93288178"/>
      </c:barChart>
      <c:lineChart>
        <c:grouping val="standard"/>
        <c:varyColors val="0"/>
        <c:ser>
          <c:idx val="1"/>
          <c:order val="1"/>
          <c:tx>
            <c:strRef>
              <c:f>Planilha1!$B$4</c:f>
              <c:strCache>
                <c:ptCount val="1"/>
                <c:pt idx="0">
                  <c:v>D2</c:v>
                </c:pt>
              </c:strCache>
            </c:strRef>
          </c:tx>
          <c:spPr>
            <a:ln w="4428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Planilha1!$B$2:$T$2</c:f>
              <c:strCache>
                <c:ptCount val="19"/>
                <c:pt idx="1">
                  <c:v>6m a 2</c:v>
                </c:pt>
                <c:pt idx="2">
                  <c:v>3 a 4 </c:v>
                </c:pt>
                <c:pt idx="3">
                  <c:v>5 a 11</c:v>
                </c:pt>
                <c:pt idx="4">
                  <c:v>12 a 17</c:v>
                </c:pt>
                <c:pt idx="5">
                  <c:v>18 a 19</c:v>
                </c:pt>
                <c:pt idx="6">
                  <c:v>20 a 24</c:v>
                </c:pt>
                <c:pt idx="7">
                  <c:v>25 a 29</c:v>
                </c:pt>
                <c:pt idx="8">
                  <c:v>30 a 34</c:v>
                </c:pt>
                <c:pt idx="9">
                  <c:v>35 a 39</c:v>
                </c:pt>
                <c:pt idx="10">
                  <c:v>40 a 44</c:v>
                </c:pt>
                <c:pt idx="11">
                  <c:v>45 a 49</c:v>
                </c:pt>
                <c:pt idx="12">
                  <c:v>50 a 54</c:v>
                </c:pt>
                <c:pt idx="13">
                  <c:v>55 a 59</c:v>
                </c:pt>
                <c:pt idx="14">
                  <c:v>60 a 64</c:v>
                </c:pt>
                <c:pt idx="15">
                  <c:v>65 a 69</c:v>
                </c:pt>
                <c:pt idx="16">
                  <c:v>70 a 74</c:v>
                </c:pt>
                <c:pt idx="17">
                  <c:v>75 a 79</c:v>
                </c:pt>
                <c:pt idx="18">
                  <c:v>80 e mais</c:v>
                </c:pt>
              </c:strCache>
            </c:strRef>
          </c:cat>
          <c:val>
            <c:numRef>
              <c:f>Planilha1!$B$4:$T$4</c:f>
              <c:numCache>
                <c:formatCode>0.00%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0.43640000000000001</c:v>
                </c:pt>
                <c:pt idx="3">
                  <c:v>0.76019999999999999</c:v>
                </c:pt>
                <c:pt idx="4">
                  <c:v>0.85660000000000003</c:v>
                </c:pt>
                <c:pt idx="5">
                  <c:v>0.88670000000000004</c:v>
                </c:pt>
                <c:pt idx="6">
                  <c:v>0.90110000000000001</c:v>
                </c:pt>
                <c:pt idx="7">
                  <c:v>0.91849999999999998</c:v>
                </c:pt>
                <c:pt idx="8">
                  <c:v>0.93640000000000001</c:v>
                </c:pt>
                <c:pt idx="9">
                  <c:v>0.93869999999999998</c:v>
                </c:pt>
                <c:pt idx="10">
                  <c:v>0.95540000000000003</c:v>
                </c:pt>
                <c:pt idx="11">
                  <c:v>0.96020000000000005</c:v>
                </c:pt>
                <c:pt idx="12">
                  <c:v>0.96960000000000002</c:v>
                </c:pt>
                <c:pt idx="13">
                  <c:v>0.97950000000000004</c:v>
                </c:pt>
                <c:pt idx="14">
                  <c:v>0.97799999999999998</c:v>
                </c:pt>
                <c:pt idx="15">
                  <c:v>0.99239999999999995</c:v>
                </c:pt>
                <c:pt idx="16">
                  <c:v>0.98629999999999995</c:v>
                </c:pt>
                <c:pt idx="17">
                  <c:v>0.98509999999999998</c:v>
                </c:pt>
                <c:pt idx="18">
                  <c:v>0.96419999999999995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30-45BF-B7B8-BA243BF2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9972285"/>
        <c:axId val="93288178"/>
      </c:lineChart>
      <c:catAx>
        <c:axId val="997228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93288178"/>
        <c:crosses val="autoZero"/>
        <c:auto val="1"/>
        <c:lblAlgn val="ctr"/>
        <c:lblOffset val="100"/>
        <c:noMultiLvlLbl val="0"/>
      </c:catAx>
      <c:valAx>
        <c:axId val="93288178"/>
        <c:scaling>
          <c:orientation val="minMax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997228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AEF5FCD-1811-4016-9F4A-E728F9631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604FA9-0C62-4421-87B3-6003841A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D945-8D38-4683-B484-D3BFF07075D6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9264BC-9912-4E30-B19A-6DFCF65D9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109A63-41EA-424B-8B21-4754622A1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BD2F-DD40-47AD-BE94-E07AB50A4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1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2641443E-A900-4152-B3DA-3786686D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D4770B7-3BB6-4C2A-9C3D-D7E50EF1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D2D77534-9F11-44B7-85FB-AE593919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B797BA36-58CC-4DFB-A6D9-0EA94073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85FC7D70-B154-4F5C-A25F-C682F6B9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67E5DC1D-8945-4D96-8950-94091DE3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74F632F-DDE2-48DE-B177-D4E1822A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D1550FC-AE8B-4034-B315-D54E0CDD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DC0F0A1-1E9D-46FE-ACBD-F593F61650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3" y="739775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F1F7EB4-0524-47B9-AAA7-E477941665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24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81CA47D1-710E-4B65-9EE3-1591918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0CE7312C-5485-4041-B251-9581D59058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364663"/>
            <a:ext cx="29368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AB5C5643-1FC8-49B6-9190-1245F65242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16CDC5D2-7155-4677-A7D0-A105F44340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F3E41-40BD-45BB-8F2A-700E0D41AEA0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A38EC056-A891-4252-AE4C-312FD64F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384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C9434-36EE-4F27-92CC-E89D53548845}" type="slidenum">
              <a:rPr lang="pt-BR" altLang="pt-BR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E0F07AEE-E5A1-4674-9D3A-9E600EE7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32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EB7907-F7EF-4874-8DCF-C8D98296B860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557094D-11BE-4A93-A83F-195F52C6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F0E95-4CD5-4BF3-9576-DD21EDED39DD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5E17F1B-4486-4234-A6DB-C199A8F5D3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2913" y="1231900"/>
            <a:ext cx="5915025" cy="332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601CEF2-893F-4486-AAAA-B4E42E5660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43450"/>
            <a:ext cx="5441950" cy="3883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9141100-5DB4-4CB6-B6FC-532F4896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D28FEA-FA60-477B-BA8C-63FDF574BDBD}" type="slidenum">
              <a:rPr lang="pt-B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D29A0-9929-4EC4-9828-05FA9278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585A0B-E31F-4A99-8125-EFE38CF72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1D368E-50A8-4DE8-A728-EFFC744FF2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FE510C-9423-476A-8206-80E630B874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3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87E24-21D2-4D78-94BF-23EA90AF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6A07F1-A7BA-4A17-B936-BD9EE2E1D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5F45CA-8049-41C6-980E-33FBAD48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5F444A-ADF7-452C-866A-5B116B294E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979CD6-FA5E-4FAC-99E2-1AB9977AAB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7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5523-213C-4BF4-B933-485D7B0B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1CFE80-D672-48CD-9404-B9BB2618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FD965-55D1-4863-8A49-3510BE27D6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E5CA33-96CF-499C-AF30-1ADCB4C0F7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6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038554-0CAA-4A63-9B56-BDE4CDE0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8550" y="365125"/>
            <a:ext cx="2625725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60C73E-6F25-47C0-B89C-2D0231AE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7950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9BAACF-6B06-482E-8BB3-294BE5A3A4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96C809-E501-4BCE-A68D-C25A69B655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55"/>
            <a:ext cx="12188825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06075" cy="468582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8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06075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97" y="5658518"/>
            <a:ext cx="10399596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099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F343D-50A9-4BFD-8049-3FE23E3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85C0C4-366C-4CF6-80E2-7DC654C4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14FC0D-9EAC-468B-93EA-263395AF29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35486B-1AA2-421E-9C26-FC826BFCE7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9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8FC13-CB94-46D2-A3F6-064F2876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E31A0-4148-439F-B164-4B734ECB7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B95B8A-117B-4E7C-B9ED-E577735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825625"/>
            <a:ext cx="5176837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F41502-7D73-47ED-9C01-E172020060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D40761-F3CE-47E5-A1F1-3EF5EF102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02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8A13-9E17-4729-993D-6049135D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C6118F-1DA3-4F5E-AF80-1441E6D2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6D641F-D1C1-476B-9C83-9FA92F5E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FBD803-E203-42FC-92C6-B8D99B54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0F3D31-4D45-403F-8659-0B93FB5C8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7E7A92-6E83-4DF4-85AA-D6D57927E0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495611-3CB2-4F47-A6AA-C6AE297E91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41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AF21A-4EC3-4E90-8C06-C04754B8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A47F44-53BA-4711-82DD-A7D730DBCF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747354-9EE3-49D5-96F4-FD81459A97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3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59880D-E6E8-47CB-8964-3A894E6EBA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AB3EFB-CB0D-4B82-8E10-63A21C7CDD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46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E63E-C77C-4188-A29F-C7DFBEF9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8F896-93E0-478E-AB93-CF861455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10CAFD-79F8-45F3-9D6E-C98D5E174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BA6D43-6642-451D-8EF9-6FB2885C48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BABE61-54EA-4B99-B1EE-1FCBD1EFD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5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1B0A7A0-7072-48AB-8364-223B4F492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60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26FF7B-9481-417A-94A8-482B907EB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607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FFFF1498-DF9C-4EF9-9A49-327895D6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6B4D6C1-579B-403A-A74D-D972ED4A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555988-3E83-458E-A9D7-7789DC6213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3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3B1A394-9B6B-46A1-BD92-82D125BD71EB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AE290B-AD9D-4347-B6F4-B89DAC7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AA97613B-3BA3-499C-A1CB-DB9ACA8C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4173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834C2596-A5EB-4E4E-BCB2-84210715177E}"/>
              </a:ext>
            </a:extLst>
          </p:cNvPr>
          <p:cNvSpPr/>
          <p:nvPr/>
        </p:nvSpPr>
        <p:spPr>
          <a:xfrm>
            <a:off x="837828" y="5851430"/>
            <a:ext cx="648072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DVVPI - DIVISÃO DE VIGILÂNCIA DO PROGRAMA DE IMUNIZAÇÃO</a:t>
            </a:r>
            <a:endParaRPr lang="pt-B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r>
              <a:rPr lang="pt-BR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COORDENADORIA DE VIGILÂNCIA EPIDEMIOLÓGICA</a:t>
            </a:r>
            <a:endParaRPr lang="pt-B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DIRETORIA DE ATENÇÃO E VIGILÂNCIA EM SAÚDE</a:t>
            </a:r>
          </a:p>
          <a:p>
            <a:pPr algn="ctr">
              <a:lnSpc>
                <a:spcPct val="100000"/>
              </a:lnSpc>
            </a:pPr>
            <a:r>
              <a:rPr lang="pt-BR" altLang="pt-BR" b="0" dirty="0"/>
              <a:t>Curitiba</a:t>
            </a:r>
            <a:r>
              <a:rPr lang="pt-BR" altLang="pt-BR" b="0"/>
              <a:t>, 06 </a:t>
            </a:r>
            <a:r>
              <a:rPr lang="pt-BR" altLang="pt-BR" b="0" dirty="0"/>
              <a:t>de dezembro de 2022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56C1FF-FA90-4DC5-AAC0-57939C719821}"/>
              </a:ext>
            </a:extLst>
          </p:cNvPr>
          <p:cNvSpPr/>
          <p:nvPr/>
        </p:nvSpPr>
        <p:spPr>
          <a:xfrm>
            <a:off x="405780" y="1362590"/>
            <a:ext cx="648072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Plano Estadual de Vacinação contra a COVID-19</a:t>
            </a:r>
            <a:endParaRPr lang="pt-BR" sz="3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Pfizer Baby – Nota Técnica nº 114/2022 – DEIDT/SVS/MS 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Vacinação de crianças co</a:t>
            </a:r>
            <a:r>
              <a:rPr lang="pt-BR" sz="2000" dirty="0">
                <a:latin typeface="Arial" panose="020B0604020202020204" pitchFamily="34" charset="0"/>
                <a:ea typeface="Arial MT"/>
              </a:rPr>
              <a:t>m comorbidades de 6 meses a 2 anos, 11 meses e 29 dias.</a:t>
            </a: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latin typeface="Arial" panose="020B0604020202020204" pitchFamily="34" charset="0"/>
                <a:ea typeface="Arial MT"/>
              </a:rPr>
              <a:t>População estimada no PR </a:t>
            </a:r>
            <a: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  <a:t> 377.702</a:t>
            </a: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  <a:t>Não temos a população de crianças com comorbidades</a:t>
            </a: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  <a:t>Esquema vacinal: D1, D2 e D3  53.580 doses</a:t>
            </a: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0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Pfizer Baby 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Deliberação CIB nº 262/2022 – 16/11/2022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/>
              <a:t>Aprova “ad referendum” o início da vacinação de crianças de 6 meses a 2 anos de idade com comorbidades no estado do Paraná, sendo o esquema de vacinação primário, conforme definido pelo Programa Nacional de Imunizações (PNI). A fim de evitar perdas de doses por validade após a reconstituição desta vacina, os municípios devem desenvolver estratégias de agendamento para aplicação das doses. As doses remanescentes deste público poderão ser ofertadas para as crianças sem comorbidades. A distribuição das doses de vacina será realizada de forma proporcional para todos os municípios, considerando o quantitativo de doses recebidas do Ministério da Saúde e a estimativa populacional SINASC 2020 desta faixa etária.</a:t>
            </a: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6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Dose de reforço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latin typeface="Arial" panose="020B0604020202020204" pitchFamily="34" charset="0"/>
                <a:ea typeface="Arial MT"/>
              </a:rPr>
              <a:t>Deliberação CIB nº 254/2022 – 08/11/2022</a:t>
            </a: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</a:rPr>
            </a:br>
            <a:r>
              <a:rPr lang="pt-BR" sz="2000" dirty="0"/>
              <a:t>Aprova “Ad Referendum” a aplicação imediata da segunda dose de reforço de vacina contra a COVID-19 em pessoas acima de 18 anos de idade, enquanto houver disponibilidade de doses, desde que realizada 4 meses após a primeira dose de reforço. Na sequência, a depender da disponibilidade de doses enviadas pelo Ministério da Saúde, será realizada distribuição de forma equânime aos municípios paranaenses.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Distribuição de doses no quadrimestre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E23E73-1514-4164-AC6C-844D25B6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3" y="2507704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5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Vacina Astrazeneca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Estabelecido Termo de Cooperação Técnica nº 05/2022 entre Ministério da Saúde e Fiocruz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Prazo para finalização: final de out/2022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Doses remanescentes deverão ser descartadas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  <a:t>A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  <a:t>guardando informação de quais lotes terão logística reversa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4D7DED-E62B-4393-865E-2AF176E6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6" y="2996952"/>
            <a:ext cx="2789804" cy="25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Vacina Janssen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9C895D-2F28-4CAD-8FCE-68AF9AB1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39" y="2348880"/>
            <a:ext cx="7732099" cy="35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Vacina Janssen 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Institui o terceiro reforço para a população de 40 anos e mais que iniciou esquema vacinal com Janssen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latin typeface="Arial" panose="020B0604020202020204" pitchFamily="34" charset="0"/>
                <a:ea typeface="Arial MT"/>
                <a:sym typeface="Wingdings" panose="05000000000000000000" pitchFamily="2" charset="2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74B8B0-1023-4F7E-980B-1FBFE008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3349052"/>
            <a:ext cx="7595132" cy="24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44824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Vacina Coronavac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vacina de escolha para pop. de 3 e 4 anos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municípios iniciaram a vacinação com estoques remanescentes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Sesa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 recebeu apenas 47.820 doses em novembro (D1 e D2)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  <a:t>aguardando novo envio do Ministério da Saúde</a:t>
            </a: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91F3E3-EDDB-6F0E-B9C0-2ADD5998C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036" y="1124744"/>
            <a:ext cx="6215106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143C4EC-7912-4AE9-6971-EE3238DEE6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97" y="5658519"/>
            <a:ext cx="10399596" cy="434778"/>
          </a:xfrm>
        </p:spPr>
        <p:txBody>
          <a:bodyPr/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OBRIGADA!</a:t>
            </a:r>
          </a:p>
        </p:txBody>
      </p:sp>
    </p:spTree>
    <p:extLst>
      <p:ext uri="{BB962C8B-B14F-4D97-AF65-F5344CB8AC3E}">
        <p14:creationId xmlns:p14="http://schemas.microsoft.com/office/powerpoint/2010/main" val="141827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8640960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Cenário Geral Doses Aplicadas e Distribuídas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Boletim epidemiológico Covid-19, 05/12/2022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6580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1 – Total de doses distribuídas pelo Ministério da Saúde ao Paraná. Esse número contabiliza tanto as doses já recebidas quanto aquelas que estão em processo de distribuição.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2 – Considera-se o total de pessoas que recebeu a primeira ou a dose única contra a COVID-19.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3 – DA: Imunossuprimidos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4 – DR: Indivíduos que receberam mais uma dose, além do esquema primário.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5 – Engloba o quantitativo de doses aplicadas dos grupos: 1ª dose, 2ªdose e única, doses adicionais (DA) e doses de reforço (DR).</a:t>
            </a:r>
          </a:p>
          <a:p>
            <a:pPr algn="just">
              <a:spcBef>
                <a:spcPts val="0"/>
              </a:spcBef>
            </a:pPr>
            <a:r>
              <a:rPr 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6 - Engloba o quantitativo de doses aplicadas de segundo reforço.</a:t>
            </a: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5DFF91-F02B-46F0-9746-200E5BA5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714908"/>
            <a:ext cx="6312060" cy="53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10"/>
            <a:ext cx="11711036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Doses aplicadas em 2021 e 2022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14/11/2022.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4D4002-D773-4CF9-9D0D-3803409E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24621"/>
            <a:ext cx="8456017" cy="5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10"/>
            <a:ext cx="11711036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Doses aplicadas contra Covid-19, por faixa etária e por dose – D1 e D2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29/11/2022.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614733"/>
              </p:ext>
            </p:extLst>
          </p:nvPr>
        </p:nvGraphicFramePr>
        <p:xfrm>
          <a:off x="981844" y="931620"/>
          <a:ext cx="9334574" cy="49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37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42776"/>
            <a:ext cx="10774932" cy="752509"/>
          </a:xfrm>
        </p:spPr>
        <p:txBody>
          <a:bodyPr/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Doses aplicadas contra Covid-19, D1 e D2, pop de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anos e mais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PR.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20E4B0D-79EF-4652-A516-F933DB6343DD}"/>
              </a:ext>
            </a:extLst>
          </p:cNvPr>
          <p:cNvSpPr/>
          <p:nvPr/>
        </p:nvSpPr>
        <p:spPr>
          <a:xfrm>
            <a:off x="8966523" y="2665816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4F094D-BD86-42EA-8323-6C1A6F6C92FB}"/>
              </a:ext>
            </a:extLst>
          </p:cNvPr>
          <p:cNvSpPr/>
          <p:nvPr/>
        </p:nvSpPr>
        <p:spPr>
          <a:xfrm>
            <a:off x="8961791" y="3232794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6" name="CaixaDeTexto 16">
            <a:extLst>
              <a:ext uri="{FF2B5EF4-FFF2-40B4-BE49-F238E27FC236}">
                <a16:creationId xmlns:a16="http://schemas.microsoft.com/office/drawing/2014/main" id="{386CD779-07FE-4846-88E1-BEED1C1FC76A}"/>
              </a:ext>
            </a:extLst>
          </p:cNvPr>
          <p:cNvSpPr/>
          <p:nvPr/>
        </p:nvSpPr>
        <p:spPr>
          <a:xfrm>
            <a:off x="9262764" y="2635323"/>
            <a:ext cx="1356438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2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7" name="CaixaDeTexto 17">
            <a:extLst>
              <a:ext uri="{FF2B5EF4-FFF2-40B4-BE49-F238E27FC236}">
                <a16:creationId xmlns:a16="http://schemas.microsoft.com/office/drawing/2014/main" id="{34AEC32F-07F2-4CEF-A78C-046D95FE3744}"/>
              </a:ext>
            </a:extLst>
          </p:cNvPr>
          <p:cNvSpPr/>
          <p:nvPr/>
        </p:nvSpPr>
        <p:spPr>
          <a:xfrm>
            <a:off x="9238141" y="3181638"/>
            <a:ext cx="981977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pc="-1" dirty="0">
                <a:latin typeface="Arial"/>
              </a:rPr>
              <a:t>95</a:t>
            </a:r>
            <a:r>
              <a:rPr lang="pt-BR" sz="1200" b="0" strike="noStrike" spc="-1" dirty="0">
                <a:latin typeface="Arial"/>
              </a:rPr>
              <a:t>% e mais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916079" y="6165578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29/11/2022.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F754BED-1FBF-4F5A-8D0D-ADD0C848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340768"/>
            <a:ext cx="4295775" cy="4438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67E971F-9A7F-4DE4-B9BE-9B8E8FF2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52" y="1340768"/>
            <a:ext cx="1312054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1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361993"/>
            <a:ext cx="11350996" cy="504056"/>
          </a:xfrm>
        </p:spPr>
        <p:txBody>
          <a:bodyPr/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Doses aplicadas contra Covid-19, D1 e D2, pop de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 17 anos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PR.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3283590-BFD6-4FFB-9E16-2F70D7E6CEDF}"/>
              </a:ext>
            </a:extLst>
          </p:cNvPr>
          <p:cNvSpPr txBox="1">
            <a:spLocks/>
          </p:cNvSpPr>
          <p:nvPr/>
        </p:nvSpPr>
        <p:spPr bwMode="auto">
          <a:xfrm>
            <a:off x="981844" y="5805264"/>
            <a:ext cx="3888432" cy="2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29/11/2022.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1FFDFB-0B8F-4103-A797-9354184AB6D1}"/>
              </a:ext>
            </a:extLst>
          </p:cNvPr>
          <p:cNvSpPr/>
          <p:nvPr/>
        </p:nvSpPr>
        <p:spPr>
          <a:xfrm>
            <a:off x="8174435" y="2595397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1A77FB-AA27-4342-854B-F870790C98C2}"/>
              </a:ext>
            </a:extLst>
          </p:cNvPr>
          <p:cNvSpPr/>
          <p:nvPr/>
        </p:nvSpPr>
        <p:spPr>
          <a:xfrm>
            <a:off x="8157491" y="3204837"/>
            <a:ext cx="199080" cy="214560"/>
          </a:xfrm>
          <a:prstGeom prst="rect">
            <a:avLst/>
          </a:prstGeom>
          <a:solidFill>
            <a:srgbClr val="D79129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AB52EBEE-3406-4320-86D7-6784DCC2FCA1}"/>
              </a:ext>
            </a:extLst>
          </p:cNvPr>
          <p:cNvSpPr/>
          <p:nvPr/>
        </p:nvSpPr>
        <p:spPr>
          <a:xfrm>
            <a:off x="8470676" y="2564904"/>
            <a:ext cx="1262118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pc="-1" dirty="0">
                <a:solidFill>
                  <a:srgbClr val="000000"/>
                </a:solidFill>
                <a:latin typeface="Arial"/>
                <a:ea typeface="DejaVu Sans"/>
              </a:rPr>
              <a:t>Menor que 50%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9A4514DE-3F72-4CCB-A2A1-EB943ED45D52}"/>
              </a:ext>
            </a:extLst>
          </p:cNvPr>
          <p:cNvSpPr/>
          <p:nvPr/>
        </p:nvSpPr>
        <p:spPr>
          <a:xfrm>
            <a:off x="8446053" y="3134363"/>
            <a:ext cx="137407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trike="noStrike" spc="-1" dirty="0">
                <a:latin typeface="Arial"/>
              </a:rPr>
              <a:t>Entre 50% e 75%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A944B7-1BFD-4CE9-ABB2-6C6EE78899D8}"/>
              </a:ext>
            </a:extLst>
          </p:cNvPr>
          <p:cNvSpPr/>
          <p:nvPr/>
        </p:nvSpPr>
        <p:spPr>
          <a:xfrm>
            <a:off x="8162223" y="3752685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DC92306-D7F1-443C-A73B-9B788A4BCFE9}"/>
              </a:ext>
            </a:extLst>
          </p:cNvPr>
          <p:cNvSpPr/>
          <p:nvPr/>
        </p:nvSpPr>
        <p:spPr>
          <a:xfrm>
            <a:off x="8157491" y="4319663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CaixaDeTexto 16">
            <a:extLst>
              <a:ext uri="{FF2B5EF4-FFF2-40B4-BE49-F238E27FC236}">
                <a16:creationId xmlns:a16="http://schemas.microsoft.com/office/drawing/2014/main" id="{DFA97150-B191-4091-98F2-15CEE6403FCA}"/>
              </a:ext>
            </a:extLst>
          </p:cNvPr>
          <p:cNvSpPr/>
          <p:nvPr/>
        </p:nvSpPr>
        <p:spPr>
          <a:xfrm>
            <a:off x="8458464" y="3722192"/>
            <a:ext cx="1356438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2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16F19726-B7BC-42CF-A3EB-3EA4B7B87087}"/>
              </a:ext>
            </a:extLst>
          </p:cNvPr>
          <p:cNvSpPr/>
          <p:nvPr/>
        </p:nvSpPr>
        <p:spPr>
          <a:xfrm>
            <a:off x="8433841" y="4268507"/>
            <a:ext cx="981977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pc="-1" dirty="0">
                <a:latin typeface="Arial"/>
              </a:rPr>
              <a:t>95</a:t>
            </a:r>
            <a:r>
              <a:rPr lang="pt-BR" sz="1200" b="0" strike="noStrike" spc="-1" dirty="0">
                <a:latin typeface="Arial"/>
              </a:rPr>
              <a:t>% e mais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333789-0615-4C97-BD92-17CEEFA0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76" y="1209597"/>
            <a:ext cx="4305300" cy="4419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CB60AB-E37D-4A2A-A39B-BC501904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72" y="1209597"/>
            <a:ext cx="125345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84" y="404396"/>
            <a:ext cx="11737304" cy="774238"/>
          </a:xfrm>
        </p:spPr>
        <p:txBody>
          <a:bodyPr/>
          <a:lstStyle/>
          <a:p>
            <a:pPr algn="l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Doses aplicadas contra Covid-19, D1 e D2, pop de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a 11 anos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PR. 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D9D6C4-B77D-4BFD-860B-670603746527}"/>
              </a:ext>
            </a:extLst>
          </p:cNvPr>
          <p:cNvSpPr/>
          <p:nvPr/>
        </p:nvSpPr>
        <p:spPr>
          <a:xfrm>
            <a:off x="8174435" y="2595397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BA7094-B936-4505-A975-0E0CD9E379D1}"/>
              </a:ext>
            </a:extLst>
          </p:cNvPr>
          <p:cNvSpPr/>
          <p:nvPr/>
        </p:nvSpPr>
        <p:spPr>
          <a:xfrm>
            <a:off x="8157491" y="3204837"/>
            <a:ext cx="199080" cy="214560"/>
          </a:xfrm>
          <a:prstGeom prst="rect">
            <a:avLst/>
          </a:prstGeom>
          <a:solidFill>
            <a:srgbClr val="D79129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498BDC15-A702-488B-9ECA-FF8841472F02}"/>
              </a:ext>
            </a:extLst>
          </p:cNvPr>
          <p:cNvSpPr/>
          <p:nvPr/>
        </p:nvSpPr>
        <p:spPr>
          <a:xfrm>
            <a:off x="8470676" y="2564904"/>
            <a:ext cx="1262118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pc="-1" dirty="0">
                <a:solidFill>
                  <a:srgbClr val="000000"/>
                </a:solidFill>
                <a:latin typeface="Arial"/>
                <a:ea typeface="DejaVu Sans"/>
              </a:rPr>
              <a:t>Menor que 50%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8D1DC2DA-2D3F-4C9C-8581-A46A91950DB5}"/>
              </a:ext>
            </a:extLst>
          </p:cNvPr>
          <p:cNvSpPr/>
          <p:nvPr/>
        </p:nvSpPr>
        <p:spPr>
          <a:xfrm>
            <a:off x="8446053" y="3134363"/>
            <a:ext cx="137407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trike="noStrike" spc="-1" dirty="0">
                <a:latin typeface="Arial"/>
              </a:rPr>
              <a:t>Entre 50% e 75%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A2FF90D6-98B1-48A2-B351-1D0C929B5368}"/>
              </a:ext>
            </a:extLst>
          </p:cNvPr>
          <p:cNvSpPr txBox="1">
            <a:spLocks/>
          </p:cNvSpPr>
          <p:nvPr/>
        </p:nvSpPr>
        <p:spPr bwMode="auto">
          <a:xfrm>
            <a:off x="837828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29/11/2022.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31219E-3B0E-440C-808E-6D22A25D3166}"/>
              </a:ext>
            </a:extLst>
          </p:cNvPr>
          <p:cNvSpPr/>
          <p:nvPr/>
        </p:nvSpPr>
        <p:spPr>
          <a:xfrm>
            <a:off x="8162223" y="3752685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B7CCCFB-2280-4D3F-8AA5-E9B5A18927B8}"/>
              </a:ext>
            </a:extLst>
          </p:cNvPr>
          <p:cNvSpPr/>
          <p:nvPr/>
        </p:nvSpPr>
        <p:spPr>
          <a:xfrm>
            <a:off x="8157491" y="4319663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5" name="CaixaDeTexto 16">
            <a:extLst>
              <a:ext uri="{FF2B5EF4-FFF2-40B4-BE49-F238E27FC236}">
                <a16:creationId xmlns:a16="http://schemas.microsoft.com/office/drawing/2014/main" id="{3B7538EC-4579-4762-B749-2A8419FB4E36}"/>
              </a:ext>
            </a:extLst>
          </p:cNvPr>
          <p:cNvSpPr/>
          <p:nvPr/>
        </p:nvSpPr>
        <p:spPr>
          <a:xfrm>
            <a:off x="8458464" y="3722192"/>
            <a:ext cx="1356438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2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16" name="CaixaDeTexto 17">
            <a:extLst>
              <a:ext uri="{FF2B5EF4-FFF2-40B4-BE49-F238E27FC236}">
                <a16:creationId xmlns:a16="http://schemas.microsoft.com/office/drawing/2014/main" id="{AD686418-1987-4E1B-A776-6288FEA1C168}"/>
              </a:ext>
            </a:extLst>
          </p:cNvPr>
          <p:cNvSpPr/>
          <p:nvPr/>
        </p:nvSpPr>
        <p:spPr>
          <a:xfrm>
            <a:off x="8433841" y="4268507"/>
            <a:ext cx="981977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200" b="0" spc="-1" dirty="0">
                <a:latin typeface="Arial"/>
              </a:rPr>
              <a:t>95</a:t>
            </a:r>
            <a:r>
              <a:rPr lang="pt-BR" sz="1200" b="0" strike="noStrike" spc="-1" dirty="0">
                <a:latin typeface="Arial"/>
              </a:rPr>
              <a:t>% e mais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34E88A-42D3-4343-92DE-F5230767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1204913"/>
            <a:ext cx="1279290" cy="44218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56DF71-9504-4692-8058-A4F596BB5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4" y="1178634"/>
            <a:ext cx="45624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515844"/>
            <a:ext cx="9001000" cy="504056"/>
          </a:xfrm>
        </p:spPr>
        <p:txBody>
          <a:bodyPr/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Total de Faltosos por dose -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AA3E12B-D8BD-44D3-8C3C-5BEBD2E4E0CF}"/>
              </a:ext>
            </a:extLst>
          </p:cNvPr>
          <p:cNvSpPr txBox="1">
            <a:spLocks/>
          </p:cNvSpPr>
          <p:nvPr/>
        </p:nvSpPr>
        <p:spPr bwMode="auto">
          <a:xfrm>
            <a:off x="189756" y="5949280"/>
            <a:ext cx="3888432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05/12/2022.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BFC3EE5-3154-4A93-862A-059E61EBB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59291"/>
              </p:ext>
            </p:extLst>
          </p:nvPr>
        </p:nvGraphicFramePr>
        <p:xfrm>
          <a:off x="2926060" y="2177865"/>
          <a:ext cx="5832649" cy="250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03">
                  <a:extLst>
                    <a:ext uri="{9D8B030D-6E8A-4147-A177-3AD203B41FA5}">
                      <a16:colId xmlns:a16="http://schemas.microsoft.com/office/drawing/2014/main" val="4010068670"/>
                    </a:ext>
                  </a:extLst>
                </a:gridCol>
                <a:gridCol w="2253523">
                  <a:extLst>
                    <a:ext uri="{9D8B030D-6E8A-4147-A177-3AD203B41FA5}">
                      <a16:colId xmlns:a16="http://schemas.microsoft.com/office/drawing/2014/main" val="2353329493"/>
                    </a:ext>
                  </a:extLst>
                </a:gridCol>
                <a:gridCol w="2253523">
                  <a:extLst>
                    <a:ext uri="{9D8B030D-6E8A-4147-A177-3AD203B41FA5}">
                      <a16:colId xmlns:a16="http://schemas.microsoft.com/office/drawing/2014/main" val="3016391094"/>
                    </a:ext>
                  </a:extLst>
                </a:gridCol>
              </a:tblGrid>
              <a:tr h="500454">
                <a:tc>
                  <a:txBody>
                    <a:bodyPr/>
                    <a:lstStyle/>
                    <a:p>
                      <a:r>
                        <a:rPr lang="pt-BR" dirty="0"/>
                        <a:t>Faltosos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População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Público alvo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41165"/>
                  </a:ext>
                </a:extLst>
              </a:tr>
              <a:tr h="500454">
                <a:tc>
                  <a:txBody>
                    <a:bodyPr/>
                    <a:lstStyle/>
                    <a:p>
                      <a:r>
                        <a:rPr lang="pt-BR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846.853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3 anos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877071"/>
                  </a:ext>
                </a:extLst>
              </a:tr>
              <a:tr h="500454">
                <a:tc>
                  <a:txBody>
                    <a:bodyPr/>
                    <a:lstStyle/>
                    <a:p>
                      <a:r>
                        <a:rPr lang="pt-BR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457.208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94740"/>
                  </a:ext>
                </a:extLst>
              </a:tr>
              <a:tr h="500454">
                <a:tc>
                  <a:txBody>
                    <a:bodyPr/>
                    <a:lstStyle/>
                    <a:p>
                      <a:r>
                        <a:rPr lang="pt-BR" dirty="0"/>
                        <a:t>1REF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2.525.011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 anos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799113"/>
                  </a:ext>
                </a:extLst>
              </a:tr>
              <a:tr h="500454">
                <a:tc>
                  <a:txBody>
                    <a:bodyPr/>
                    <a:lstStyle/>
                    <a:p>
                      <a:r>
                        <a:rPr lang="pt-BR" dirty="0"/>
                        <a:t>2REF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4.405.930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 anos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6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89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654152"/>
            <a:ext cx="9471139" cy="432048"/>
          </a:xfrm>
        </p:spPr>
        <p:txBody>
          <a:bodyPr/>
          <a:lstStyle/>
          <a:p>
            <a:pPr algn="l"/>
            <a:r>
              <a:rPr lang="pt-P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MT"/>
              </a:rPr>
              <a:t>Pfizer Baby – aprovação Anvisa para faixa etária de 6m a 4 anos</a:t>
            </a: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</a:rPr>
            </a:br>
            <a:br>
              <a:rPr lang="pt-P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9FA7112-32ED-770A-9CAF-4D0991A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5A96A0-2076-453F-8DB2-37A19D04B963}"/>
              </a:ext>
            </a:extLst>
          </p:cNvPr>
          <p:cNvSpPr txBox="1">
            <a:spLocks/>
          </p:cNvSpPr>
          <p:nvPr/>
        </p:nvSpPr>
        <p:spPr bwMode="auto">
          <a:xfrm>
            <a:off x="765820" y="692696"/>
            <a:ext cx="94711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Atualizações</a:t>
            </a:r>
            <a:br>
              <a:rPr lang="pt-BR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F9022F-D35D-4287-A1E0-D25E6E7B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63" y="2492896"/>
            <a:ext cx="8801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5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16743</TotalTime>
  <Words>903</Words>
  <Application>Microsoft Office PowerPoint</Application>
  <PresentationFormat>Personalizar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Arial MT</vt:lpstr>
      <vt:lpstr>Calibri</vt:lpstr>
      <vt:lpstr>Calibri Light</vt:lpstr>
      <vt:lpstr>DejaVu Sans</vt:lpstr>
      <vt:lpstr>Segoe UI</vt:lpstr>
      <vt:lpstr>Times New Roman</vt:lpstr>
      <vt:lpstr>Wingdings</vt:lpstr>
      <vt:lpstr>Tema do Office</vt:lpstr>
      <vt:lpstr>Apresentação do PowerPoint</vt:lpstr>
      <vt:lpstr>Cenário Geral Doses Aplicadas e Distribuídas</vt:lpstr>
      <vt:lpstr>Doses aplicadas em 2021 e 2022</vt:lpstr>
      <vt:lpstr>Doses aplicadas contra Covid-19, por faixa etária e por dose – D1 e D2</vt:lpstr>
      <vt:lpstr>Doses aplicadas contra Covid-19, D1 e D2, pop de 5 anos e mais no PR. </vt:lpstr>
      <vt:lpstr>Doses aplicadas contra Covid-19, D1 e D2, pop de 12 a 17 anos no PR. </vt:lpstr>
      <vt:lpstr>Doses aplicadas contra Covid-19, D1 e D2, pop de 05 a 11 anos no PR.  </vt:lpstr>
      <vt:lpstr>Total de Faltosos por dose - Paraná </vt:lpstr>
      <vt:lpstr>Pfizer Baby – aprovação Anvisa para faixa etária de 6m a 4 anos      </vt:lpstr>
      <vt:lpstr>Pfizer Baby – Nota Técnica nº 114/2022 – DEIDT/SVS/MS   Vacinação de crianças com comorbidades de 6 meses a 2 anos, 11 meses e 29 dias.   População estimada no PR  377.702   Não temos a população de crianças com comorbidades    Esquema vacinal: D1, D2 e D3  53.580 doses     </vt:lpstr>
      <vt:lpstr>Pfizer Baby   Deliberação CIB nº 262/2022 – 16/11/2022   Aprova “ad referendum” o início da vacinação de crianças de 6 meses a 2 anos de idade com comorbidades no estado do Paraná, sendo o esquema de vacinação primário, conforme definido pelo Programa Nacional de Imunizações (PNI). A fim de evitar perdas de doses por validade após a reconstituição desta vacina, os municípios devem desenvolver estratégias de agendamento para aplicação das doses. As doses remanescentes deste público poderão ser ofertadas para as crianças sem comorbidades. A distribuição das doses de vacina será realizada de forma proporcional para todos os municípios, considerando o quantitativo de doses recebidas do Ministério da Saúde e a estimativa populacional SINASC 2020 desta faixa etária.     </vt:lpstr>
      <vt:lpstr>Dose de reforço  Deliberação CIB nº 254/2022 – 08/11/2022    Aprova “Ad Referendum” a aplicação imediata da segunda dose de reforço de vacina contra a COVID-19 em pessoas acima de 18 anos de idade, enquanto houver disponibilidade de doses, desde que realizada 4 meses após a primeira dose de reforço. Na sequência, a depender da disponibilidade de doses enviadas pelo Ministério da Saúde, será realizada distribuição de forma equânime aos municípios paranaenses.    </vt:lpstr>
      <vt:lpstr>Distribuição de doses no quadrimestre     </vt:lpstr>
      <vt:lpstr>Vacina Astrazeneca  Estabelecido Termo de Cooperação Técnica nº 05/2022 entre Ministério da Saúde e Fiocruz   Prazo para finalização: final de out/2022   Doses remanescentes deverão ser descartadas   Aguardando informação de quais lotes terão logística reversa    </vt:lpstr>
      <vt:lpstr>Vacina Janssen     </vt:lpstr>
      <vt:lpstr>Vacina Janssen   Institui o terceiro reforço para a população de 40 anos e mais que iniciou esquema vacinal com Janssen         </vt:lpstr>
      <vt:lpstr>Vacina Coronavac  vacina de escolha para pop. de 3 e 4 anos    municípios iniciaram a vacinação com estoques remanescentes   Sesa recebeu apenas 47.820 doses em novembro (D1 e D2)   aguardando novo envio do Ministério da Saúde    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Virginia Dobkowski Franco dos Santos</cp:lastModifiedBy>
  <cp:revision>1192</cp:revision>
  <cp:lastPrinted>2021-06-14T23:43:57Z</cp:lastPrinted>
  <dcterms:created xsi:type="dcterms:W3CDTF">2019-05-27T16:04:40Z</dcterms:created>
  <dcterms:modified xsi:type="dcterms:W3CDTF">2022-12-06T11:59:46Z</dcterms:modified>
</cp:coreProperties>
</file>