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8"/>
  </p:notesMasterIdLst>
  <p:sldIdLst>
    <p:sldId id="303" r:id="rId3"/>
    <p:sldId id="300" r:id="rId4"/>
    <p:sldId id="282" r:id="rId5"/>
    <p:sldId id="304" r:id="rId6"/>
    <p:sldId id="27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0417627-9F7B-4E81-A50A-395F46613E7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31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852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0417627-9F7B-4E81-A50A-395F46613E75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25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2500"/>
            <a:fld id="{F5F76AE2-875E-4234-B420-6103CBCFB6E6}" type="slidenum">
              <a:rPr lang="pt-BR" altLang="pt-BR" smtClean="0">
                <a:latin typeface="Arial" charset="0"/>
                <a:cs typeface="Arial" charset="0"/>
              </a:rPr>
              <a:pPr defTabSz="952500"/>
              <a:t>5</a:t>
            </a:fld>
            <a:endParaRPr lang="pt-BR" altLang="pt-BR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pt-BR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86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865E5CA-3F4E-4CDC-9A03-4A2655ABB14E}" type="datetime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17/05/2022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F93B08E-E4B7-4596-B72F-77DD15B3752B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‹nº›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do título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  <p:pic>
        <p:nvPicPr>
          <p:cNvPr id="46" name="Imagem 5"/>
          <p:cNvPicPr/>
          <p:nvPr/>
        </p:nvPicPr>
        <p:blipFill>
          <a:blip r:embed="rId14" cstate="print"/>
          <a:stretch/>
        </p:blipFill>
        <p:spPr>
          <a:xfrm>
            <a:off x="0" y="6573240"/>
            <a:ext cx="12191760" cy="126720"/>
          </a:xfrm>
          <a:prstGeom prst="rect">
            <a:avLst/>
          </a:prstGeom>
          <a:ln>
            <a:noFill/>
          </a:ln>
        </p:spPr>
      </p:pic>
      <p:pic>
        <p:nvPicPr>
          <p:cNvPr id="47" name="Imagem 46"/>
          <p:cNvPicPr/>
          <p:nvPr/>
        </p:nvPicPr>
        <p:blipFill>
          <a:blip r:embed="rId15" cstate="print"/>
          <a:stretch/>
        </p:blipFill>
        <p:spPr>
          <a:xfrm>
            <a:off x="9936000" y="5544000"/>
            <a:ext cx="1800000" cy="9216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Editar estilos de texto Mestre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A21683-7688-417A-A8C6-5C69D3955C98}" type="datetime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17/05/2022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6A2C9D3-4D4A-4CDD-8E55-C368EDCCBFBA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‹nº›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8">
            <a:extLst>
              <a:ext uri="{FF2B5EF4-FFF2-40B4-BE49-F238E27FC236}">
                <a16:creationId xmlns="" xmlns:a16="http://schemas.microsoft.com/office/drawing/2014/main" id="{B621138A-74F5-3242-97A2-AD54EBBC3B50}"/>
              </a:ext>
            </a:extLst>
          </p:cNvPr>
          <p:cNvSpPr/>
          <p:nvPr/>
        </p:nvSpPr>
        <p:spPr>
          <a:xfrm>
            <a:off x="6783573" y="0"/>
            <a:ext cx="5408427" cy="6868633"/>
          </a:xfrm>
          <a:custGeom>
            <a:avLst/>
            <a:gdLst>
              <a:gd name="connsiteX0" fmla="*/ 0 w 5305647"/>
              <a:gd name="connsiteY0" fmla="*/ 6858000 h 6868633"/>
              <a:gd name="connsiteX1" fmla="*/ 3955312 w 5305647"/>
              <a:gd name="connsiteY1" fmla="*/ 0 h 6868633"/>
              <a:gd name="connsiteX2" fmla="*/ 5305647 w 5305647"/>
              <a:gd name="connsiteY2" fmla="*/ 0 h 6868633"/>
              <a:gd name="connsiteX3" fmla="*/ 5305647 w 5305647"/>
              <a:gd name="connsiteY3" fmla="*/ 6868633 h 6868633"/>
              <a:gd name="connsiteX4" fmla="*/ 0 w 5305647"/>
              <a:gd name="connsiteY4" fmla="*/ 6858000 h 686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47" h="6868633">
                <a:moveTo>
                  <a:pt x="0" y="6858000"/>
                </a:moveTo>
                <a:lnTo>
                  <a:pt x="3955312" y="0"/>
                </a:lnTo>
                <a:lnTo>
                  <a:pt x="5305647" y="0"/>
                </a:lnTo>
                <a:lnTo>
                  <a:pt x="5305647" y="6868633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kern="0" dirty="0" smtClean="0">
                <a:solidFill>
                  <a:sysClr val="windowText" lastClr="000000"/>
                </a:solidFill>
              </a:rPr>
              <a:t>                       </a:t>
            </a:r>
            <a:endParaRPr lang="pt-BR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="" xmlns:a16="http://schemas.microsoft.com/office/drawing/2014/main" id="{20D1863A-88F4-974C-8BA4-5D86ECFA9002}"/>
              </a:ext>
            </a:extLst>
          </p:cNvPr>
          <p:cNvCxnSpPr>
            <a:cxnSpLocks/>
          </p:cNvCxnSpPr>
          <p:nvPr/>
        </p:nvCxnSpPr>
        <p:spPr>
          <a:xfrm flipH="1">
            <a:off x="6783573" y="0"/>
            <a:ext cx="3987208" cy="6868633"/>
          </a:xfrm>
          <a:prstGeom prst="line">
            <a:avLst/>
          </a:prstGeom>
          <a:ln>
            <a:solidFill>
              <a:srgbClr val="006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12348F4-ED5B-5643-A2C8-C45C3B2462C7}"/>
              </a:ext>
            </a:extLst>
          </p:cNvPr>
          <p:cNvSpPr txBox="1"/>
          <p:nvPr/>
        </p:nvSpPr>
        <p:spPr>
          <a:xfrm>
            <a:off x="7906344" y="4581128"/>
            <a:ext cx="428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b="1" dirty="0" smtClean="0"/>
              <a:t>Centro </a:t>
            </a:r>
            <a:r>
              <a:rPr lang="pt-BR" sz="1600" b="1" dirty="0"/>
              <a:t>de Informações Estratégicas de Vigilância em Saúde – CIEVS-PR</a:t>
            </a:r>
          </a:p>
          <a:p>
            <a:pPr algn="ctr"/>
            <a:r>
              <a:rPr lang="pt-BR" sz="1600" b="1" dirty="0"/>
              <a:t>Diretoria de Vigilância em </a:t>
            </a:r>
            <a:r>
              <a:rPr lang="pt-BR" sz="1600" b="1" dirty="0" smtClean="0"/>
              <a:t>Saúde - DAV</a:t>
            </a:r>
            <a:endParaRPr lang="pt-BR" sz="1600" b="1" dirty="0"/>
          </a:p>
          <a:p>
            <a:pPr algn="ctr"/>
            <a:r>
              <a:rPr lang="pt-BR" sz="1600" b="1" dirty="0"/>
              <a:t>Secretaria de Estado da Saúde do Paraná</a:t>
            </a:r>
            <a:endParaRPr lang="pt-BR" sz="1600" b="1" dirty="0">
              <a:solidFill>
                <a:schemeClr val="bg1"/>
              </a:solidFill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="" xmlns:a16="http://schemas.microsoft.com/office/drawing/2014/main" id="{A8C3B39C-F79E-4E8A-ACD1-8383FD232F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6773610"/>
            <a:ext cx="8828088" cy="98425"/>
            <a:chOff x="-10" y="4273"/>
            <a:chExt cx="5561" cy="62"/>
          </a:xfrm>
        </p:grpSpPr>
        <p:sp>
          <p:nvSpPr>
            <p:cNvPr id="5" name="AutoShape 3">
              <a:extLst>
                <a:ext uri="{FF2B5EF4-FFF2-40B4-BE49-F238E27FC236}">
                  <a16:creationId xmlns="" xmlns:a16="http://schemas.microsoft.com/office/drawing/2014/main" id="{78A677EC-3E7B-4269-96AF-DC75F53D4F6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0" y="4277"/>
              <a:ext cx="5555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33E93EE4-4260-4F14-9113-56494E9E6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" y="4273"/>
              <a:ext cx="3642" cy="62"/>
            </a:xfrm>
            <a:custGeom>
              <a:avLst/>
              <a:gdLst>
                <a:gd name="T0" fmla="*/ 0 w 8382"/>
                <a:gd name="T1" fmla="*/ 0 h 133"/>
                <a:gd name="T2" fmla="*/ 0 w 8382"/>
                <a:gd name="T3" fmla="*/ 0 h 133"/>
                <a:gd name="T4" fmla="*/ 0 w 8382"/>
                <a:gd name="T5" fmla="*/ 133 h 133"/>
                <a:gd name="T6" fmla="*/ 8305 w 8382"/>
                <a:gd name="T7" fmla="*/ 133 h 133"/>
                <a:gd name="T8" fmla="*/ 8382 w 8382"/>
                <a:gd name="T9" fmla="*/ 0 h 133"/>
                <a:gd name="T10" fmla="*/ 0 w 8382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82" h="133">
                  <a:moveTo>
                    <a:pt x="0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305" y="133"/>
                  </a:lnTo>
                  <a:lnTo>
                    <a:pt x="83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67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265E571A-BD11-47F8-88E0-424A2D981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4273"/>
              <a:ext cx="1886" cy="62"/>
            </a:xfrm>
            <a:custGeom>
              <a:avLst/>
              <a:gdLst>
                <a:gd name="T0" fmla="*/ 77 w 4341"/>
                <a:gd name="T1" fmla="*/ 0 h 133"/>
                <a:gd name="T2" fmla="*/ 77 w 4341"/>
                <a:gd name="T3" fmla="*/ 0 h 133"/>
                <a:gd name="T4" fmla="*/ 0 w 4341"/>
                <a:gd name="T5" fmla="*/ 133 h 133"/>
                <a:gd name="T6" fmla="*/ 4341 w 4341"/>
                <a:gd name="T7" fmla="*/ 133 h 133"/>
                <a:gd name="T8" fmla="*/ 4341 w 4341"/>
                <a:gd name="T9" fmla="*/ 0 h 133"/>
                <a:gd name="T10" fmla="*/ 77 w 4341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41" h="133">
                  <a:moveTo>
                    <a:pt x="77" y="0"/>
                  </a:moveTo>
                  <a:lnTo>
                    <a:pt x="77" y="0"/>
                  </a:lnTo>
                  <a:lnTo>
                    <a:pt x="0" y="133"/>
                  </a:lnTo>
                  <a:lnTo>
                    <a:pt x="4341" y="133"/>
                  </a:lnTo>
                  <a:lnTo>
                    <a:pt x="4341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9B5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507B3153-167E-41EE-8694-2718422FF4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150" y="2254397"/>
            <a:ext cx="4809494" cy="183757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120336" y="3168643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kern="0" dirty="0">
                <a:solidFill>
                  <a:sysClr val="windowText" lastClr="000000"/>
                </a:solidFill>
              </a:rPr>
              <a:t>Portaria 2.624/2020 de 28 de Setembro de 2020</a:t>
            </a:r>
            <a:endParaRPr lang="pt-BR" kern="0" dirty="0">
              <a:solidFill>
                <a:sysClr val="windowText" lastClr="00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959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latin typeface="+mn-lt"/>
              </a:rPr>
              <a:t/>
            </a:r>
            <a:br>
              <a:rPr lang="pt-BR" dirty="0" smtClean="0">
                <a:latin typeface="+mn-lt"/>
              </a:rPr>
            </a:br>
            <a:r>
              <a:rPr lang="pt-BR" dirty="0">
                <a:latin typeface="+mn-lt"/>
              </a:rPr>
              <a:t/>
            </a:r>
            <a:br>
              <a:rPr lang="pt-BR" dirty="0">
                <a:latin typeface="+mn-lt"/>
              </a:rPr>
            </a:br>
            <a:endParaRPr lang="pt-BR" sz="28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839416" y="1484784"/>
            <a:ext cx="9505056" cy="4758194"/>
          </a:xfrm>
        </p:spPr>
        <p:txBody>
          <a:bodyPr>
            <a:normAutofit/>
          </a:bodyPr>
          <a:lstStyle/>
          <a:p>
            <a:endParaRPr lang="pt-BR" sz="22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162937"/>
                </a:solidFill>
                <a:latin typeface="+mn-lt"/>
              </a:rPr>
              <a:t>Institui incentivo de custeio, em caráter excepcional e temporário, para a execução de ações de vigilância, alerta e resposta à emergência de Covid-19</a:t>
            </a:r>
            <a:endParaRPr lang="pt-BR" sz="2200" b="1" dirty="0" smtClean="0">
              <a:latin typeface="+mn-lt"/>
            </a:endParaRPr>
          </a:p>
          <a:p>
            <a:pPr algn="just"/>
            <a:endParaRPr lang="pt-BR" sz="22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/>
              <a:t>Valor repassado:</a:t>
            </a:r>
            <a:r>
              <a:rPr lang="pt-BR" sz="2200" b="1" dirty="0" smtClean="0">
                <a:latin typeface="+mn-lt"/>
              </a:rPr>
              <a:t>$300.000,00(trezentos mil reais),para ser usado com Núcleos Hospitalares de Vigilância Epidemiológica, pertencentes a hospitais com </a:t>
            </a:r>
            <a:r>
              <a:rPr lang="pt-BR" sz="2200" b="1" u="sng" dirty="0" smtClean="0">
                <a:latin typeface="+mn-lt"/>
              </a:rPr>
              <a:t>gestão pública </a:t>
            </a:r>
            <a:r>
              <a:rPr lang="pt-BR" sz="2200" b="1" dirty="0" smtClean="0">
                <a:latin typeface="+mn-lt"/>
              </a:rPr>
              <a:t>e com </a:t>
            </a:r>
            <a:r>
              <a:rPr lang="pt-BR" sz="2200" b="1" u="sng" dirty="0" smtClean="0">
                <a:latin typeface="+mn-lt"/>
              </a:rPr>
              <a:t>mais de 10 leitos de UTI habilitados e implantados</a:t>
            </a:r>
          </a:p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61880" y="4260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Portaria 2.624/2020 de 28 de Setembro de 2020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382148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930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80960" y="142852"/>
            <a:ext cx="10072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Hospitais-PR que serão contemplados</a:t>
            </a:r>
            <a:endParaRPr lang="pt-BR" sz="28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343472" y="1268760"/>
          <a:ext cx="7383337" cy="4472940"/>
        </p:xfrm>
        <a:graphic>
          <a:graphicData uri="http://schemas.openxmlformats.org/drawingml/2006/table">
            <a:tbl>
              <a:tblPr/>
              <a:tblGrid>
                <a:gridCol w="916837"/>
                <a:gridCol w="1390044"/>
                <a:gridCol w="1416334"/>
                <a:gridCol w="1416334"/>
                <a:gridCol w="1121894"/>
                <a:gridCol w="1121894"/>
              </a:tblGrid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/>
                          <a:ea typeface="Arial"/>
                          <a:cs typeface="Times New Roman"/>
                        </a:rPr>
                        <a:t>RS</a:t>
                      </a:r>
                      <a:endParaRPr lang="pt-BR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Arial"/>
                          <a:cs typeface="Times New Roman"/>
                        </a:rPr>
                        <a:t>MUNICÍPIO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Arial"/>
                          <a:cs typeface="Times New Roman"/>
                        </a:rPr>
                        <a:t>HOSPITAIS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Arial"/>
                          <a:cs typeface="Times New Roman"/>
                        </a:rPr>
                        <a:t>FORTALECIMENTO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Arial"/>
                          <a:cs typeface="Times New Roman"/>
                        </a:rPr>
                        <a:t>AMPLIAÇÃO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Arial"/>
                          <a:cs typeface="Times New Roman"/>
                        </a:rPr>
                        <a:t>RECURSO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1ª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Paranaguá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Hospital Regional do Litoral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x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pt-BR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R$ 300.000,00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2ª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Curitiba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Hospital do Trabalhador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x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pt-BR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R$ 300.000,00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Arial"/>
                          <a:ea typeface="Arial"/>
                          <a:cs typeface="Times New Roman"/>
                        </a:rPr>
                        <a:t>Campo Largo</a:t>
                      </a:r>
                      <a:endParaRPr lang="pt-BR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Hospital Inf. Dr. Waldemar Monastier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pt-BR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x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R$ 300.000,00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3ª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Ponta Grossa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Hospital Univ. Regional dos Campos Gerais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pt-BR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x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R$ 300.000,00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8ª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Francisco Beltrão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Hospital Regional do Sudoeste Walter Alberto Pecoits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pt-BR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x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R$ 300.000,00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10ª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Cascavel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Hospital Univ. do Oeste do Paraná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pt-BR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R$ 300.000,00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15ª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Maringá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Santa Casa de Maringá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pt-B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x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R$ 300.000,00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19ª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Santo Antônio da Platina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Hospital Regional do Norte Pioneiro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pt-BR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Arial"/>
                          <a:cs typeface="Times New Roman"/>
                        </a:rPr>
                        <a:t>x</a:t>
                      </a:r>
                      <a:endParaRPr lang="pt-BR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R$ 300.000,00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23392" y="1124744"/>
            <a:ext cx="10958528" cy="4457056"/>
          </a:xfrm>
        </p:spPr>
        <p:txBody>
          <a:bodyPr/>
          <a:lstStyle/>
          <a:p>
            <a:r>
              <a:rPr lang="pt-BR" dirty="0"/>
              <a:t>Desta forma, </a:t>
            </a:r>
            <a:r>
              <a:rPr lang="pt-BR" dirty="0" smtClean="0"/>
              <a:t> vimos solicitar junto a CIB, </a:t>
            </a:r>
            <a:r>
              <a:rPr lang="pt-BR" smtClean="0"/>
              <a:t>o pedido de </a:t>
            </a:r>
            <a:r>
              <a:rPr lang="pt-BR" b="1" u="sng" dirty="0" smtClean="0"/>
              <a:t>dilação</a:t>
            </a:r>
            <a:r>
              <a:rPr lang="pt-BR" dirty="0" smtClean="0"/>
              <a:t> </a:t>
            </a:r>
            <a:r>
              <a:rPr lang="pt-BR" dirty="0"/>
              <a:t>de prazo do referido recurso por mais 12 meses, a contar de 01 de janeiro de 2022, </a:t>
            </a:r>
            <a:r>
              <a:rPr lang="pt-BR" dirty="0" smtClean="0"/>
              <a:t>para utilização do recurso da Portaria 2624/2020.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212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0" y="1928813"/>
            <a:ext cx="12192000" cy="286232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6000" b="1" dirty="0">
                <a:solidFill>
                  <a:srgbClr val="FFFFFF"/>
                </a:solidFill>
              </a:rPr>
              <a:t>OBRIGADA!</a:t>
            </a:r>
          </a:p>
          <a:p>
            <a:pPr algn="ctr"/>
            <a:endParaRPr lang="en-US" altLang="pt-BR" sz="1600" b="1" dirty="0">
              <a:solidFill>
                <a:srgbClr val="FFFFFF"/>
              </a:solidFill>
            </a:endParaRPr>
          </a:p>
          <a:p>
            <a:pPr algn="ctr"/>
            <a:endParaRPr lang="en-US" altLang="pt-BR" sz="1600" b="1" dirty="0">
              <a:solidFill>
                <a:srgbClr val="FFFFFF"/>
              </a:solidFill>
            </a:endParaRPr>
          </a:p>
          <a:p>
            <a:pPr algn="ctr"/>
            <a:endParaRPr lang="en-US" altLang="pt-BR" sz="1600" b="1" dirty="0">
              <a:solidFill>
                <a:srgbClr val="FFFFFF"/>
              </a:solidFill>
            </a:endParaRPr>
          </a:p>
          <a:p>
            <a:pPr algn="ctr"/>
            <a:r>
              <a:rPr lang="en-US" altLang="pt-BR" b="1" dirty="0">
                <a:solidFill>
                  <a:srgbClr val="FFFFFF"/>
                </a:solidFill>
              </a:rPr>
              <a:t>urr@sesa.pr.gov.br</a:t>
            </a:r>
          </a:p>
          <a:p>
            <a:pPr algn="ctr"/>
            <a:endParaRPr lang="en-US" altLang="pt-BR" b="1" dirty="0">
              <a:solidFill>
                <a:srgbClr val="FFFFFF"/>
              </a:solidFill>
            </a:endParaRPr>
          </a:p>
          <a:p>
            <a:pPr algn="ctr"/>
            <a:r>
              <a:rPr lang="en-US" altLang="pt-BR" b="1" dirty="0">
                <a:solidFill>
                  <a:srgbClr val="FFFFFF"/>
                </a:solidFill>
              </a:rPr>
              <a:t>(41) </a:t>
            </a:r>
            <a:r>
              <a:rPr lang="en-US" altLang="pt-BR" b="1" dirty="0" smtClean="0">
                <a:solidFill>
                  <a:srgbClr val="FFFFFF"/>
                </a:solidFill>
              </a:rPr>
              <a:t>3330-4696</a:t>
            </a:r>
          </a:p>
          <a:p>
            <a:pPr algn="ctr"/>
            <a:r>
              <a:rPr lang="en-US" altLang="pt-BR" b="1" dirty="0" smtClean="0">
                <a:solidFill>
                  <a:srgbClr val="FFFFFF"/>
                </a:solidFill>
              </a:rPr>
              <a:t>9117-0444</a:t>
            </a:r>
            <a:endParaRPr lang="pt-PT" altLang="pt-BR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8969</TotalTime>
  <Words>260</Words>
  <Application>Microsoft Office PowerPoint</Application>
  <PresentationFormat>Personalizar</PresentationFormat>
  <Paragraphs>71</Paragraphs>
  <Slides>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7" baseType="lpstr">
      <vt:lpstr>Office Theme</vt:lpstr>
      <vt:lpstr>Office Theme</vt:lpstr>
      <vt:lpstr>Slide 1</vt:lpstr>
      <vt:lpstr>    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paula.silva</cp:lastModifiedBy>
  <cp:revision>300</cp:revision>
  <cp:lastPrinted>2019-02-12T10:51:29Z</cp:lastPrinted>
  <dcterms:created xsi:type="dcterms:W3CDTF">2019-02-06T16:41:46Z</dcterms:created>
  <dcterms:modified xsi:type="dcterms:W3CDTF">2022-05-18T11:12:40Z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16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