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7" r:id="rId2"/>
    <p:sldId id="257" r:id="rId3"/>
    <p:sldId id="335" r:id="rId4"/>
    <p:sldId id="258" r:id="rId5"/>
    <p:sldId id="260" r:id="rId6"/>
    <p:sldId id="261" r:id="rId7"/>
    <p:sldId id="366" r:id="rId8"/>
    <p:sldId id="280" r:id="rId9"/>
    <p:sldId id="271" r:id="rId10"/>
    <p:sldId id="281" r:id="rId11"/>
    <p:sldId id="282" r:id="rId12"/>
    <p:sldId id="269" r:id="rId13"/>
    <p:sldId id="364" r:id="rId14"/>
    <p:sldId id="313" r:id="rId15"/>
    <p:sldId id="315" r:id="rId16"/>
    <p:sldId id="317" r:id="rId17"/>
    <p:sldId id="355" r:id="rId18"/>
    <p:sldId id="359" r:id="rId19"/>
    <p:sldId id="357" r:id="rId20"/>
    <p:sldId id="358" r:id="rId21"/>
    <p:sldId id="356" r:id="rId22"/>
    <p:sldId id="360" r:id="rId23"/>
    <p:sldId id="362" r:id="rId24"/>
    <p:sldId id="363" r:id="rId25"/>
  </p:sldIdLst>
  <p:sldSz cx="12188825" cy="6858000"/>
  <p:notesSz cx="6796088" cy="98567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icius de Lima Goncalves" initials="VdLG" lastIdx="1" clrIdx="0">
    <p:extLst>
      <p:ext uri="{19B8F6BF-5375-455C-9EA6-DF929625EA0E}">
        <p15:presenceInfo xmlns:p15="http://schemas.microsoft.com/office/powerpoint/2012/main" userId="S-1-5-21-1004336348-838170752-839522115-118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5322" autoAdjust="0"/>
  </p:normalViewPr>
  <p:slideViewPr>
    <p:cSldViewPr>
      <p:cViewPr varScale="1">
        <p:scale>
          <a:sx n="62" d="100"/>
          <a:sy n="62" d="100"/>
        </p:scale>
        <p:origin x="99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pag_07!$H$3</c:f>
              <c:strCache>
                <c:ptCount val="1"/>
                <c:pt idx="0">
                  <c:v>ADULTO</c:v>
                </c:pt>
              </c:strCache>
            </c:strRef>
          </c:tx>
          <c:spPr>
            <a:solidFill>
              <a:srgbClr val="CF4F4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pag_07!$A$4:$A$7</c:f>
              <c:strCache>
                <c:ptCount val="4"/>
                <c:pt idx="0">
                  <c:v>LESTE</c:v>
                </c:pt>
                <c:pt idx="1">
                  <c:v>OESTE</c:v>
                </c:pt>
                <c:pt idx="2">
                  <c:v>NOROESTE</c:v>
                </c:pt>
                <c:pt idx="3">
                  <c:v>NORTE</c:v>
                </c:pt>
              </c:strCache>
            </c:strRef>
          </c:cat>
          <c:val>
            <c:numRef>
              <c:f>pag_07!$H$4:$H$7</c:f>
              <c:numCache>
                <c:formatCode>#,##0</c:formatCode>
                <c:ptCount val="4"/>
                <c:pt idx="0">
                  <c:v>46</c:v>
                </c:pt>
                <c:pt idx="1">
                  <c:v>27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1-49D8-8BC9-10AEA724DAD2}"/>
            </c:ext>
          </c:extLst>
        </c:ser>
        <c:ser>
          <c:idx val="1"/>
          <c:order val="1"/>
          <c:tx>
            <c:strRef>
              <c:f>pag_07!$I$3</c:f>
              <c:strCache>
                <c:ptCount val="1"/>
                <c:pt idx="0">
                  <c:v>PEDIÁTRICO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pag_07!$A$4:$A$7</c:f>
              <c:strCache>
                <c:ptCount val="4"/>
                <c:pt idx="0">
                  <c:v>LESTE</c:v>
                </c:pt>
                <c:pt idx="1">
                  <c:v>OESTE</c:v>
                </c:pt>
                <c:pt idx="2">
                  <c:v>NOROESTE</c:v>
                </c:pt>
                <c:pt idx="3">
                  <c:v>NORTE</c:v>
                </c:pt>
              </c:strCache>
            </c:strRef>
          </c:cat>
          <c:val>
            <c:numRef>
              <c:f>pag_07!$I$4:$I$7</c:f>
              <c:numCache>
                <c:formatCode>#,##0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1-49D8-8BC9-10AEA724D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352488"/>
        <c:axId val="869352816"/>
      </c:barChart>
      <c:catAx>
        <c:axId val="869352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352816"/>
        <c:crosses val="autoZero"/>
        <c:auto val="1"/>
        <c:lblAlgn val="ctr"/>
        <c:lblOffset val="100"/>
        <c:noMultiLvlLbl val="0"/>
      </c:catAx>
      <c:valAx>
        <c:axId val="86935281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35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'Surtos e Coef Incid Semanal'!$B$41</c:f>
              <c:strCache>
                <c:ptCount val="1"/>
                <c:pt idx="0">
                  <c:v>SURTOS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E7-40BE-B8AB-7A90C1905C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E7-40BE-B8AB-7A90C1905C4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E7-40BE-B8AB-7A90C1905C40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E7-40BE-B8AB-7A90C1905C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'Surtos e Coef Incid Semanal'!$A$42:$A$45</c:f>
              <c:strCache>
                <c:ptCount val="4"/>
                <c:pt idx="0">
                  <c:v>LESTE</c:v>
                </c:pt>
                <c:pt idx="1">
                  <c:v>NORTE</c:v>
                </c:pt>
                <c:pt idx="2">
                  <c:v>NOROESTE</c:v>
                </c:pt>
                <c:pt idx="3">
                  <c:v>OESTE</c:v>
                </c:pt>
              </c:strCache>
            </c:strRef>
          </c:cat>
          <c:val>
            <c:numRef>
              <c:f>'Surtos e Coef Incid Semanal'!$B$42:$B$45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7-40BE-B8AB-7A90C1905C40}"/>
            </c:ext>
          </c:extLst>
        </c:ser>
        <c:ser>
          <c:idx val="1"/>
          <c:order val="1"/>
          <c:tx>
            <c:strRef>
              <c:f>'Surtos e Coef Incid Semanal'!$C$41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7E7-40BE-B8AB-7A90C1905C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07E7-40BE-B8AB-7A90C1905C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07E7-40BE-B8AB-7A90C1905C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7E7-40BE-B8AB-7A90C1905C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'Surtos e Coef Incid Semanal'!$A$42:$A$45</c:f>
              <c:strCache>
                <c:ptCount val="4"/>
                <c:pt idx="0">
                  <c:v>LESTE</c:v>
                </c:pt>
                <c:pt idx="1">
                  <c:v>NORTE</c:v>
                </c:pt>
                <c:pt idx="2">
                  <c:v>NOROESTE</c:v>
                </c:pt>
                <c:pt idx="3">
                  <c:v>OESTE</c:v>
                </c:pt>
              </c:strCache>
            </c:strRef>
          </c:cat>
          <c:val>
            <c:numRef>
              <c:f>'Surtos e Coef Incid Semanal'!$C$42:$C$45</c:f>
              <c:numCache>
                <c:formatCode>General</c:formatCode>
                <c:ptCount val="4"/>
                <c:pt idx="0">
                  <c:v>1.6032064128256511</c:v>
                </c:pt>
                <c:pt idx="1">
                  <c:v>2.0040080160320639</c:v>
                </c:pt>
                <c:pt idx="2">
                  <c:v>0.60120240480961928</c:v>
                </c:pt>
                <c:pt idx="3">
                  <c:v>2.2044088176352705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7E7-40BE-B8AB-7A90C1905C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AEF5FCD-1811-4016-9F4A-E728F9631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604FA9-0C62-4421-87B3-6003841A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D945-8D38-4683-B484-D3BFF07075D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9264BC-9912-4E30-B19A-6DFCF65D9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109A63-41EA-424B-8B21-4754622A1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BD2F-DD40-47AD-BE94-E07AB50A4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1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2641443E-A900-4152-B3DA-3786686D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D4770B7-3BB6-4C2A-9C3D-D7E50EF1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D2D77534-9F11-44B7-85FB-AE593919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B797BA36-58CC-4DFB-A6D9-0EA94073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85FC7D70-B154-4F5C-A25F-C682F6B9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67E5DC1D-8945-4D96-8950-94091DE3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74F632F-DDE2-48DE-B177-D4E1822A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D1550FC-AE8B-4034-B315-D54E0CDD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DC0F0A1-1E9D-46FE-ACBD-F593F61650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3" y="739775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F1F7EB4-0524-47B9-AAA7-E477941665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24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81CA47D1-710E-4B65-9EE3-1591918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0CE7312C-5485-4041-B251-9581D59058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364663"/>
            <a:ext cx="29368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AB5C5643-1FC8-49B6-9190-1245F65242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16CDC5D2-7155-4677-A7D0-A105F44340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F3E41-40BD-45BB-8F2A-700E0D41AEA0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A38EC056-A891-4252-AE4C-312FD64F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384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C9434-36EE-4F27-92CC-E89D53548845}" type="slidenum">
              <a:rPr lang="pt-BR" altLang="pt-BR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E0F07AEE-E5A1-4674-9D3A-9E600EE7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32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EB7907-F7EF-4874-8DCF-C8D98296B860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557094D-11BE-4A93-A83F-195F52C6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F0E95-4CD5-4BF3-9576-DD21EDED39DD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5E17F1B-4486-4234-A6DB-C199A8F5D3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2913" y="1231900"/>
            <a:ext cx="5915025" cy="332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601CEF2-893F-4486-AAAA-B4E42E5660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43450"/>
            <a:ext cx="5441950" cy="3883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9141100-5DB4-4CB6-B6FC-532F4896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D28FEA-FA60-477B-BA8C-63FDF574BDBD}" type="slidenum">
              <a:rPr lang="pt-B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650" y="739775"/>
            <a:ext cx="6550025" cy="36861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AB5C5643-1FC8-49B6-9190-1245F65242D4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85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D29A0-9929-4EC4-9828-05FA9278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585A0B-E31F-4A99-8125-EFE38CF72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1D368E-50A8-4DE8-A728-EFFC744FF2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FE510C-9423-476A-8206-80E630B874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3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87E24-21D2-4D78-94BF-23EA90AF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6A07F1-A7BA-4A17-B936-BD9EE2E1D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5F45CA-8049-41C6-980E-33FBAD48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5F444A-ADF7-452C-866A-5B116B294E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979CD6-FA5E-4FAC-99E2-1AB9977AAB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7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5523-213C-4BF4-B933-485D7B0B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1CFE80-D672-48CD-9404-B9BB2618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FD965-55D1-4863-8A49-3510BE27D6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E5CA33-96CF-499C-AF30-1ADCB4C0F7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6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038554-0CAA-4A63-9B56-BDE4CDE0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8550" y="365125"/>
            <a:ext cx="2625725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60C73E-6F25-47C0-B89C-2D0231AE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7950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9BAACF-6B06-482E-8BB3-294BE5A3A4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96C809-E501-4BCE-A68D-C25A69B655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55"/>
            <a:ext cx="12188825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06075" cy="468582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8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06075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97" y="5658518"/>
            <a:ext cx="10399596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099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F343D-50A9-4BFD-8049-3FE23E3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85C0C4-366C-4CF6-80E2-7DC654C4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14FC0D-9EAC-468B-93EA-263395AF29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35486B-1AA2-421E-9C26-FC826BFCE7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9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8FC13-CB94-46D2-A3F6-064F2876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E31A0-4148-439F-B164-4B734ECB7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B95B8A-117B-4E7C-B9ED-E577735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825625"/>
            <a:ext cx="5176837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F41502-7D73-47ED-9C01-E172020060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D40761-F3CE-47E5-A1F1-3EF5EF102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02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8A13-9E17-4729-993D-6049135D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C6118F-1DA3-4F5E-AF80-1441E6D2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6D641F-D1C1-476B-9C83-9FA92F5E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FBD803-E203-42FC-92C6-B8D99B54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0F3D31-4D45-403F-8659-0B93FB5C8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7E7A92-6E83-4DF4-85AA-D6D57927E0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495611-3CB2-4F47-A6AA-C6AE297E91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41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AF21A-4EC3-4E90-8C06-C04754B8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A47F44-53BA-4711-82DD-A7D730DBCF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747354-9EE3-49D5-96F4-FD81459A97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3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59880D-E6E8-47CB-8964-3A894E6EBA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AB3EFB-CB0D-4B82-8E10-63A21C7CDD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46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E63E-C77C-4188-A29F-C7DFBEF9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8F896-93E0-478E-AB93-CF861455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10CAFD-79F8-45F3-9D6E-C98D5E174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BA6D43-6642-451D-8EF9-6FB2885C48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BABE61-54EA-4B99-B1EE-1FCBD1EFD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5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1B0A7A0-7072-48AB-8364-223B4F492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60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26FF7B-9481-417A-94A8-482B907EB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607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FFFF1498-DF9C-4EF9-9A49-327895D6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6B4D6C1-579B-403A-A74D-D972ED4A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555988-3E83-458E-A9D7-7789DC6213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3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3B1A394-9B6B-46A1-BD92-82D125BD71EB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AE290B-AD9D-4347-B6F4-B89DAC7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AA97613B-3BA3-499C-A1CB-DB9ACA8C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F613DC9-CFD4-4D90-880D-D6B85D700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692275"/>
            <a:ext cx="403217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6000" dirty="0"/>
              <a:t>16/05/2022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Mortalidade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Semanal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A53F8F-856A-F613-2744-987151303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4875" y="5262563"/>
            <a:ext cx="5313363" cy="209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F5C09-A39C-570F-9BD5-9B3B9AE11B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03388" y="715963"/>
            <a:ext cx="8780462" cy="45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Taxa de </a:t>
            </a:r>
            <a:r>
              <a:rPr lang="pt-BR" b="1" dirty="0"/>
              <a:t>Letalidade</a:t>
            </a:r>
            <a:r>
              <a:rPr lang="pt-BR" dirty="0"/>
              <a:t> Semanal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9F8D0F-29F0-E525-85B9-AE92DAA32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36938" y="5357813"/>
            <a:ext cx="5314950" cy="2095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DBB4875-AF60-A19D-8707-071FA445E7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9450" y="606425"/>
            <a:ext cx="8288338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Exames RT-PCR realizados pela Rede Pública e Laboratórios Credenciados no GAL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Sistema Gerenciador de Ambiente Laboratorial (GAL). Consultado no dia 16/05/2022, às 11h00.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*Outros 1.106.106 casos confirmados pelos critérios RT-PCR, clínico epidemiológico ou teste rápido, não estão registrados no sistema GAL.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** Casos confirmados pelos critérios RT-PCR, clínico epidemiológico ou teste rápido, registrados no sistema GAL;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*** Os casos em investigação consultados do GAL estão detalhados ao final deste documento. Amostras em triagem não estão neste número.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DAF410-E773-489F-1821-D476981A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41" y="2636912"/>
            <a:ext cx="9086542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7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3CE632C9-9A63-8D0C-58D7-EC2C5D00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77" y="643466"/>
            <a:ext cx="9646870" cy="557106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1A1F5A-6FF9-A159-E1D4-57AF7FFCAB46}"/>
              </a:ext>
            </a:extLst>
          </p:cNvPr>
          <p:cNvSpPr txBox="1"/>
          <p:nvPr/>
        </p:nvSpPr>
        <p:spPr>
          <a:xfrm>
            <a:off x="257390" y="5936103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tx1"/>
                </a:solidFill>
              </a:rPr>
              <a:t>Lacen</a:t>
            </a:r>
            <a:r>
              <a:rPr lang="en-US" b="0" dirty="0">
                <a:solidFill>
                  <a:schemeClr val="tx1"/>
                </a:solidFill>
              </a:rPr>
              <a:t>- PR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Casos confirmados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por mês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1BF1A0-1FF4-C24A-4684-458ADCA27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1088" y="495300"/>
            <a:ext cx="10026650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Óbitos confirmados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por mês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AD3ACA-B259-E248-3E89-82277A5DE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1088" y="668338"/>
            <a:ext cx="10026650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Percentuais de Surtos Ativos por Macrorregional de Saúde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no Sistema Notifica COVID-19 no dia 12/05/2022, às 11h00.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3165475" y="1681163"/>
          <a:ext cx="5857875" cy="349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437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94D8B-6CA7-4AEE-AC78-43F80E54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6408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DADOS DE VACINAÇÃO</a:t>
            </a:r>
          </a:p>
        </p:txBody>
      </p:sp>
    </p:spTree>
    <p:extLst>
      <p:ext uri="{BB962C8B-B14F-4D97-AF65-F5344CB8AC3E}">
        <p14:creationId xmlns:p14="http://schemas.microsoft.com/office/powerpoint/2010/main" val="349580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516" y="44624"/>
            <a:ext cx="5158308" cy="1319213"/>
          </a:xfrm>
        </p:spPr>
        <p:txBody>
          <a:bodyPr/>
          <a:lstStyle/>
          <a:p>
            <a:pPr algn="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Cenário Geral Doses Aplicadas e Distribuídas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presentes no portal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Vacinômetro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-SUS, que integra o Sistema de Informação de Insumos Estratégicos (SIES) e o Sistema de Informação do Programa Nacional de Imunizações (SI-PNI), disponibilizado em https://localizasus.saude.gov.br, e atualizados no dia 15/05/2022, às 11h.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585762" y="2910902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1 – Total de doses distribuídas pelo Ministério da Saúde ao Paraná. Esse número contabiliza tanto as doses já recebidas quanto aquelas que estão em processo de distribuição.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2 – Considera-se o total de pessoas que recebeu a primeira ou a dose única contra a COVID-19.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3 – DA: Imunossuprimidos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4 – DR: Idosos e outras pessoas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5 – Engloba o quantitativo de doses aplicadas dos grupos: 1ª dose, 2ªdose e única, doses adicionais (DA) e doses de reforço (DR).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B11AA1-7D7E-36D9-1D03-4F60D23B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0" y="108820"/>
            <a:ext cx="7343292" cy="5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"/>
            <a:ext cx="12188824" cy="576064"/>
          </a:xfrm>
        </p:spPr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Cobertura Vacinal (D1+DU), Regionais de Saúde e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API Consumo de Dados, dados em 11/05/2022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Estimativa populacional de 05 a 11 anos, SINASC 2016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Estimativa populacional de 12 anos e mais, IBGE, Projeções e estimativas da população - 2020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CB254B5-36AF-40D0-887E-5C15E764D857}"/>
              </a:ext>
            </a:extLst>
          </p:cNvPr>
          <p:cNvSpPr/>
          <p:nvPr/>
        </p:nvSpPr>
        <p:spPr>
          <a:xfrm>
            <a:off x="261764" y="544522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8E949D-C226-47DF-85D5-49D7B92A14F5}"/>
              </a:ext>
            </a:extLst>
          </p:cNvPr>
          <p:cNvSpPr/>
          <p:nvPr/>
        </p:nvSpPr>
        <p:spPr>
          <a:xfrm>
            <a:off x="1542266" y="5453864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D9D6C4-B77D-4BFD-860B-670603746527}"/>
              </a:ext>
            </a:extLst>
          </p:cNvPr>
          <p:cNvSpPr/>
          <p:nvPr/>
        </p:nvSpPr>
        <p:spPr>
          <a:xfrm>
            <a:off x="3049604" y="5484624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BA7094-B936-4505-A975-0E0CD9E379D1}"/>
              </a:ext>
            </a:extLst>
          </p:cNvPr>
          <p:cNvSpPr/>
          <p:nvPr/>
        </p:nvSpPr>
        <p:spPr>
          <a:xfrm>
            <a:off x="4530420" y="5475431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33F54606-C6D2-452C-AB27-5A1CC0034C5E}"/>
              </a:ext>
            </a:extLst>
          </p:cNvPr>
          <p:cNvSpPr/>
          <p:nvPr/>
        </p:nvSpPr>
        <p:spPr>
          <a:xfrm>
            <a:off x="466964" y="5453864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9B796501-6D31-4E8F-97CB-AD91FE53BD6A}"/>
              </a:ext>
            </a:extLst>
          </p:cNvPr>
          <p:cNvSpPr/>
          <p:nvPr/>
        </p:nvSpPr>
        <p:spPr>
          <a:xfrm>
            <a:off x="1705119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498BDC15-A702-488B-9ECA-FF8841472F02}"/>
              </a:ext>
            </a:extLst>
          </p:cNvPr>
          <p:cNvSpPr/>
          <p:nvPr/>
        </p:nvSpPr>
        <p:spPr>
          <a:xfrm>
            <a:off x="3208553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8D1DC2DA-2D3F-4C9C-8581-A46A91950DB5}"/>
              </a:ext>
            </a:extLst>
          </p:cNvPr>
          <p:cNvSpPr/>
          <p:nvPr/>
        </p:nvSpPr>
        <p:spPr>
          <a:xfrm>
            <a:off x="4684004" y="5453864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1927F72-E41A-1002-E513-6E47EAF2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26" b="2216"/>
          <a:stretch/>
        </p:blipFill>
        <p:spPr>
          <a:xfrm>
            <a:off x="4006180" y="707662"/>
            <a:ext cx="4176464" cy="43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Panorama da COVID-19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Mundo disponibilizados pela OMS, disponível em https://covid19.who.int/ e consultados no dia 16/05/2022 às 11h00. Dados do Brasil disponibilizados no portal Coronavírus Brasil, disponível em https://covid.saude.gov.br/ e atualizado no dia 16/05/2022. Dados preliminares, sujeitos a alterações.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CEE3AB-D8F9-650C-B8A2-382B709C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25" y="1988840"/>
            <a:ext cx="10133173" cy="23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API Consumo de Dados, dados em 11/05/2022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 Razão entre o total de vacinados com D2 em face dos vacinados com D1 x 100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007C7A5-6C65-4F65-8734-0336C804039B}"/>
              </a:ext>
            </a:extLst>
          </p:cNvPr>
          <p:cNvSpPr txBox="1">
            <a:spLocks/>
          </p:cNvSpPr>
          <p:nvPr/>
        </p:nvSpPr>
        <p:spPr bwMode="auto">
          <a:xfrm>
            <a:off x="-11452" y="116632"/>
            <a:ext cx="121888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Cobertura Vacinal (D2)*, Regionais de Saúde e Paraná</a:t>
            </a:r>
            <a:b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E65B98-F0C7-434F-8E9E-CBEF79F98CE5}"/>
              </a:ext>
            </a:extLst>
          </p:cNvPr>
          <p:cNvSpPr/>
          <p:nvPr/>
        </p:nvSpPr>
        <p:spPr>
          <a:xfrm>
            <a:off x="261764" y="544522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43D4D2-67BC-4C7F-8B63-B574BFFD6D76}"/>
              </a:ext>
            </a:extLst>
          </p:cNvPr>
          <p:cNvSpPr/>
          <p:nvPr/>
        </p:nvSpPr>
        <p:spPr>
          <a:xfrm>
            <a:off x="1542266" y="5453864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A30767-84C5-44EE-8B78-B6BFAFEB1833}"/>
              </a:ext>
            </a:extLst>
          </p:cNvPr>
          <p:cNvSpPr/>
          <p:nvPr/>
        </p:nvSpPr>
        <p:spPr>
          <a:xfrm>
            <a:off x="3049604" y="5484624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0025EC-B949-4440-BA2E-70CF74363CF3}"/>
              </a:ext>
            </a:extLst>
          </p:cNvPr>
          <p:cNvSpPr/>
          <p:nvPr/>
        </p:nvSpPr>
        <p:spPr>
          <a:xfrm>
            <a:off x="4530420" y="5475431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298799FF-8FE8-46B7-84F6-7EFA10922635}"/>
              </a:ext>
            </a:extLst>
          </p:cNvPr>
          <p:cNvSpPr/>
          <p:nvPr/>
        </p:nvSpPr>
        <p:spPr>
          <a:xfrm>
            <a:off x="466964" y="5453864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06013D44-128C-44E3-9959-3BE5E80C1CFC}"/>
              </a:ext>
            </a:extLst>
          </p:cNvPr>
          <p:cNvSpPr/>
          <p:nvPr/>
        </p:nvSpPr>
        <p:spPr>
          <a:xfrm>
            <a:off x="1705119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8D76FDB2-6005-4F5C-A984-87A067163D45}"/>
              </a:ext>
            </a:extLst>
          </p:cNvPr>
          <p:cNvSpPr/>
          <p:nvPr/>
        </p:nvSpPr>
        <p:spPr>
          <a:xfrm>
            <a:off x="3208553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60FDDCC4-CFA9-4860-9E8E-A02761094E4D}"/>
              </a:ext>
            </a:extLst>
          </p:cNvPr>
          <p:cNvSpPr/>
          <p:nvPr/>
        </p:nvSpPr>
        <p:spPr>
          <a:xfrm>
            <a:off x="4684004" y="5453864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0867AB8-12CF-8F10-50A9-E737A1555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2" b="819"/>
          <a:stretch/>
        </p:blipFill>
        <p:spPr>
          <a:xfrm>
            <a:off x="4217213" y="1042267"/>
            <a:ext cx="3731493" cy="43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88824" cy="1319213"/>
          </a:xfrm>
        </p:spPr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Doses Aplicadas D1 + DU, 05 a 11 anos, Regionais de Saúde e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API Consumo de Dados, dados em 11/05/2022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FD83CB-B93A-4AB0-A1DB-DDB06640FC6F}"/>
              </a:ext>
            </a:extLst>
          </p:cNvPr>
          <p:cNvSpPr/>
          <p:nvPr/>
        </p:nvSpPr>
        <p:spPr>
          <a:xfrm>
            <a:off x="261764" y="544522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C3D182-9254-4660-855A-591B13F4BB34}"/>
              </a:ext>
            </a:extLst>
          </p:cNvPr>
          <p:cNvSpPr/>
          <p:nvPr/>
        </p:nvSpPr>
        <p:spPr>
          <a:xfrm>
            <a:off x="1542266" y="5453864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BFDFA8-9A53-4F8F-8036-CEC7A871FE24}"/>
              </a:ext>
            </a:extLst>
          </p:cNvPr>
          <p:cNvSpPr/>
          <p:nvPr/>
        </p:nvSpPr>
        <p:spPr>
          <a:xfrm>
            <a:off x="3049604" y="5484624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1A0BB1-1FD9-452D-B2B3-C59393775851}"/>
              </a:ext>
            </a:extLst>
          </p:cNvPr>
          <p:cNvSpPr/>
          <p:nvPr/>
        </p:nvSpPr>
        <p:spPr>
          <a:xfrm>
            <a:off x="4530420" y="5475431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CB09D1E2-016C-4BC4-9466-6C8C5A0F1ED9}"/>
              </a:ext>
            </a:extLst>
          </p:cNvPr>
          <p:cNvSpPr/>
          <p:nvPr/>
        </p:nvSpPr>
        <p:spPr>
          <a:xfrm>
            <a:off x="466964" y="5453864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47D956B1-EBB5-4980-BF61-FB0C2419F675}"/>
              </a:ext>
            </a:extLst>
          </p:cNvPr>
          <p:cNvSpPr/>
          <p:nvPr/>
        </p:nvSpPr>
        <p:spPr>
          <a:xfrm>
            <a:off x="1705119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1" name="CaixaDeTexto 16">
            <a:extLst>
              <a:ext uri="{FF2B5EF4-FFF2-40B4-BE49-F238E27FC236}">
                <a16:creationId xmlns:a16="http://schemas.microsoft.com/office/drawing/2014/main" id="{AC2DC8A9-0180-4307-8ACB-3A189CBC3EC6}"/>
              </a:ext>
            </a:extLst>
          </p:cNvPr>
          <p:cNvSpPr/>
          <p:nvPr/>
        </p:nvSpPr>
        <p:spPr>
          <a:xfrm>
            <a:off x="3208553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7">
            <a:extLst>
              <a:ext uri="{FF2B5EF4-FFF2-40B4-BE49-F238E27FC236}">
                <a16:creationId xmlns:a16="http://schemas.microsoft.com/office/drawing/2014/main" id="{3F4A8117-6FC3-4BDC-813A-99127109D657}"/>
              </a:ext>
            </a:extLst>
          </p:cNvPr>
          <p:cNvSpPr/>
          <p:nvPr/>
        </p:nvSpPr>
        <p:spPr>
          <a:xfrm>
            <a:off x="4684004" y="5453864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5EC294F-E9FF-D8BD-CC7E-222E3B97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3822699" y="620688"/>
            <a:ext cx="4503961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88824" cy="1319213"/>
          </a:xfrm>
        </p:spPr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Doses Aplicadas D1 + DU, 12 a 17 anos, Regionais de Saúde e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API Consumo de Dados, dados em 11/05/2022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FD83CB-B93A-4AB0-A1DB-DDB06640FC6F}"/>
              </a:ext>
            </a:extLst>
          </p:cNvPr>
          <p:cNvSpPr/>
          <p:nvPr/>
        </p:nvSpPr>
        <p:spPr>
          <a:xfrm>
            <a:off x="261764" y="544522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C3D182-9254-4660-855A-591B13F4BB34}"/>
              </a:ext>
            </a:extLst>
          </p:cNvPr>
          <p:cNvSpPr/>
          <p:nvPr/>
        </p:nvSpPr>
        <p:spPr>
          <a:xfrm>
            <a:off x="1542266" y="5453864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BFDFA8-9A53-4F8F-8036-CEC7A871FE24}"/>
              </a:ext>
            </a:extLst>
          </p:cNvPr>
          <p:cNvSpPr/>
          <p:nvPr/>
        </p:nvSpPr>
        <p:spPr>
          <a:xfrm>
            <a:off x="3049604" y="5484624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1A0BB1-1FD9-452D-B2B3-C59393775851}"/>
              </a:ext>
            </a:extLst>
          </p:cNvPr>
          <p:cNvSpPr/>
          <p:nvPr/>
        </p:nvSpPr>
        <p:spPr>
          <a:xfrm>
            <a:off x="4530420" y="5475431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CB09D1E2-016C-4BC4-9466-6C8C5A0F1ED9}"/>
              </a:ext>
            </a:extLst>
          </p:cNvPr>
          <p:cNvSpPr/>
          <p:nvPr/>
        </p:nvSpPr>
        <p:spPr>
          <a:xfrm>
            <a:off x="466964" y="5453864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47D956B1-EBB5-4980-BF61-FB0C2419F675}"/>
              </a:ext>
            </a:extLst>
          </p:cNvPr>
          <p:cNvSpPr/>
          <p:nvPr/>
        </p:nvSpPr>
        <p:spPr>
          <a:xfrm>
            <a:off x="1705119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1" name="CaixaDeTexto 16">
            <a:extLst>
              <a:ext uri="{FF2B5EF4-FFF2-40B4-BE49-F238E27FC236}">
                <a16:creationId xmlns:a16="http://schemas.microsoft.com/office/drawing/2014/main" id="{AC2DC8A9-0180-4307-8ACB-3A189CBC3EC6}"/>
              </a:ext>
            </a:extLst>
          </p:cNvPr>
          <p:cNvSpPr/>
          <p:nvPr/>
        </p:nvSpPr>
        <p:spPr>
          <a:xfrm>
            <a:off x="3208553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7">
            <a:extLst>
              <a:ext uri="{FF2B5EF4-FFF2-40B4-BE49-F238E27FC236}">
                <a16:creationId xmlns:a16="http://schemas.microsoft.com/office/drawing/2014/main" id="{3F4A8117-6FC3-4BDC-813A-99127109D657}"/>
              </a:ext>
            </a:extLst>
          </p:cNvPr>
          <p:cNvSpPr/>
          <p:nvPr/>
        </p:nvSpPr>
        <p:spPr>
          <a:xfrm>
            <a:off x="4684004" y="5453864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DBF61C8-AECB-A8A8-EFCC-DD4AF742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62" y="704230"/>
            <a:ext cx="4229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API Consumo de Dados, dados em 11/05/2022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 Razão entre o total de vacinados com D2 em face dos vacinados com D1 x 100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007C7A5-6C65-4F65-8734-0336C804039B}"/>
              </a:ext>
            </a:extLst>
          </p:cNvPr>
          <p:cNvSpPr txBox="1">
            <a:spLocks/>
          </p:cNvSpPr>
          <p:nvPr/>
        </p:nvSpPr>
        <p:spPr bwMode="auto">
          <a:xfrm>
            <a:off x="-11452" y="116632"/>
            <a:ext cx="121888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Cobertura Vacinal (D2)*, Regionais de Saúde e Paraná  (05 a 11 anos) </a:t>
            </a:r>
            <a:b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E65B98-F0C7-434F-8E9E-CBEF79F98CE5}"/>
              </a:ext>
            </a:extLst>
          </p:cNvPr>
          <p:cNvSpPr/>
          <p:nvPr/>
        </p:nvSpPr>
        <p:spPr>
          <a:xfrm>
            <a:off x="261764" y="544522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43D4D2-67BC-4C7F-8B63-B574BFFD6D76}"/>
              </a:ext>
            </a:extLst>
          </p:cNvPr>
          <p:cNvSpPr/>
          <p:nvPr/>
        </p:nvSpPr>
        <p:spPr>
          <a:xfrm>
            <a:off x="1542266" y="5453864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A30767-84C5-44EE-8B78-B6BFAFEB1833}"/>
              </a:ext>
            </a:extLst>
          </p:cNvPr>
          <p:cNvSpPr/>
          <p:nvPr/>
        </p:nvSpPr>
        <p:spPr>
          <a:xfrm>
            <a:off x="3049604" y="5484624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0025EC-B949-4440-BA2E-70CF74363CF3}"/>
              </a:ext>
            </a:extLst>
          </p:cNvPr>
          <p:cNvSpPr/>
          <p:nvPr/>
        </p:nvSpPr>
        <p:spPr>
          <a:xfrm>
            <a:off x="4530420" y="5475431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298799FF-8FE8-46B7-84F6-7EFA10922635}"/>
              </a:ext>
            </a:extLst>
          </p:cNvPr>
          <p:cNvSpPr/>
          <p:nvPr/>
        </p:nvSpPr>
        <p:spPr>
          <a:xfrm>
            <a:off x="466964" y="5453864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06013D44-128C-44E3-9959-3BE5E80C1CFC}"/>
              </a:ext>
            </a:extLst>
          </p:cNvPr>
          <p:cNvSpPr/>
          <p:nvPr/>
        </p:nvSpPr>
        <p:spPr>
          <a:xfrm>
            <a:off x="1705119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8D76FDB2-6005-4F5C-A984-87A067163D45}"/>
              </a:ext>
            </a:extLst>
          </p:cNvPr>
          <p:cNvSpPr/>
          <p:nvPr/>
        </p:nvSpPr>
        <p:spPr>
          <a:xfrm>
            <a:off x="3208553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60FDDCC4-CFA9-4860-9E8E-A02761094E4D}"/>
              </a:ext>
            </a:extLst>
          </p:cNvPr>
          <p:cNvSpPr/>
          <p:nvPr/>
        </p:nvSpPr>
        <p:spPr>
          <a:xfrm>
            <a:off x="4684004" y="5453864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853E4A-461F-C2F4-7D0C-C496487D1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"/>
          <a:stretch/>
        </p:blipFill>
        <p:spPr>
          <a:xfrm>
            <a:off x="4157112" y="991962"/>
            <a:ext cx="3851695" cy="44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42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40" y="5722253"/>
            <a:ext cx="10399596" cy="73108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API Consumo de Dados, dados em 11/05/2022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 Razão entre o total de vacinados com D2 em face dos vacinados com D1 x 100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007C7A5-6C65-4F65-8734-0336C804039B}"/>
              </a:ext>
            </a:extLst>
          </p:cNvPr>
          <p:cNvSpPr txBox="1">
            <a:spLocks/>
          </p:cNvSpPr>
          <p:nvPr/>
        </p:nvSpPr>
        <p:spPr bwMode="auto">
          <a:xfrm>
            <a:off x="-11452" y="116632"/>
            <a:ext cx="121888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Cobertura Vacinal (D2)*, Regionais de Saúde e Paraná  (12 a 17 anos) </a:t>
            </a:r>
            <a:b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E65B98-F0C7-434F-8E9E-CBEF79F98CE5}"/>
              </a:ext>
            </a:extLst>
          </p:cNvPr>
          <p:cNvSpPr/>
          <p:nvPr/>
        </p:nvSpPr>
        <p:spPr>
          <a:xfrm>
            <a:off x="261764" y="544522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43D4D2-67BC-4C7F-8B63-B574BFFD6D76}"/>
              </a:ext>
            </a:extLst>
          </p:cNvPr>
          <p:cNvSpPr/>
          <p:nvPr/>
        </p:nvSpPr>
        <p:spPr>
          <a:xfrm>
            <a:off x="1542266" y="5453864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A30767-84C5-44EE-8B78-B6BFAFEB1833}"/>
              </a:ext>
            </a:extLst>
          </p:cNvPr>
          <p:cNvSpPr/>
          <p:nvPr/>
        </p:nvSpPr>
        <p:spPr>
          <a:xfrm>
            <a:off x="3049604" y="5484624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0025EC-B949-4440-BA2E-70CF74363CF3}"/>
              </a:ext>
            </a:extLst>
          </p:cNvPr>
          <p:cNvSpPr/>
          <p:nvPr/>
        </p:nvSpPr>
        <p:spPr>
          <a:xfrm>
            <a:off x="4530420" y="5475431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298799FF-8FE8-46B7-84F6-7EFA10922635}"/>
              </a:ext>
            </a:extLst>
          </p:cNvPr>
          <p:cNvSpPr/>
          <p:nvPr/>
        </p:nvSpPr>
        <p:spPr>
          <a:xfrm>
            <a:off x="466964" y="5453864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06013D44-128C-44E3-9959-3BE5E80C1CFC}"/>
              </a:ext>
            </a:extLst>
          </p:cNvPr>
          <p:cNvSpPr/>
          <p:nvPr/>
        </p:nvSpPr>
        <p:spPr>
          <a:xfrm>
            <a:off x="1705119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8D76FDB2-6005-4F5C-A984-87A067163D45}"/>
              </a:ext>
            </a:extLst>
          </p:cNvPr>
          <p:cNvSpPr/>
          <p:nvPr/>
        </p:nvSpPr>
        <p:spPr>
          <a:xfrm>
            <a:off x="3208553" y="5453864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60FDDCC4-CFA9-4860-9E8E-A02761094E4D}"/>
              </a:ext>
            </a:extLst>
          </p:cNvPr>
          <p:cNvSpPr/>
          <p:nvPr/>
        </p:nvSpPr>
        <p:spPr>
          <a:xfrm>
            <a:off x="4684004" y="5453864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8718E7B-9B6B-5B4E-CAF5-05059E04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52" y="1001792"/>
            <a:ext cx="3814815" cy="44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Matriz de Risco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Sistema Gerenciador de Ambiente Laboratorial (GAL). Consultado no dia 11/04/2022, às 12h00. Dados preliminares, sujeitos a alterações. Tabela de indicadores disponível em: https://espanol.cdc.gov/coronavirus/2019-ncov/community/organizations/testing-non-healthcare-workplaces.html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95E2E1-EBD0-FDE2-D86D-928F13AA7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6325" y="1035050"/>
            <a:ext cx="2590800" cy="45434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7094C9-A3D4-4BC3-A19F-2869559A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44624"/>
            <a:ext cx="6931811" cy="4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Número de Reprodução Eficaz (RT) no Paraná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Laboratório de Estatística e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GeoInformação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da Universidade Federal do Paraná (LEG/UFPR), disponível em: http://shiny.leg.ufpr.br/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elias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/covid19time/. Dados do dia 15/05/2022, acessados em 16/05/2022 às 11h00.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4ABC6E-27EF-97E9-6445-8C5B5843D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9175" y="674688"/>
            <a:ext cx="10150475" cy="4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Média Móvel de Casos por Data de Diagnóstico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D2890C-5A32-8892-22B1-C8D801585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350" y="692150"/>
            <a:ext cx="1039812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Média Móvel de Óbitos por Data do Óbito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8C5544-44CF-F925-4087-4074DC8B3B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1850" y="619125"/>
            <a:ext cx="10523538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68F0E8E-DD37-1ACE-C5D4-F7713AF07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8" y="0"/>
            <a:ext cx="12188825" cy="50871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BA514FF-F1A6-3FAA-DC9A-60A5C7035170}"/>
              </a:ext>
            </a:extLst>
          </p:cNvPr>
          <p:cNvSpPr txBox="1"/>
          <p:nvPr/>
        </p:nvSpPr>
        <p:spPr>
          <a:xfrm>
            <a:off x="333772" y="5877272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https://covid19.healthdata.org/brazil/parana?view</a:t>
            </a:r>
          </a:p>
        </p:txBody>
      </p:sp>
    </p:spTree>
    <p:extLst>
      <p:ext uri="{BB962C8B-B14F-4D97-AF65-F5344CB8AC3E}">
        <p14:creationId xmlns:p14="http://schemas.microsoft.com/office/powerpoint/2010/main" val="157964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Internamento Adulto E Pediátrico Por Macrorregião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Planilha de monitoramento diário de regulação de leitos DGS/SESA. Sistema Estadual de Regulação, SMS de Curitiba, SMS de São José dos Pinhais, SMS de Araucária e SMS de Pato Branco, acesso em 16/05/2022 às 11h00. Dados preliminares, sujeitos a alterações.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867CECF-E826-453F-BDC0-0FA2144F9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051641"/>
              </p:ext>
            </p:extLst>
          </p:nvPr>
        </p:nvGraphicFramePr>
        <p:xfrm>
          <a:off x="1486019" y="704230"/>
          <a:ext cx="9232081" cy="422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80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Semanal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Paraná consultados da planilha de monitoramento diário de casos do CVIE/DAV/SESA no dia 16/05/2022,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AFBBD5-4BC6-8193-C746-89AA0483E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4875" y="5260975"/>
            <a:ext cx="5313363" cy="209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0B168D-16DD-9225-D1F0-A0D1A69AB3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66875" y="609600"/>
            <a:ext cx="88550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2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16856</TotalTime>
  <Words>1286</Words>
  <Application>Microsoft Office PowerPoint</Application>
  <PresentationFormat>Personalizar</PresentationFormat>
  <Paragraphs>93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Panorama da COVID-19</vt:lpstr>
      <vt:lpstr>Matriz de Risco</vt:lpstr>
      <vt:lpstr>Número de Reprodução Eficaz (RT) no Paraná</vt:lpstr>
      <vt:lpstr>Média Móvel de Casos por Data de Diagnóstico</vt:lpstr>
      <vt:lpstr>Média Móvel de Óbitos por Data do Óbito</vt:lpstr>
      <vt:lpstr>Apresentação do PowerPoint</vt:lpstr>
      <vt:lpstr>Internamento Adulto E Pediátrico Por Macrorregião</vt:lpstr>
      <vt:lpstr>Coeficiente de Incidência Semanal</vt:lpstr>
      <vt:lpstr>Coeficiente de Mortalidade Semanal</vt:lpstr>
      <vt:lpstr>Taxa de Letalidade Semanal</vt:lpstr>
      <vt:lpstr>Exames RT-PCR realizados pela Rede Pública e Laboratórios Credenciados no GAL</vt:lpstr>
      <vt:lpstr>Apresentação do PowerPoint</vt:lpstr>
      <vt:lpstr>Casos confirmados por mês</vt:lpstr>
      <vt:lpstr>Óbitos confirmados por mês</vt:lpstr>
      <vt:lpstr>Percentuais de Surtos Ativos por Macrorregional de Saúde</vt:lpstr>
      <vt:lpstr>DADOS DE VACINAÇÃO</vt:lpstr>
      <vt:lpstr>Cenário Geral Doses Aplicadas e Distribuídas </vt:lpstr>
      <vt:lpstr>Cobertura Vacinal (D1+DU), Regionais de Saúde e Paraná </vt:lpstr>
      <vt:lpstr>Apresentação do PowerPoint</vt:lpstr>
      <vt:lpstr>Doses Aplicadas D1 + DU, 05 a 11 anos, Regionais de Saúde e Paraná </vt:lpstr>
      <vt:lpstr>Doses Aplicadas D1 + DU, 12 a 17 anos, Regionais de Saúde e Paraná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acacia nasr</cp:lastModifiedBy>
  <cp:revision>1192</cp:revision>
  <cp:lastPrinted>2021-06-14T23:43:57Z</cp:lastPrinted>
  <dcterms:created xsi:type="dcterms:W3CDTF">2019-05-27T16:04:40Z</dcterms:created>
  <dcterms:modified xsi:type="dcterms:W3CDTF">2022-05-17T18:52:23Z</dcterms:modified>
</cp:coreProperties>
</file>