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3588" cy="6858000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20"/>
  </p:normalViewPr>
  <p:slideViewPr>
    <p:cSldViewPr snapToGrid="0" snapToObjects="1">
      <p:cViewPr varScale="1">
        <p:scale>
          <a:sx n="50" d="100"/>
          <a:sy n="50" d="100"/>
        </p:scale>
        <p:origin x="79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spc="-1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spc="-1">
                <a:latin typeface="Times New Roman"/>
              </a:rPr>
              <a:t>&lt;cabeçalho&gt;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spc="-1">
                <a:latin typeface="Times New Roman"/>
              </a:rPr>
              <a:t>&lt;data/hora&gt;</a:t>
            </a:r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spc="-1">
                <a:latin typeface="Times New Roman"/>
              </a:rPr>
              <a:t>&lt;rodapé&gt;</a:t>
            </a:r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5B64D8B-D093-4B94-8F62-03E32F91A022}" type="slidenum">
              <a:rPr lang="pt-BR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14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15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PlaceHolder 5"/>
          <p:cNvSpPr>
            <a:spLocks noGrp="1"/>
          </p:cNvSpPr>
          <p:nvPr>
            <p:ph type="body"/>
          </p:nvPr>
        </p:nvSpPr>
        <p:spPr>
          <a:xfrm>
            <a:off x="731880" y="4621320"/>
            <a:ext cx="5849280" cy="377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7" name="CustomShape 6"/>
          <p:cNvSpPr/>
          <p:nvPr/>
        </p:nvSpPr>
        <p:spPr>
          <a:xfrm>
            <a:off x="4143240" y="9120240"/>
            <a:ext cx="3168000" cy="47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89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90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91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731880" y="4621320"/>
            <a:ext cx="5849280" cy="377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95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96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PlaceHolder 5"/>
          <p:cNvSpPr>
            <a:spLocks noGrp="1"/>
          </p:cNvSpPr>
          <p:nvPr>
            <p:ph type="body"/>
          </p:nvPr>
        </p:nvSpPr>
        <p:spPr>
          <a:xfrm>
            <a:off x="731880" y="4621320"/>
            <a:ext cx="5849280" cy="377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99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400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401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731880" y="4621320"/>
            <a:ext cx="5849280" cy="377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404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405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406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PlaceHolder 5"/>
          <p:cNvSpPr>
            <a:spLocks noGrp="1"/>
          </p:cNvSpPr>
          <p:nvPr>
            <p:ph type="body"/>
          </p:nvPr>
        </p:nvSpPr>
        <p:spPr>
          <a:xfrm>
            <a:off x="731880" y="4621320"/>
            <a:ext cx="5849280" cy="377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19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20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21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806400" y="5332320"/>
            <a:ext cx="6449400" cy="5049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54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55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56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806400" y="5332320"/>
            <a:ext cx="6449400" cy="5049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59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60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61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806400" y="5332320"/>
            <a:ext cx="6449400" cy="5049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64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65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66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806400" y="5332320"/>
            <a:ext cx="6449400" cy="5049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0" y="0"/>
            <a:ext cx="349704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69" name="CustomShape 2"/>
          <p:cNvSpPr/>
          <p:nvPr/>
        </p:nvSpPr>
        <p:spPr>
          <a:xfrm>
            <a:off x="4564080" y="0"/>
            <a:ext cx="34956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70" name="CustomShape 3"/>
          <p:cNvSpPr/>
          <p:nvPr/>
        </p:nvSpPr>
        <p:spPr>
          <a:xfrm>
            <a:off x="0" y="10665000"/>
            <a:ext cx="349704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71" name="CustomShape 4"/>
          <p:cNvSpPr/>
          <p:nvPr/>
        </p:nvSpPr>
        <p:spPr>
          <a:xfrm>
            <a:off x="4564080" y="10665000"/>
            <a:ext cx="349560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731880" y="4621320"/>
            <a:ext cx="5849640" cy="377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75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76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806400" y="5332320"/>
            <a:ext cx="6449400" cy="5049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79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80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81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PlaceHolder 5"/>
          <p:cNvSpPr>
            <a:spLocks noGrp="1"/>
          </p:cNvSpPr>
          <p:nvPr>
            <p:ph type="body"/>
          </p:nvPr>
        </p:nvSpPr>
        <p:spPr>
          <a:xfrm>
            <a:off x="731880" y="4621320"/>
            <a:ext cx="5849280" cy="377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0" y="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/>
          </a:p>
        </p:txBody>
      </p:sp>
      <p:sp>
        <p:nvSpPr>
          <p:cNvPr id="384" name="CustomShape 2"/>
          <p:cNvSpPr/>
          <p:nvPr/>
        </p:nvSpPr>
        <p:spPr>
          <a:xfrm>
            <a:off x="4564080" y="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/>
          </a:p>
        </p:txBody>
      </p:sp>
      <p:sp>
        <p:nvSpPr>
          <p:cNvPr id="385" name="CustomShape 3"/>
          <p:cNvSpPr/>
          <p:nvPr/>
        </p:nvSpPr>
        <p:spPr>
          <a:xfrm>
            <a:off x="0" y="10665000"/>
            <a:ext cx="349668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/>
          </a:p>
        </p:txBody>
      </p:sp>
      <p:sp>
        <p:nvSpPr>
          <p:cNvPr id="386" name="CustomShape 4"/>
          <p:cNvSpPr/>
          <p:nvPr/>
        </p:nvSpPr>
        <p:spPr>
          <a:xfrm>
            <a:off x="4564080" y="10665000"/>
            <a:ext cx="349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731880" y="4621320"/>
            <a:ext cx="5849280" cy="377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agem 33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m 69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agem 70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Imagem 105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spc="-1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spc="-1">
                <a:latin typeface="Arial"/>
              </a:rPr>
              <a:t>Clique para editar o formato do texto da estrutura de tópicos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spc="-1">
                <a:latin typeface="Arial"/>
              </a:rPr>
              <a:t>2.º nível da estrutura de tópicos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spc="-1">
                <a:latin typeface="Arial"/>
              </a:rPr>
              <a:t>3.º nível da estrutura de tópicos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spc="-1">
                <a:latin typeface="Arial"/>
              </a:rPr>
              <a:t>4.º nível da estrutura de tópicos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5.º nível da estrutura de tópicos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6.º nível da estrutura de tópicos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spc="-1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spc="-1">
                <a:latin typeface="Arial"/>
              </a:rPr>
              <a:t>Clique para editar o formato do texto da estrutura de tópicos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spc="-1">
                <a:latin typeface="Arial"/>
              </a:rPr>
              <a:t>2.º nível da estrutura de tópicos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spc="-1">
                <a:latin typeface="Arial"/>
              </a:rPr>
              <a:t>3.º nível da estrutura de tópicos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spc="-1">
                <a:latin typeface="Arial"/>
              </a:rPr>
              <a:t>4.º nível da estrutura de tópicos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5.º nível da estrutura de tópicos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6.º nível da estrutura de tópicos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spc="-1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spc="-1">
                <a:latin typeface="Arial"/>
              </a:rPr>
              <a:t>Clique para editar o formato do texto da estrutura de tópicos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spc="-1">
                <a:latin typeface="Arial"/>
              </a:rPr>
              <a:t>2.º nível da estrutura de tópicos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spc="-1">
                <a:latin typeface="Arial"/>
              </a:rPr>
              <a:t>3.º nível da estrutura de tópicos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spc="-1">
                <a:latin typeface="Arial"/>
              </a:rPr>
              <a:t>4.º nível da estrutura de tópicos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5.º nível da estrutura de tópicos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6.º nível da estrutura de tópicos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"/>
          <p:cNvPicPr/>
          <p:nvPr/>
        </p:nvPicPr>
        <p:blipFill>
          <a:blip r:embed="rId3"/>
          <a:stretch/>
        </p:blipFill>
        <p:spPr>
          <a:xfrm>
            <a:off x="6240600" y="2146320"/>
            <a:ext cx="5789160" cy="302040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1440" y="2460600"/>
            <a:ext cx="6668640" cy="1941120"/>
          </a:xfrm>
          <a:custGeom>
            <a:avLst/>
            <a:gdLst/>
            <a:ahLst/>
            <a:cxnLst/>
            <a:rect l="l" t="t" r="r" b="b"/>
            <a:pathLst>
              <a:path w="6670766" h="1950720">
                <a:moveTo>
                  <a:pt x="0" y="0"/>
                </a:moveTo>
                <a:lnTo>
                  <a:pt x="6670766" y="0"/>
                </a:lnTo>
                <a:lnTo>
                  <a:pt x="5556069" y="1950720"/>
                </a:lnTo>
                <a:lnTo>
                  <a:pt x="0" y="1950720"/>
                </a:lnTo>
                <a:lnTo>
                  <a:pt x="0" y="0"/>
                </a:lnTo>
                <a:close/>
              </a:path>
            </a:pathLst>
          </a:custGeom>
          <a:solidFill>
            <a:srgbClr val="455861"/>
          </a:solidFill>
          <a:ln w="25560">
            <a:solidFill>
              <a:srgbClr val="385D8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5396040" y="2459160"/>
            <a:ext cx="1174320" cy="1942560"/>
          </a:xfrm>
          <a:prstGeom prst="parallelogram">
            <a:avLst>
              <a:gd name="adj" fmla="val 95190"/>
            </a:avLst>
          </a:prstGeom>
          <a:solidFill>
            <a:srgbClr val="006F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3"/>
          <p:cNvSpPr/>
          <p:nvPr/>
        </p:nvSpPr>
        <p:spPr>
          <a:xfrm>
            <a:off x="5305320" y="2492280"/>
            <a:ext cx="1174320" cy="1942560"/>
          </a:xfrm>
          <a:prstGeom prst="parallelogram">
            <a:avLst>
              <a:gd name="adj" fmla="val 95190"/>
            </a:avLst>
          </a:prstGeom>
          <a:solidFill>
            <a:srgbClr val="009B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4"/>
          <p:cNvSpPr/>
          <p:nvPr/>
        </p:nvSpPr>
        <p:spPr>
          <a:xfrm>
            <a:off x="917640" y="2592360"/>
            <a:ext cx="5074560" cy="154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5"/>
          <p:cNvSpPr/>
          <p:nvPr/>
        </p:nvSpPr>
        <p:spPr>
          <a:xfrm>
            <a:off x="-239760" y="2548440"/>
            <a:ext cx="6359040" cy="188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t-BR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Video Conferência – PFA/POLIO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1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DVVPI - DIVISÃO DE VIGILÂNCIA DO PROGRAMA ESTADUAL DE IMUNIZAÇÃO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COORDENADORIA DE VIGILÂNCIA EPIDEMIOLÓGICA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DIRETORIA DE ATENÇÃO E VIGILÂNCIA EM SAÚDE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1"/>
          <p:cNvPicPr/>
          <p:nvPr/>
        </p:nvPicPr>
        <p:blipFill>
          <a:blip r:embed="rId3"/>
          <a:stretch/>
        </p:blipFill>
        <p:spPr>
          <a:xfrm>
            <a:off x="906624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291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8160" cy="124920"/>
          </a:xfrm>
          <a:prstGeom prst="rect">
            <a:avLst/>
          </a:prstGeom>
          <a:ln>
            <a:noFill/>
          </a:ln>
        </p:spPr>
      </p:pic>
      <p:sp>
        <p:nvSpPr>
          <p:cNvPr id="292" name="CustomShape 1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2"/>
          <p:cNvSpPr/>
          <p:nvPr/>
        </p:nvSpPr>
        <p:spPr>
          <a:xfrm>
            <a:off x="839880" y="2948040"/>
            <a:ext cx="10581840" cy="57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4" name="CustomShape 3"/>
          <p:cNvSpPr/>
          <p:nvPr/>
        </p:nvSpPr>
        <p:spPr>
          <a:xfrm>
            <a:off x="658800" y="201960"/>
            <a:ext cx="105483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Estratégia para Vacinação contra a Polio e Multivacinação</a:t>
            </a:r>
            <a:endParaRPr/>
          </a:p>
        </p:txBody>
      </p:sp>
      <p:sp>
        <p:nvSpPr>
          <p:cNvPr id="295" name="CustomShape 4"/>
          <p:cNvSpPr/>
          <p:nvPr/>
        </p:nvSpPr>
        <p:spPr>
          <a:xfrm>
            <a:off x="984240" y="1203480"/>
            <a:ext cx="8926920" cy="33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Período</a:t>
            </a: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28 de setembro: Início da Campanha Multivacinação no Paraná;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 de setembro: dia D – Mobilização Nacional.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1"/>
          <p:cNvPicPr/>
          <p:nvPr/>
        </p:nvPicPr>
        <p:blipFill>
          <a:blip r:embed="rId3"/>
          <a:stretch/>
        </p:blipFill>
        <p:spPr>
          <a:xfrm>
            <a:off x="906624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297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8160" cy="124920"/>
          </a:xfrm>
          <a:prstGeom prst="rect">
            <a:avLst/>
          </a:prstGeom>
          <a:ln>
            <a:noFill/>
          </a:ln>
        </p:spPr>
      </p:pic>
      <p:sp>
        <p:nvSpPr>
          <p:cNvPr id="298" name="CustomShape 1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2"/>
          <p:cNvSpPr/>
          <p:nvPr/>
        </p:nvSpPr>
        <p:spPr>
          <a:xfrm>
            <a:off x="839880" y="2948040"/>
            <a:ext cx="10581840" cy="57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00" name="CustomShape 3"/>
          <p:cNvSpPr/>
          <p:nvPr/>
        </p:nvSpPr>
        <p:spPr>
          <a:xfrm>
            <a:off x="497520" y="1181520"/>
            <a:ext cx="10870560" cy="38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Registro de doses aplicadas: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0920">
              <a:lnSpc>
                <a:spcPct val="100000"/>
              </a:lnSpc>
              <a:buFont typeface="Arial"/>
              <a:buChar char="•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Nominal:</a:t>
            </a: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e-SUS AB;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0920">
              <a:lnSpc>
                <a:spcPct val="100000"/>
              </a:lnSpc>
              <a:buFont typeface="Arial"/>
              <a:buChar char="•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Material para registro manual e posterior inserção no Sistema de Informação está disponível no Plano de Vacinação do Paraná.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0920">
              <a:lnSpc>
                <a:spcPct val="100000"/>
              </a:lnSpc>
              <a:buFont typeface="Arial"/>
              <a:buChar char="•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Não há cobertura vacinal sem registro de doses aplicadas.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Calendário.</a:t>
            </a:r>
            <a:endParaRPr/>
          </a:p>
        </p:txBody>
      </p:sp>
      <p:sp>
        <p:nvSpPr>
          <p:cNvPr id="301" name="CustomShape 4"/>
          <p:cNvSpPr/>
          <p:nvPr/>
        </p:nvSpPr>
        <p:spPr>
          <a:xfrm>
            <a:off x="658800" y="201960"/>
            <a:ext cx="105483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Estratégia para Vacinação contra a Polio e Multivacinação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1"/>
          <p:cNvPicPr/>
          <p:nvPr/>
        </p:nvPicPr>
        <p:blipFill>
          <a:blip r:embed="rId3"/>
          <a:stretch/>
        </p:blipFill>
        <p:spPr>
          <a:xfrm>
            <a:off x="906624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303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8160" cy="124920"/>
          </a:xfrm>
          <a:prstGeom prst="rect">
            <a:avLst/>
          </a:prstGeom>
          <a:ln>
            <a:noFill/>
          </a:ln>
        </p:spPr>
      </p:pic>
      <p:sp>
        <p:nvSpPr>
          <p:cNvPr id="304" name="CustomShape 1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2"/>
          <p:cNvSpPr/>
          <p:nvPr/>
        </p:nvSpPr>
        <p:spPr>
          <a:xfrm>
            <a:off x="839880" y="2948040"/>
            <a:ext cx="10581840" cy="57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06" name="CustomShape 3"/>
          <p:cNvSpPr/>
          <p:nvPr/>
        </p:nvSpPr>
        <p:spPr>
          <a:xfrm>
            <a:off x="497520" y="1181520"/>
            <a:ext cx="10870560" cy="58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Público Alvo: </a:t>
            </a: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pessoas de 20 a 49 anos de idade;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Estratégia: </a:t>
            </a: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INDISCRIMINADA;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Registro de doses aplicadas: </a:t>
            </a: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Site de campanha - consolidado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Meta: </a:t>
            </a: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Vacinar</a:t>
            </a: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4.936.539 pessoas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Registro de doses aplicadas: </a:t>
            </a: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524.645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Calendário.</a:t>
            </a:r>
            <a:endParaRPr/>
          </a:p>
        </p:txBody>
      </p:sp>
      <p:sp>
        <p:nvSpPr>
          <p:cNvPr id="307" name="CustomShape 4"/>
          <p:cNvSpPr/>
          <p:nvPr/>
        </p:nvSpPr>
        <p:spPr>
          <a:xfrm>
            <a:off x="658800" y="201960"/>
            <a:ext cx="105483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Campanha de Vacinação contra Sarampo - SCR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1"/>
          <p:cNvPicPr/>
          <p:nvPr/>
        </p:nvPicPr>
        <p:blipFill>
          <a:blip r:embed="rId3"/>
          <a:stretch/>
        </p:blipFill>
        <p:spPr>
          <a:xfrm>
            <a:off x="906624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309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8160" cy="124920"/>
          </a:xfrm>
          <a:prstGeom prst="rect">
            <a:avLst/>
          </a:prstGeom>
          <a:ln>
            <a:noFill/>
          </a:ln>
        </p:spPr>
      </p:pic>
      <p:sp>
        <p:nvSpPr>
          <p:cNvPr id="310" name="CustomShape 1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2"/>
          <p:cNvSpPr/>
          <p:nvPr/>
        </p:nvSpPr>
        <p:spPr>
          <a:xfrm>
            <a:off x="2279520" y="1628640"/>
            <a:ext cx="8422560" cy="27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Obrigada !!!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DVVPI – Divisão de Vigilância do Programa de Imunização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80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dvvpi@sesa.pr.gov.br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80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imunizapr@gmail.com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(41) 3330 4667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"/>
          <p:cNvPicPr/>
          <p:nvPr/>
        </p:nvPicPr>
        <p:blipFill>
          <a:blip r:embed="rId3"/>
          <a:stretch/>
        </p:blipFill>
        <p:spPr>
          <a:xfrm>
            <a:off x="906768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120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9960" cy="12492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2424240" y="1989000"/>
            <a:ext cx="7073280" cy="13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Campanha Nacional de Vacinação contra a Poliomielite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1"/>
          <p:cNvPicPr/>
          <p:nvPr/>
        </p:nvPicPr>
        <p:blipFill>
          <a:blip r:embed="rId3"/>
          <a:stretch/>
        </p:blipFill>
        <p:spPr>
          <a:xfrm>
            <a:off x="906768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250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9960" cy="124920"/>
          </a:xfrm>
          <a:prstGeom prst="rect">
            <a:avLst/>
          </a:prstGeom>
          <a:ln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"/>
          <p:cNvSpPr/>
          <p:nvPr/>
        </p:nvSpPr>
        <p:spPr>
          <a:xfrm>
            <a:off x="659520" y="1279800"/>
            <a:ext cx="10870560" cy="344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Objetivos: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marL="343080" indent="-340920" algn="just">
              <a:lnSpc>
                <a:spcPct val="150000"/>
              </a:lnSpc>
              <a:buFont typeface="Wingdings" charset="2"/>
              <a:buChar char="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Reafirmar o compromisso internacional assumido de manter o país </a:t>
            </a:r>
            <a:r>
              <a:rPr lang="pt-BR" sz="200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livre da doença</a:t>
            </a: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com o alcance de altas e homogêneas coberturas vacinais;</a:t>
            </a:r>
            <a:endParaRPr/>
          </a:p>
          <a:p>
            <a:pPr marL="343080" indent="-340920">
              <a:lnSpc>
                <a:spcPct val="150000"/>
              </a:lnSpc>
              <a:buFont typeface="Times New Roman"/>
              <a:buChar char="•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Reduzir o risco de reintrodução do poliovírus selvagem no país;</a:t>
            </a:r>
            <a:endParaRPr/>
          </a:p>
          <a:p>
            <a:pPr marL="343080" indent="-340920">
              <a:lnSpc>
                <a:spcPct val="150000"/>
              </a:lnSpc>
              <a:buFont typeface="Times New Roman"/>
              <a:buChar char="•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Oportunizar o acesso às vacinas;</a:t>
            </a:r>
            <a:endParaRPr/>
          </a:p>
          <a:p>
            <a:pPr marL="343080" indent="-340920">
              <a:lnSpc>
                <a:spcPct val="150000"/>
              </a:lnSpc>
              <a:buFont typeface="Times New Roman"/>
              <a:buChar char="•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Contribuir e para o controle, eliminação e/ou erradicação dessas doenças.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253" name="CustomShape 3"/>
          <p:cNvSpPr/>
          <p:nvPr/>
        </p:nvSpPr>
        <p:spPr>
          <a:xfrm>
            <a:off x="856080" y="203040"/>
            <a:ext cx="9304920" cy="94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Campanha Nacional de Vacinação contra Poliomielite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"/>
          <p:cNvPicPr/>
          <p:nvPr/>
        </p:nvPicPr>
        <p:blipFill>
          <a:blip r:embed="rId3"/>
          <a:stretch/>
        </p:blipFill>
        <p:spPr>
          <a:xfrm>
            <a:off x="906768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255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9960" cy="124920"/>
          </a:xfrm>
          <a:prstGeom prst="rect">
            <a:avLst/>
          </a:prstGeom>
          <a:ln>
            <a:noFill/>
          </a:ln>
        </p:spPr>
      </p:pic>
      <p:sp>
        <p:nvSpPr>
          <p:cNvPr id="256" name="CustomShape 1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"/>
          <p:cNvSpPr/>
          <p:nvPr/>
        </p:nvSpPr>
        <p:spPr>
          <a:xfrm>
            <a:off x="658800" y="1253520"/>
            <a:ext cx="10872360" cy="447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marL="343080" indent="-340920" algn="just">
              <a:lnSpc>
                <a:spcPct val="150000"/>
              </a:lnSpc>
              <a:buFont typeface="Wingdings" charset="2"/>
              <a:buChar char="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grupo alvo: </a:t>
            </a: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criança de um ano a menor de cinco anos de idade; 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  <a:p>
            <a:pPr marL="343080" indent="-340920" algn="just">
              <a:lnSpc>
                <a:spcPct val="150000"/>
              </a:lnSpc>
              <a:buFont typeface="Wingdings" charset="2"/>
              <a:buChar char="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Vacinação:</a:t>
            </a: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t-BR" sz="24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indiscriminadamente*</a:t>
            </a: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com a VOP; 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  <a:p>
            <a:pPr algn="just">
              <a:lnSpc>
                <a:spcPct val="150000"/>
              </a:lnSpc>
            </a:pPr>
            <a:r>
              <a:rPr lang="pt-BR" sz="240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* Desde que já tenham recebido as três doses de Vacina Inativada Poliomielite (VIP) do esquema básico;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258" name="CustomShape 3"/>
          <p:cNvSpPr/>
          <p:nvPr/>
        </p:nvSpPr>
        <p:spPr>
          <a:xfrm>
            <a:off x="658800" y="75240"/>
            <a:ext cx="106923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Campanha Nacional de Vacinação contra Poliomielite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784600" y="2151720"/>
            <a:ext cx="6766560" cy="717840"/>
          </a:xfrm>
          <a:prstGeom prst="roundRect">
            <a:avLst>
              <a:gd name="adj" fmla="val 16667"/>
            </a:avLst>
          </a:prstGeom>
          <a:solidFill>
            <a:srgbClr val="92D050">
              <a:alpha val="78000"/>
            </a:srgb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0" name="Picture 1"/>
          <p:cNvPicPr/>
          <p:nvPr/>
        </p:nvPicPr>
        <p:blipFill>
          <a:blip r:embed="rId3"/>
          <a:stretch/>
        </p:blipFill>
        <p:spPr>
          <a:xfrm>
            <a:off x="906768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261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9960" cy="124920"/>
          </a:xfrm>
          <a:prstGeom prst="rect">
            <a:avLst/>
          </a:prstGeom>
          <a:ln>
            <a:noFill/>
          </a:ln>
        </p:spPr>
      </p:pic>
      <p:sp>
        <p:nvSpPr>
          <p:cNvPr id="262" name="CustomShape 2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"/>
          <p:cNvSpPr/>
          <p:nvPr/>
        </p:nvSpPr>
        <p:spPr>
          <a:xfrm>
            <a:off x="513360" y="1081080"/>
            <a:ext cx="10872360" cy="374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just">
              <a:lnSpc>
                <a:spcPct val="150000"/>
              </a:lnSpc>
              <a:buFont typeface="Wingdings" charset="2"/>
              <a:buChar char="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meta mínima: </a:t>
            </a: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95% deste grupo;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Paraná representa cerca de 583.962 crianças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OBS: As crianças menores de um ano de idade (até 11 meses e 29 dias) deverão ser vacinadas </a:t>
            </a:r>
            <a:r>
              <a:rPr lang="pt-BR" sz="240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seletivamente</a:t>
            </a: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conforme as indicações do Calendário Nacional de Vacinação, </a:t>
            </a:r>
            <a:r>
              <a:rPr lang="pt-BR" sz="240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 a VIP</a:t>
            </a: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658800" y="75240"/>
            <a:ext cx="106923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Campanha Nacional de Vacinação contra Poliomielite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1"/>
          <p:cNvPicPr/>
          <p:nvPr/>
        </p:nvPicPr>
        <p:blipFill>
          <a:blip r:embed="rId3"/>
          <a:stretch/>
        </p:blipFill>
        <p:spPr>
          <a:xfrm>
            <a:off x="9066240" y="5170320"/>
            <a:ext cx="2885760" cy="1506240"/>
          </a:xfrm>
          <a:prstGeom prst="rect">
            <a:avLst/>
          </a:prstGeom>
          <a:ln>
            <a:noFill/>
          </a:ln>
        </p:spPr>
      </p:pic>
      <p:pic>
        <p:nvPicPr>
          <p:cNvPr id="266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8520" cy="125280"/>
          </a:xfrm>
          <a:prstGeom prst="rect">
            <a:avLst/>
          </a:prstGeom>
          <a:ln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1349280" y="479520"/>
            <a:ext cx="18252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"/>
          <p:cNvSpPr/>
          <p:nvPr/>
        </p:nvSpPr>
        <p:spPr>
          <a:xfrm>
            <a:off x="839880" y="2948040"/>
            <a:ext cx="1058220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69" name="CustomShape 3"/>
          <p:cNvSpPr/>
          <p:nvPr/>
        </p:nvSpPr>
        <p:spPr>
          <a:xfrm>
            <a:off x="497520" y="1181520"/>
            <a:ext cx="10870920" cy="53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Atividades/Estratégias: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1280">
              <a:lnSpc>
                <a:spcPct val="100000"/>
              </a:lnSpc>
              <a:buFont typeface="Arial"/>
              <a:buChar char="•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Mapear o território para identificação das crianças e adolescentes;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1280">
              <a:lnSpc>
                <a:spcPct val="100000"/>
              </a:lnSpc>
              <a:buFont typeface="Arial"/>
              <a:buChar char="•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Realizar vacinação extramuros, indiscriminada da VOP, em locais previamente definidos ou casa a casa;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1280">
              <a:lnSpc>
                <a:spcPct val="100000"/>
              </a:lnSpc>
              <a:buFont typeface="Arial"/>
              <a:buChar char="•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Aproveitar a oportunidade e realizar a avaliação da Caderneta de Vacina e encaminhar ao posto de vacinação para atualização se necessário;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1280">
              <a:lnSpc>
                <a:spcPct val="100000"/>
              </a:lnSpc>
              <a:buFont typeface="Arial"/>
              <a:buChar char="•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Intensificar a busca ativa da população alvo de seu território;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1280">
              <a:lnSpc>
                <a:spcPct val="100000"/>
              </a:lnSpc>
              <a:buFont typeface="Arial"/>
              <a:buChar char="•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Ampliar o horário de atendimento das salas de vacinas;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Calendário.</a:t>
            </a:r>
            <a:endParaRPr/>
          </a:p>
        </p:txBody>
      </p:sp>
      <p:sp>
        <p:nvSpPr>
          <p:cNvPr id="270" name="CustomShape 4"/>
          <p:cNvSpPr/>
          <p:nvPr/>
        </p:nvSpPr>
        <p:spPr>
          <a:xfrm>
            <a:off x="658800" y="201960"/>
            <a:ext cx="1054872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Estratégia para Vacinação contra a Polio e Multivacinação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"/>
          <p:cNvPicPr/>
          <p:nvPr/>
        </p:nvPicPr>
        <p:blipFill>
          <a:blip r:embed="rId3"/>
          <a:stretch/>
        </p:blipFill>
        <p:spPr>
          <a:xfrm>
            <a:off x="906768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272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9960" cy="124920"/>
          </a:xfrm>
          <a:prstGeom prst="rect">
            <a:avLst/>
          </a:prstGeom>
          <a:ln>
            <a:noFill/>
          </a:ln>
        </p:spPr>
      </p:pic>
      <p:sp>
        <p:nvSpPr>
          <p:cNvPr id="273" name="CustomShape 1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"/>
          <p:cNvSpPr/>
          <p:nvPr/>
        </p:nvSpPr>
        <p:spPr>
          <a:xfrm>
            <a:off x="1828080" y="1772640"/>
            <a:ext cx="8533800" cy="20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Campanha Nacional de Multivacinação para Atualização da Caderneta de Vacinação das crianças e adolescentes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até 15 anos de idade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1"/>
          <p:cNvPicPr/>
          <p:nvPr/>
        </p:nvPicPr>
        <p:blipFill>
          <a:blip r:embed="rId3"/>
          <a:stretch/>
        </p:blipFill>
        <p:spPr>
          <a:xfrm>
            <a:off x="906624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276" name="Picture 2"/>
          <p:cNvPicPr/>
          <p:nvPr/>
        </p:nvPicPr>
        <p:blipFill>
          <a:blip r:embed="rId4"/>
          <a:stretch/>
        </p:blipFill>
        <p:spPr>
          <a:xfrm>
            <a:off x="0" y="6597720"/>
            <a:ext cx="12188160" cy="124920"/>
          </a:xfrm>
          <a:prstGeom prst="rect">
            <a:avLst/>
          </a:prstGeom>
          <a:ln>
            <a:noFill/>
          </a:ln>
        </p:spPr>
      </p:pic>
      <p:sp>
        <p:nvSpPr>
          <p:cNvPr id="277" name="CustomShape 1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2"/>
          <p:cNvSpPr/>
          <p:nvPr/>
        </p:nvSpPr>
        <p:spPr>
          <a:xfrm>
            <a:off x="955800" y="2886120"/>
            <a:ext cx="10221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631080" y="1388160"/>
            <a:ext cx="10870560" cy="48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A multivacinação é uma estratégia que tem a finalidade de atualizar a situação vacinal de </a:t>
            </a:r>
            <a:r>
              <a:rPr lang="pt-B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crianças e adolescentes menores de 15 anos de idade (14 anos 11 meses e 29 dias)</a:t>
            </a: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de acordo com as indicações do Calendário Nacional de Vacinação.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Dessa forma a população-alvo deve comparecer ao posto de vacinação para que a caderneta seja avaliada e o esquema vacinal atualizado, de acordo com a situação encontrada, ou seja, </a:t>
            </a:r>
            <a:r>
              <a:rPr lang="pt-B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vacinação deverá ser realizada de forma seletiva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80" name="CustomShape 4"/>
          <p:cNvSpPr/>
          <p:nvPr/>
        </p:nvSpPr>
        <p:spPr>
          <a:xfrm>
            <a:off x="658800" y="201960"/>
            <a:ext cx="10548360" cy="94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Campanha de Multivacinação Atualização da Caderneta de Vacinação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"/>
          <p:cNvPicPr/>
          <p:nvPr/>
        </p:nvPicPr>
        <p:blipFill>
          <a:blip r:embed="rId3"/>
          <a:stretch/>
        </p:blipFill>
        <p:spPr>
          <a:xfrm>
            <a:off x="9066240" y="5170320"/>
            <a:ext cx="2885400" cy="1505880"/>
          </a:xfrm>
          <a:prstGeom prst="rect">
            <a:avLst/>
          </a:prstGeom>
          <a:ln>
            <a:noFill/>
          </a:ln>
        </p:spPr>
      </p:pic>
      <p:pic>
        <p:nvPicPr>
          <p:cNvPr id="282" name="Picture 2"/>
          <p:cNvPicPr/>
          <p:nvPr/>
        </p:nvPicPr>
        <p:blipFill>
          <a:blip r:embed="rId4"/>
          <a:stretch/>
        </p:blipFill>
        <p:spPr>
          <a:xfrm>
            <a:off x="0" y="6573960"/>
            <a:ext cx="12188160" cy="124920"/>
          </a:xfrm>
          <a:prstGeom prst="rect">
            <a:avLst/>
          </a:prstGeom>
          <a:ln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1349280" y="479520"/>
            <a:ext cx="1821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2"/>
          <p:cNvSpPr/>
          <p:nvPr/>
        </p:nvSpPr>
        <p:spPr>
          <a:xfrm>
            <a:off x="839880" y="2948040"/>
            <a:ext cx="10581840" cy="57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5" name="CustomShape 3"/>
          <p:cNvSpPr/>
          <p:nvPr/>
        </p:nvSpPr>
        <p:spPr>
          <a:xfrm>
            <a:off x="550800" y="1873080"/>
            <a:ext cx="10870560" cy="21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just">
              <a:lnSpc>
                <a:spcPct val="150000"/>
              </a:lnSpc>
              <a:buFont typeface="Wingdings" charset="2"/>
              <a:buChar char="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Oportunizar o acesso às vacinas oferecidas pelo PNI; </a:t>
            </a:r>
            <a:endParaRPr/>
          </a:p>
          <a:p>
            <a:pPr marL="343080" indent="-340920" algn="just">
              <a:lnSpc>
                <a:spcPct val="150000"/>
              </a:lnSpc>
              <a:buFont typeface="Wingdings" charset="2"/>
              <a:buChar char="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Atualizar a situação vacinal e melhorar as coberturas vacinais; </a:t>
            </a:r>
            <a:endParaRPr/>
          </a:p>
          <a:p>
            <a:pPr marL="343080" indent="-340920" algn="just">
              <a:lnSpc>
                <a:spcPct val="150000"/>
              </a:lnSpc>
              <a:buFont typeface="Wingdings" charset="2"/>
              <a:buChar char="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Diminuir a incidência das doenças imunopreveníveis; </a:t>
            </a:r>
            <a:endParaRPr/>
          </a:p>
          <a:p>
            <a:pPr marL="343080" indent="-340920" algn="just">
              <a:lnSpc>
                <a:spcPct val="150000"/>
              </a:lnSpc>
              <a:buFont typeface="Wingdings" charset="2"/>
              <a:buChar char="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Contribuir para o controle, eliminação e/ou erradicação das doenças imunopreveníveis.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Calendário.</a:t>
            </a:r>
            <a:endParaRPr/>
          </a:p>
        </p:txBody>
      </p:sp>
      <p:sp>
        <p:nvSpPr>
          <p:cNvPr id="286" name="CustomShape 4"/>
          <p:cNvSpPr/>
          <p:nvPr/>
        </p:nvSpPr>
        <p:spPr>
          <a:xfrm>
            <a:off x="665640" y="1388880"/>
            <a:ext cx="179928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Objetivos</a:t>
            </a:r>
            <a:endParaRPr/>
          </a:p>
        </p:txBody>
      </p:sp>
      <p:sp>
        <p:nvSpPr>
          <p:cNvPr id="287" name="CustomShape 5"/>
          <p:cNvSpPr/>
          <p:nvPr/>
        </p:nvSpPr>
        <p:spPr>
          <a:xfrm>
            <a:off x="775440" y="4038120"/>
            <a:ext cx="110448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Meta</a:t>
            </a:r>
            <a:endParaRPr/>
          </a:p>
        </p:txBody>
      </p:sp>
      <p:sp>
        <p:nvSpPr>
          <p:cNvPr id="288" name="CustomShape 6"/>
          <p:cNvSpPr/>
          <p:nvPr/>
        </p:nvSpPr>
        <p:spPr>
          <a:xfrm>
            <a:off x="714240" y="4435200"/>
            <a:ext cx="10437120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Atualizar o esquema vacinal das crianças e adolescentes menores de 15 anos de idade, de acordo com as recomendações do Calendário de Vacinação;</a:t>
            </a:r>
            <a:endParaRPr/>
          </a:p>
        </p:txBody>
      </p:sp>
      <p:sp>
        <p:nvSpPr>
          <p:cNvPr id="289" name="CustomShape 7"/>
          <p:cNvSpPr/>
          <p:nvPr/>
        </p:nvSpPr>
        <p:spPr>
          <a:xfrm>
            <a:off x="658800" y="201960"/>
            <a:ext cx="10548360" cy="94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Campanha de Multivacinação Atualização da Caderneta de Vacinação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782</Words>
  <Application>Microsoft Office PowerPoint</Application>
  <PresentationFormat>Personalizar</PresentationFormat>
  <Paragraphs>147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DejaVu Sans</vt:lpstr>
      <vt:lpstr>Segoe UI</vt:lpstr>
      <vt:lpstr>Symbol</vt:lpstr>
      <vt:lpstr>Times New Roman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SESA</cp:lastModifiedBy>
  <cp:revision>225</cp:revision>
  <cp:lastPrinted>2020-09-24T19:48:24Z</cp:lastPrinted>
  <dcterms:created xsi:type="dcterms:W3CDTF">2019-02-06T16:41:46Z</dcterms:created>
  <dcterms:modified xsi:type="dcterms:W3CDTF">2020-09-30T11:43:20Z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23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