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13" r:id="rId5"/>
  </p:sldMasterIdLst>
  <p:notesMasterIdLst>
    <p:notesMasterId r:id="rId65"/>
  </p:notesMasterIdLst>
  <p:sldIdLst>
    <p:sldId id="256" r:id="rId6"/>
    <p:sldId id="355" r:id="rId7"/>
    <p:sldId id="334" r:id="rId8"/>
    <p:sldId id="424" r:id="rId9"/>
    <p:sldId id="382" r:id="rId10"/>
    <p:sldId id="422" r:id="rId11"/>
    <p:sldId id="429" r:id="rId12"/>
    <p:sldId id="431" r:id="rId13"/>
    <p:sldId id="433" r:id="rId14"/>
    <p:sldId id="435" r:id="rId15"/>
    <p:sldId id="376" r:id="rId16"/>
    <p:sldId id="402" r:id="rId17"/>
    <p:sldId id="444" r:id="rId18"/>
    <p:sldId id="426" r:id="rId19"/>
    <p:sldId id="257" r:id="rId20"/>
    <p:sldId id="320" r:id="rId21"/>
    <p:sldId id="258" r:id="rId22"/>
    <p:sldId id="259" r:id="rId23"/>
    <p:sldId id="318" r:id="rId24"/>
    <p:sldId id="319" r:id="rId25"/>
    <p:sldId id="260" r:id="rId26"/>
    <p:sldId id="262" r:id="rId27"/>
    <p:sldId id="263" r:id="rId28"/>
    <p:sldId id="264" r:id="rId29"/>
    <p:sldId id="324" r:id="rId30"/>
    <p:sldId id="267" r:id="rId31"/>
    <p:sldId id="322" r:id="rId32"/>
    <p:sldId id="270" r:id="rId33"/>
    <p:sldId id="269" r:id="rId34"/>
    <p:sldId id="273" r:id="rId35"/>
    <p:sldId id="275" r:id="rId36"/>
    <p:sldId id="276" r:id="rId37"/>
    <p:sldId id="277" r:id="rId38"/>
    <p:sldId id="279" r:id="rId39"/>
    <p:sldId id="280" r:id="rId40"/>
    <p:sldId id="297" r:id="rId41"/>
    <p:sldId id="301" r:id="rId42"/>
    <p:sldId id="302" r:id="rId43"/>
    <p:sldId id="303" r:id="rId44"/>
    <p:sldId id="304" r:id="rId45"/>
    <p:sldId id="454" r:id="rId46"/>
    <p:sldId id="452" r:id="rId47"/>
    <p:sldId id="453" r:id="rId48"/>
    <p:sldId id="439" r:id="rId49"/>
    <p:sldId id="443" r:id="rId50"/>
    <p:sldId id="455" r:id="rId51"/>
    <p:sldId id="456" r:id="rId52"/>
    <p:sldId id="298" r:id="rId53"/>
    <p:sldId id="306" r:id="rId54"/>
    <p:sldId id="309" r:id="rId55"/>
    <p:sldId id="307" r:id="rId56"/>
    <p:sldId id="310" r:id="rId57"/>
    <p:sldId id="300" r:id="rId58"/>
    <p:sldId id="314" r:id="rId59"/>
    <p:sldId id="315" r:id="rId60"/>
    <p:sldId id="316" r:id="rId61"/>
    <p:sldId id="311" r:id="rId62"/>
    <p:sldId id="308" r:id="rId63"/>
    <p:sldId id="291" r:id="rId64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336600"/>
    <a:srgbClr val="A8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janine.trompczynski\Desktop\Dados%20Geral%20MI%20MF%20-%20dbf%2017.09.20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nine.trompczynski\Desktop\Dados%20Geral%20MI%20MF%20-%20dbf%2017.09.20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nine.trompczynski\Desktop\Dados%20Geral%20MI%20MF%20-%20dbf%2017.09.20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nine.trompczynski\Desktop\Dados%20Geral%20MI%20MF%20-%20dbf%2017.09.20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anine.trompczynski\Desktop\Dados%20Geral%20MI%20MF%20-%20dbf%2017.09.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nine.trompczynski\Desktop\Dados%20Geral%20MI%20MF%20-%20dbf%2017.09.20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nine.trompczynski\Desktop\Dados%20Geral%20MI%20MF%20-%20dbf%2017.09.20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nine.trompczynski\Desktop\Dados%20Geral%20MI%20MF%20-%20dbf%2017.09.20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nine.trompczynski\Desktop\Dados%20Geral%20MI%20MF%20-%20dbf%2017.09.20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nine.trompczynski\Desktop\Dados%20Geral%20MI%20MF%20-%20dbf%2017.09.20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b="1" i="0" u="none" strike="noStrike" baseline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Taxa de Mortalidade Infantil/1000 Nascidos Vivos. Paraná, 1994 a 2020²</a:t>
            </a:r>
            <a:endParaRPr lang="pt-BR" sz="1800" b="1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9187667697526783E-2"/>
                  <c:y val="-2.9381564126446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69-4A59-86FC-4389BB1F1697}"/>
                </c:ext>
              </c:extLst>
            </c:dLbl>
            <c:dLbl>
              <c:idx val="8"/>
              <c:layout>
                <c:manualLayout>
                  <c:x val="-3.6615708551751426E-2"/>
                  <c:y val="-4.6944675507688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69-4A59-86FC-4389BB1F1697}"/>
                </c:ext>
              </c:extLst>
            </c:dLbl>
            <c:dLbl>
              <c:idx val="9"/>
              <c:layout>
                <c:manualLayout>
                  <c:x val="-3.1044677911082848E-2"/>
                  <c:y val="-4.1090305047274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69-4A59-86FC-4389BB1F1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ODM!$B$6:$AB$6</c:f>
              <c:strCache>
                <c:ptCount val="2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2019¹</c:v>
                </c:pt>
                <c:pt idx="26">
                  <c:v>2020²</c:v>
                </c:pt>
              </c:strCache>
            </c:strRef>
          </c:cat>
          <c:val>
            <c:numRef>
              <c:f>ODM!$B$7:$AB$7</c:f>
              <c:numCache>
                <c:formatCode>General</c:formatCode>
                <c:ptCount val="27"/>
                <c:pt idx="0">
                  <c:v>25.1</c:v>
                </c:pt>
                <c:pt idx="1">
                  <c:v>23</c:v>
                </c:pt>
                <c:pt idx="2">
                  <c:v>20.8</c:v>
                </c:pt>
                <c:pt idx="3">
                  <c:v>19.100000000000001</c:v>
                </c:pt>
                <c:pt idx="4">
                  <c:v>21</c:v>
                </c:pt>
                <c:pt idx="5">
                  <c:v>19.899999999999999</c:v>
                </c:pt>
                <c:pt idx="6">
                  <c:v>19.8</c:v>
                </c:pt>
                <c:pt idx="7">
                  <c:v>18</c:v>
                </c:pt>
                <c:pt idx="8">
                  <c:v>16.7</c:v>
                </c:pt>
                <c:pt idx="9">
                  <c:v>16.5</c:v>
                </c:pt>
                <c:pt idx="10">
                  <c:v>15.4</c:v>
                </c:pt>
                <c:pt idx="11">
                  <c:v>14.4</c:v>
                </c:pt>
                <c:pt idx="12" formatCode="0.0">
                  <c:v>14.014460698718199</c:v>
                </c:pt>
                <c:pt idx="13" formatCode="0.0">
                  <c:v>13.255215388783528</c:v>
                </c:pt>
                <c:pt idx="14" formatCode="0.0">
                  <c:v>13.128465742909698</c:v>
                </c:pt>
                <c:pt idx="15" formatCode="0.0">
                  <c:v>12.553422381800887</c:v>
                </c:pt>
                <c:pt idx="16" formatCode="0.0">
                  <c:v>12.16609014743986</c:v>
                </c:pt>
                <c:pt idx="17" formatCode="0.0">
                  <c:v>11.730933962819348</c:v>
                </c:pt>
                <c:pt idx="18" formatCode="0.0">
                  <c:v>11.651998830903128</c:v>
                </c:pt>
                <c:pt idx="19" formatCode="0.0">
                  <c:v>10.952044681260837</c:v>
                </c:pt>
                <c:pt idx="20" formatCode="0.0">
                  <c:v>11.20574294325842</c:v>
                </c:pt>
                <c:pt idx="21" formatCode="0.0">
                  <c:v>10.928859894377135</c:v>
                </c:pt>
                <c:pt idx="22" formatCode="0.0">
                  <c:v>10.505204235615805</c:v>
                </c:pt>
                <c:pt idx="23" formatCode="0.0">
                  <c:v>10.35425107632218</c:v>
                </c:pt>
                <c:pt idx="24" formatCode="0.0">
                  <c:v>10.332906530089637</c:v>
                </c:pt>
                <c:pt idx="25" formatCode="0.0">
                  <c:v>10.307733406308442</c:v>
                </c:pt>
                <c:pt idx="26" formatCode="0.0">
                  <c:v>9.4836348851392618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69-4A59-86FC-4389BB1F16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3186304"/>
        <c:axId val="73241344"/>
      </c:lineChart>
      <c:catAx>
        <c:axId val="731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73241344"/>
        <c:crosses val="autoZero"/>
        <c:auto val="1"/>
        <c:lblAlgn val="ctr"/>
        <c:lblOffset val="100"/>
        <c:noMultiLvlLbl val="0"/>
      </c:catAx>
      <c:valAx>
        <c:axId val="7324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TMI</a:t>
                </a:r>
              </a:p>
            </c:rich>
          </c:tx>
          <c:layout>
            <c:manualLayout>
              <c:xMode val="edge"/>
              <c:yMode val="edge"/>
              <c:x val="1.2663347443686541E-2"/>
              <c:y val="0.433090653543657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7318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b="1" i="0" baseline="0" dirty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Proporção (%) de Óbitos Infantis segundo causa do óbito CID 10.</a:t>
            </a:r>
          </a:p>
          <a:p>
            <a:pPr>
              <a:defRPr sz="1800" b="1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b="1" i="0" baseline="0" dirty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Paraná, 2012 a 2020²</a:t>
            </a:r>
            <a:endParaRPr lang="pt-BR" sz="1800" b="1" dirty="0">
              <a:solidFill>
                <a:srgbClr val="3333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'OI CID 10'!$A$16</c:f>
              <c:strCache>
                <c:ptCount val="1"/>
                <c:pt idx="0">
                  <c:v>Algumas afec originadas no período perinatal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'OI CID 10'!$D$15:$L$15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CID 10'!$D$16:$L$16</c:f>
              <c:numCache>
                <c:formatCode>0.0</c:formatCode>
                <c:ptCount val="9"/>
                <c:pt idx="0">
                  <c:v>55.295429208472704</c:v>
                </c:pt>
                <c:pt idx="1">
                  <c:v>56.531927357937896</c:v>
                </c:pt>
                <c:pt idx="2">
                  <c:v>57.142857142857139</c:v>
                </c:pt>
                <c:pt idx="3">
                  <c:v>56.16827743035816</c:v>
                </c:pt>
                <c:pt idx="4">
                  <c:v>57.151626764886402</c:v>
                </c:pt>
                <c:pt idx="5">
                  <c:v>59.644825474586625</c:v>
                </c:pt>
                <c:pt idx="6">
                  <c:v>58.612143742255263</c:v>
                </c:pt>
                <c:pt idx="7">
                  <c:v>56.005056890012625</c:v>
                </c:pt>
                <c:pt idx="8">
                  <c:v>46.730975348338724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7-4B3F-A384-9B0870A29889}"/>
            </c:ext>
          </c:extLst>
        </c:ser>
        <c:ser>
          <c:idx val="1"/>
          <c:order val="1"/>
          <c:tx>
            <c:strRef>
              <c:f>'OI CID 10'!$A$17</c:f>
              <c:strCache>
                <c:ptCount val="1"/>
                <c:pt idx="0">
                  <c:v>Malf cong deformid e anomalias cromossômicas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'OI CID 10'!$D$15:$L$15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CID 10'!$D$17:$L$17</c:f>
              <c:numCache>
                <c:formatCode>0.0</c:formatCode>
                <c:ptCount val="9"/>
                <c:pt idx="0">
                  <c:v>26.978818283166106</c:v>
                </c:pt>
                <c:pt idx="1">
                  <c:v>26.830697129466905</c:v>
                </c:pt>
                <c:pt idx="2">
                  <c:v>26.618303571428569</c:v>
                </c:pt>
                <c:pt idx="3">
                  <c:v>28.027288231949964</c:v>
                </c:pt>
                <c:pt idx="4">
                  <c:v>26.764886433394718</c:v>
                </c:pt>
                <c:pt idx="5">
                  <c:v>27.189222290263306</c:v>
                </c:pt>
                <c:pt idx="6">
                  <c:v>26.8277571251549</c:v>
                </c:pt>
                <c:pt idx="7">
                  <c:v>29.26675094816687</c:v>
                </c:pt>
                <c:pt idx="8">
                  <c:v>22.829581993569125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C7-4B3F-A384-9B0870A29889}"/>
            </c:ext>
          </c:extLst>
        </c:ser>
        <c:ser>
          <c:idx val="2"/>
          <c:order val="2"/>
          <c:tx>
            <c:strRef>
              <c:f>'OI CID 10'!$A$18</c:f>
              <c:strCache>
                <c:ptCount val="1"/>
                <c:pt idx="0">
                  <c:v>Sint sinais e achad anorm ex clín e laborat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'OI CID 10'!$D$15:$L$15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CID 10'!$D$18:$L$18</c:f>
              <c:numCache>
                <c:formatCode>0.0</c:formatCode>
                <c:ptCount val="9"/>
                <c:pt idx="0">
                  <c:v>2.2853957636566347</c:v>
                </c:pt>
                <c:pt idx="1">
                  <c:v>2.5776215582893989</c:v>
                </c:pt>
                <c:pt idx="2">
                  <c:v>1.953125</c:v>
                </c:pt>
                <c:pt idx="3">
                  <c:v>2.1034678794769763</c:v>
                </c:pt>
                <c:pt idx="4">
                  <c:v>1.7188459177409454</c:v>
                </c:pt>
                <c:pt idx="5">
                  <c:v>1.5921616656460504</c:v>
                </c:pt>
                <c:pt idx="6">
                  <c:v>2.4783147459727406</c:v>
                </c:pt>
                <c:pt idx="7">
                  <c:v>3.2237673830594193</c:v>
                </c:pt>
                <c:pt idx="8">
                  <c:v>3.536977491961415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C7-4B3F-A384-9B0870A29889}"/>
            </c:ext>
          </c:extLst>
        </c:ser>
        <c:ser>
          <c:idx val="5"/>
          <c:order val="3"/>
          <c:tx>
            <c:strRef>
              <c:f>'OI CID 10'!$A$21</c:f>
              <c:strCache>
                <c:ptCount val="1"/>
                <c:pt idx="0">
                  <c:v>Algumas doenças infecciosas e parasitárias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'OI CID 10'!$D$15:$L$15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CID 10'!$D$21:$L$21</c:f>
              <c:numCache>
                <c:formatCode>0.0</c:formatCode>
                <c:ptCount val="9"/>
                <c:pt idx="0">
                  <c:v>3.7904124860646591</c:v>
                </c:pt>
                <c:pt idx="1">
                  <c:v>3.3391915641476282</c:v>
                </c:pt>
                <c:pt idx="2">
                  <c:v>3.5156249999999991</c:v>
                </c:pt>
                <c:pt idx="3">
                  <c:v>2.6719727117680501</c:v>
                </c:pt>
                <c:pt idx="4">
                  <c:v>3.1307550644567224</c:v>
                </c:pt>
                <c:pt idx="5">
                  <c:v>2.2045315370483789</c:v>
                </c:pt>
                <c:pt idx="6">
                  <c:v>2.6022304832713754</c:v>
                </c:pt>
                <c:pt idx="7">
                  <c:v>2.0859671302149176</c:v>
                </c:pt>
                <c:pt idx="8">
                  <c:v>1.5005359056806002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C7-4B3F-A384-9B0870A29889}"/>
            </c:ext>
          </c:extLst>
        </c:ser>
        <c:ser>
          <c:idx val="4"/>
          <c:order val="4"/>
          <c:tx>
            <c:strRef>
              <c:f>'OI CID 10'!$A$20</c:f>
              <c:strCache>
                <c:ptCount val="1"/>
                <c:pt idx="0">
                  <c:v>Doenças do aparelho respiratório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'OI CID 10'!$D$15:$L$15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CID 10'!$D$20:$L$20</c:f>
              <c:numCache>
                <c:formatCode>0.0</c:formatCode>
                <c:ptCount val="9"/>
                <c:pt idx="0">
                  <c:v>4.5150501672240795</c:v>
                </c:pt>
                <c:pt idx="1">
                  <c:v>4.8623315758640873</c:v>
                </c:pt>
                <c:pt idx="2">
                  <c:v>4.1294642857142874</c:v>
                </c:pt>
                <c:pt idx="3">
                  <c:v>4.8891415577032395</c:v>
                </c:pt>
                <c:pt idx="4">
                  <c:v>5.0337630448127726</c:v>
                </c:pt>
                <c:pt idx="5">
                  <c:v>4.1641151255358206</c:v>
                </c:pt>
                <c:pt idx="6">
                  <c:v>3.4696406443618337</c:v>
                </c:pt>
                <c:pt idx="7">
                  <c:v>3.476611883691529</c:v>
                </c:pt>
                <c:pt idx="8">
                  <c:v>1.8220793140407294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C7-4B3F-A384-9B0870A29889}"/>
            </c:ext>
          </c:extLst>
        </c:ser>
        <c:ser>
          <c:idx val="3"/>
          <c:order val="5"/>
          <c:tx>
            <c:strRef>
              <c:f>'OI CID 10'!$A$19</c:f>
              <c:strCache>
                <c:ptCount val="1"/>
                <c:pt idx="0">
                  <c:v>Causas externas de morbidade e mortalidade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'OI CID 10'!$D$15:$L$15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CID 10'!$D$19:$L$19</c:f>
              <c:numCache>
                <c:formatCode>0.0</c:formatCode>
                <c:ptCount val="9"/>
                <c:pt idx="0">
                  <c:v>2.3968784838350028</c:v>
                </c:pt>
                <c:pt idx="1">
                  <c:v>3.5149384885764512</c:v>
                </c:pt>
                <c:pt idx="2">
                  <c:v>2.34375</c:v>
                </c:pt>
                <c:pt idx="3">
                  <c:v>2.7288231949971582</c:v>
                </c:pt>
                <c:pt idx="4">
                  <c:v>2.2713321055862488</c:v>
                </c:pt>
                <c:pt idx="5">
                  <c:v>1.7146356399265161</c:v>
                </c:pt>
                <c:pt idx="6">
                  <c:v>2.0446096654275094</c:v>
                </c:pt>
                <c:pt idx="7">
                  <c:v>1.9595448798988628</c:v>
                </c:pt>
                <c:pt idx="8">
                  <c:v>3.1082529474812435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C7-4B3F-A384-9B0870A29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01792"/>
        <c:axId val="95603328"/>
      </c:barChart>
      <c:catAx>
        <c:axId val="956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603328"/>
        <c:crosses val="autoZero"/>
        <c:auto val="1"/>
        <c:lblAlgn val="ctr"/>
        <c:lblOffset val="100"/>
        <c:noMultiLvlLbl val="0"/>
      </c:catAx>
      <c:valAx>
        <c:axId val="9560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000" b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601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26386059004734"/>
          <c:y val="5.0101465975289673E-2"/>
          <c:w val="0.77721749722853972"/>
          <c:h val="0.6895230779079442"/>
        </c:manualLayout>
      </c:layout>
      <c:lineChart>
        <c:grouping val="standard"/>
        <c:varyColors val="0"/>
        <c:ser>
          <c:idx val="0"/>
          <c:order val="0"/>
          <c:tx>
            <c:strRef>
              <c:f>Paraná!$A$121</c:f>
              <c:strCache>
                <c:ptCount val="1"/>
                <c:pt idx="0">
                  <c:v>Vaginal</c:v>
                </c:pt>
              </c:strCache>
            </c:strRef>
          </c:tx>
          <c:marker>
            <c:symbol val="diamond"/>
            <c:size val="10"/>
          </c:marker>
          <c:cat>
            <c:numRef>
              <c:f>Paraná!$B$120:$J$120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Paraná!$B$121:$J$121</c:f>
              <c:numCache>
                <c:formatCode>0.0</c:formatCode>
                <c:ptCount val="9"/>
                <c:pt idx="0">
                  <c:v>38.018380800831359</c:v>
                </c:pt>
                <c:pt idx="1">
                  <c:v>36.421647300507146</c:v>
                </c:pt>
                <c:pt idx="2">
                  <c:v>36.860140822171374</c:v>
                </c:pt>
                <c:pt idx="3">
                  <c:v>38.515066790928863</c:v>
                </c:pt>
                <c:pt idx="4">
                  <c:v>38.567448699263508</c:v>
                </c:pt>
                <c:pt idx="5">
                  <c:v>37.908732951627321</c:v>
                </c:pt>
                <c:pt idx="6">
                  <c:v>38.066581306017923</c:v>
                </c:pt>
                <c:pt idx="7">
                  <c:v>37.662320738612301</c:v>
                </c:pt>
                <c:pt idx="8">
                  <c:v>35.563122585891442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93-4EE2-B2C3-E0C353F96BDC}"/>
            </c:ext>
          </c:extLst>
        </c:ser>
        <c:ser>
          <c:idx val="1"/>
          <c:order val="1"/>
          <c:tx>
            <c:strRef>
              <c:f>Paraná!$A$122</c:f>
              <c:strCache>
                <c:ptCount val="1"/>
                <c:pt idx="0">
                  <c:v>Cesário</c:v>
                </c:pt>
              </c:strCache>
            </c:strRef>
          </c:tx>
          <c:cat>
            <c:numRef>
              <c:f>Paraná!$B$120:$J$120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Paraná!$B$122:$J$122</c:f>
              <c:numCache>
                <c:formatCode>0.0</c:formatCode>
                <c:ptCount val="9"/>
                <c:pt idx="0">
                  <c:v>61.929009839898676</c:v>
                </c:pt>
                <c:pt idx="1">
                  <c:v>63.519933234897607</c:v>
                </c:pt>
                <c:pt idx="2">
                  <c:v>63.097337385410022</c:v>
                </c:pt>
                <c:pt idx="3">
                  <c:v>61.421559490525013</c:v>
                </c:pt>
                <c:pt idx="4">
                  <c:v>61.371287064862656</c:v>
                </c:pt>
                <c:pt idx="5">
                  <c:v>62.025958544951948</c:v>
                </c:pt>
                <c:pt idx="6">
                  <c:v>61.878361075544163</c:v>
                </c:pt>
                <c:pt idx="7">
                  <c:v>62.284251060419464</c:v>
                </c:pt>
                <c:pt idx="8">
                  <c:v>64.343362472047161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93-4EE2-B2C3-E0C353F96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11328"/>
        <c:axId val="129511424"/>
      </c:lineChart>
      <c:catAx>
        <c:axId val="12941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9511424"/>
        <c:crosses val="autoZero"/>
        <c:auto val="1"/>
        <c:lblAlgn val="ctr"/>
        <c:lblOffset val="100"/>
        <c:noMultiLvlLbl val="0"/>
      </c:catAx>
      <c:valAx>
        <c:axId val="129511424"/>
        <c:scaling>
          <c:orientation val="minMax"/>
          <c:min val="20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%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29218487932910853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94113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pt-BR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Paraná!$A$146</c:f>
              <c:strCache>
                <c:ptCount val="1"/>
                <c:pt idx="0">
                  <c:v>&lt; 37 SG</c:v>
                </c:pt>
              </c:strCache>
            </c:strRef>
          </c:tx>
          <c:invertIfNegative val="0"/>
          <c:cat>
            <c:numRef>
              <c:f>Paraná!$B$145:$J$145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Paraná!$B$146:$J$146</c:f>
              <c:numCache>
                <c:formatCode>0.0</c:formatCode>
                <c:ptCount val="9"/>
                <c:pt idx="0">
                  <c:v>11.878673724547783</c:v>
                </c:pt>
                <c:pt idx="1">
                  <c:v>10.462219939654624</c:v>
                </c:pt>
                <c:pt idx="2">
                  <c:v>10.295276329118673</c:v>
                </c:pt>
                <c:pt idx="3">
                  <c:v>9.6520658589624162</c:v>
                </c:pt>
                <c:pt idx="4">
                  <c:v>10.309803567513187</c:v>
                </c:pt>
                <c:pt idx="5">
                  <c:v>10.183688091660169</c:v>
                </c:pt>
                <c:pt idx="6">
                  <c:v>10.465428937259926</c:v>
                </c:pt>
                <c:pt idx="7">
                  <c:v>10.582041608840417</c:v>
                </c:pt>
                <c:pt idx="8">
                  <c:v>11.128278105305952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B-4CFF-B0A0-1ECB3F0FBA62}"/>
            </c:ext>
          </c:extLst>
        </c:ser>
        <c:ser>
          <c:idx val="1"/>
          <c:order val="1"/>
          <c:tx>
            <c:strRef>
              <c:f>Paraná!$A$147</c:f>
              <c:strCache>
                <c:ptCount val="1"/>
                <c:pt idx="0">
                  <c:v>37 a 41</c:v>
                </c:pt>
              </c:strCache>
            </c:strRef>
          </c:tx>
          <c:invertIfNegative val="0"/>
          <c:cat>
            <c:numRef>
              <c:f>Paraná!$B$145:$J$145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Paraná!$B$147:$J$147</c:f>
              <c:numCache>
                <c:formatCode>0.0</c:formatCode>
                <c:ptCount val="9"/>
                <c:pt idx="0">
                  <c:v>82.808430487448419</c:v>
                </c:pt>
                <c:pt idx="1">
                  <c:v>85.11395005456761</c:v>
                </c:pt>
                <c:pt idx="2">
                  <c:v>86.605635388136392</c:v>
                </c:pt>
                <c:pt idx="3">
                  <c:v>87.507921714818266</c:v>
                </c:pt>
                <c:pt idx="4">
                  <c:v>86.897192163336882</c:v>
                </c:pt>
                <c:pt idx="5">
                  <c:v>87.384679766411139</c:v>
                </c:pt>
                <c:pt idx="6">
                  <c:v>87.520486555697801</c:v>
                </c:pt>
                <c:pt idx="7">
                  <c:v>87.629416785576979</c:v>
                </c:pt>
                <c:pt idx="8">
                  <c:v>86.901809310835546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AB-4CFF-B0A0-1ECB3F0FBA62}"/>
            </c:ext>
          </c:extLst>
        </c:ser>
        <c:ser>
          <c:idx val="2"/>
          <c:order val="2"/>
          <c:tx>
            <c:strRef>
              <c:f>Paraná!$A$148</c:f>
              <c:strCache>
                <c:ptCount val="1"/>
                <c:pt idx="0">
                  <c:v>42 e +</c:v>
                </c:pt>
              </c:strCache>
            </c:strRef>
          </c:tx>
          <c:invertIfNegative val="0"/>
          <c:cat>
            <c:numRef>
              <c:f>Paraná!$B$145:$J$145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Paraná!$B$148:$J$148</c:f>
              <c:numCache>
                <c:formatCode>0.0</c:formatCode>
                <c:ptCount val="9"/>
                <c:pt idx="0">
                  <c:v>3.1747475075504186</c:v>
                </c:pt>
                <c:pt idx="1">
                  <c:v>2.4805803428131226</c:v>
                </c:pt>
                <c:pt idx="2">
                  <c:v>2.1617328881051545</c:v>
                </c:pt>
                <c:pt idx="3">
                  <c:v>1.880708294501398</c:v>
                </c:pt>
                <c:pt idx="4">
                  <c:v>1.7785975004191759</c:v>
                </c:pt>
                <c:pt idx="5">
                  <c:v>1.5433096827782105</c:v>
                </c:pt>
                <c:pt idx="6">
                  <c:v>1.4852752880921889</c:v>
                </c:pt>
                <c:pt idx="7">
                  <c:v>1.11156720550962</c:v>
                </c:pt>
                <c:pt idx="8">
                  <c:v>1.1414921732059362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AB-4CFF-B0A0-1ECB3F0FB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29489536"/>
        <c:axId val="129495424"/>
      </c:barChart>
      <c:catAx>
        <c:axId val="12948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9495424"/>
        <c:crosses val="autoZero"/>
        <c:auto val="1"/>
        <c:lblAlgn val="ctr"/>
        <c:lblOffset val="100"/>
        <c:noMultiLvlLbl val="0"/>
      </c:catAx>
      <c:valAx>
        <c:axId val="12949542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%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94895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</c:v>
          </c:tx>
          <c:spPr>
            <a:solidFill>
              <a:srgbClr val="00B050"/>
            </a:solidFill>
          </c:spPr>
          <c:invertIfNegative val="0"/>
          <c:cat>
            <c:strRef>
              <c:f>'SRAG &lt;19 anos'!$A$134:$A$138</c:f>
              <c:strCache>
                <c:ptCount val="5"/>
                <c:pt idx="0">
                  <c:v>SRAG por Influenza</c:v>
                </c:pt>
                <c:pt idx="1">
                  <c:v>SRAG por outro vírus respiratório</c:v>
                </c:pt>
                <c:pt idx="2">
                  <c:v>SRAG por outro agente etiológico</c:v>
                </c:pt>
                <c:pt idx="3">
                  <c:v>SRAG não especificado</c:v>
                </c:pt>
                <c:pt idx="4">
                  <c:v>SRAG por COVID-19</c:v>
                </c:pt>
              </c:strCache>
            </c:strRef>
          </c:cat>
          <c:val>
            <c:numRef>
              <c:f>'SRAG &lt;19 anos'!$B$134:$B$138</c:f>
              <c:numCache>
                <c:formatCode>General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1</c:v>
                </c:pt>
                <c:pt idx="3">
                  <c:v>62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3-4B29-AC0C-9D6728D082CC}"/>
            </c:ext>
          </c:extLst>
        </c:ser>
        <c:ser>
          <c:idx val="1"/>
          <c:order val="1"/>
          <c:tx>
            <c:v>%</c:v>
          </c:tx>
          <c:invertIfNegative val="0"/>
          <c:cat>
            <c:strRef>
              <c:f>'SRAG &lt;19 anos'!$A$134:$A$138</c:f>
              <c:strCache>
                <c:ptCount val="5"/>
                <c:pt idx="0">
                  <c:v>SRAG por Influenza</c:v>
                </c:pt>
                <c:pt idx="1">
                  <c:v>SRAG por outro vírus respiratório</c:v>
                </c:pt>
                <c:pt idx="2">
                  <c:v>SRAG por outro agente etiológico</c:v>
                </c:pt>
                <c:pt idx="3">
                  <c:v>SRAG não especificado</c:v>
                </c:pt>
                <c:pt idx="4">
                  <c:v>SRAG por COVID-19</c:v>
                </c:pt>
              </c:strCache>
            </c:strRef>
          </c:cat>
          <c:val>
            <c:numRef>
              <c:f>'SRAG &lt;19 anos'!$C$134:$C$138</c:f>
              <c:numCache>
                <c:formatCode>0.0</c:formatCode>
                <c:ptCount val="5"/>
                <c:pt idx="0">
                  <c:v>1.1764705882352946</c:v>
                </c:pt>
                <c:pt idx="1">
                  <c:v>12.941176470588236</c:v>
                </c:pt>
                <c:pt idx="2">
                  <c:v>1.1764705882352946</c:v>
                </c:pt>
                <c:pt idx="3">
                  <c:v>72.941176470588232</c:v>
                </c:pt>
                <c:pt idx="4">
                  <c:v>11.764705882352942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3-4B29-AC0C-9D6728D08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78624"/>
        <c:axId val="154380160"/>
      </c:barChart>
      <c:catAx>
        <c:axId val="15437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380160"/>
        <c:crosses val="autoZero"/>
        <c:auto val="1"/>
        <c:lblAlgn val="ctr"/>
        <c:lblOffset val="100"/>
        <c:noMultiLvlLbl val="0"/>
      </c:catAx>
      <c:valAx>
        <c:axId val="15438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3786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>
          <a:solidFill>
            <a:schemeClr val="tx1"/>
          </a:solidFill>
          <a:latin typeface="Arial (Corpo)"/>
        </a:defRPr>
      </a:pPr>
      <a:endParaRPr lang="pt-BR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</c:v>
          </c:tx>
          <c:spPr>
            <a:solidFill>
              <a:srgbClr val="00B050"/>
            </a:solidFill>
          </c:spPr>
          <c:invertIfNegative val="0"/>
          <c:cat>
            <c:strRef>
              <c:f>'SRAG &lt;19 anos'!$J$113:$J$115</c:f>
              <c:strCache>
                <c:ptCount val="3"/>
                <c:pt idx="0">
                  <c:v>05 a 09 anos</c:v>
                </c:pt>
                <c:pt idx="1">
                  <c:v>10 a 14 anos</c:v>
                </c:pt>
                <c:pt idx="2">
                  <c:v>15 a 19 anos</c:v>
                </c:pt>
              </c:strCache>
            </c:strRef>
          </c:cat>
          <c:val>
            <c:numRef>
              <c:f>'SRAG &lt;19 anos'!$K$113:$K$115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6-43DE-9931-DB278338B080}"/>
            </c:ext>
          </c:extLst>
        </c:ser>
        <c:ser>
          <c:idx val="1"/>
          <c:order val="1"/>
          <c:tx>
            <c:v>%</c:v>
          </c:tx>
          <c:invertIfNegative val="0"/>
          <c:cat>
            <c:strRef>
              <c:f>'SRAG &lt;19 anos'!$J$113:$J$115</c:f>
              <c:strCache>
                <c:ptCount val="3"/>
                <c:pt idx="0">
                  <c:v>05 a 09 anos</c:v>
                </c:pt>
                <c:pt idx="1">
                  <c:v>10 a 14 anos</c:v>
                </c:pt>
                <c:pt idx="2">
                  <c:v>15 a 19 anos</c:v>
                </c:pt>
              </c:strCache>
            </c:strRef>
          </c:cat>
          <c:val>
            <c:numRef>
              <c:f>'SRAG &lt;19 anos'!$L$113:$L$115</c:f>
              <c:numCache>
                <c:formatCode>0.0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6-43DE-9931-DB278338B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515328"/>
        <c:axId val="154516864"/>
      </c:barChart>
      <c:catAx>
        <c:axId val="15451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516864"/>
        <c:crosses val="autoZero"/>
        <c:auto val="1"/>
        <c:lblAlgn val="ctr"/>
        <c:lblOffset val="100"/>
        <c:noMultiLvlLbl val="0"/>
      </c:catAx>
      <c:valAx>
        <c:axId val="15451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515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>
          <a:solidFill>
            <a:schemeClr val="tx1"/>
          </a:solidFill>
          <a:latin typeface="Arial (Corpo)"/>
        </a:defRPr>
      </a:pPr>
      <a:endParaRPr lang="pt-BR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/>
                      <a:t>2=18,2%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728-493C-B3BC-A017351BDEA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/>
                      <a:t>3=27,3%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728-493C-B3BC-A017351BDE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/>
                      <a:t>4=36,4%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728-493C-B3BC-A017351BDE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/>
                      <a:t>2=18,2%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728-493C-B3BC-A017351BDE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Notificação!$A$19:$A$22</c:f>
              <c:strCache>
                <c:ptCount val="4"/>
                <c:pt idx="0">
                  <c:v>0-4a</c:v>
                </c:pt>
                <c:pt idx="1">
                  <c:v>5-9a</c:v>
                </c:pt>
                <c:pt idx="2">
                  <c:v>10-14a</c:v>
                </c:pt>
                <c:pt idx="3">
                  <c:v>15-19a</c:v>
                </c:pt>
              </c:strCache>
            </c:strRef>
          </c:cat>
          <c:val>
            <c:numRef>
              <c:f>Notificação!$B$19:$B$22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28-493C-B3BC-A017351BDE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600" b="1">
          <a:latin typeface="Arial (Corpo)"/>
        </a:defRPr>
      </a:pPr>
      <a:endParaRPr lang="pt-BR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16E-49CD-9E91-9B23D2EB042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116E-49CD-9E91-9B23D2EB042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/>
                      <a:t>5=45,5%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16E-49CD-9E91-9B23D2EB04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/>
                      <a:t>6=54,5%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16E-49CD-9E91-9B23D2EB042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Notificação!$A$25:$A$26</c:f>
              <c:strCache>
                <c:ptCount val="2"/>
                <c:pt idx="0">
                  <c:v>FEM</c:v>
                </c:pt>
                <c:pt idx="1">
                  <c:v>MASC</c:v>
                </c:pt>
              </c:strCache>
            </c:strRef>
          </c:cat>
          <c:val>
            <c:numRef>
              <c:f>Notificação!$B$25:$B$26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6E-49CD-9E91-9B23D2EB04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600" b="1">
          <a:latin typeface="Arial (Corpo)"/>
        </a:defRPr>
      </a:pPr>
      <a:endParaRPr lang="pt-BR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619345859429412E-2"/>
          <c:y val="7.8588794235317241E-2"/>
          <c:w val="0.90535838552540016"/>
          <c:h val="0.73687095749107079"/>
        </c:manualLayout>
      </c:layout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/>
                      <a:t>6=54,5%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425-4A39-A72F-6CD288C5ED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/>
                      <a:t>2=27,3%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425-4A39-A72F-6CD288C5ED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/>
                      <a:t>3=18,2%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425-4A39-A72F-6CD288C5ED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Notificação!$A$29:$A$31</c:f>
              <c:strCache>
                <c:ptCount val="3"/>
                <c:pt idx="0">
                  <c:v>BRANCA</c:v>
                </c:pt>
                <c:pt idx="1">
                  <c:v>PARDA</c:v>
                </c:pt>
                <c:pt idx="2">
                  <c:v>NÃO DECLARADO</c:v>
                </c:pt>
              </c:strCache>
            </c:strRef>
          </c:cat>
          <c:val>
            <c:numRef>
              <c:f>Notificação!$B$29:$B$31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25-4A39-A72F-6CD288C5E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600" b="1">
          <a:latin typeface="Arial (Corpo)"/>
        </a:defRPr>
      </a:pPr>
      <a:endParaRPr lang="pt-BR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/>
                      <a:t>8=72,7%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F5C-4166-9D78-B0528E0D9C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/>
                      <a:t>3=27,3%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F5C-4166-9D78-B0528E0D9C4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Notificação!$A$35:$A$36</c:f>
              <c:strCache>
                <c:ptCount val="2"/>
                <c:pt idx="0">
                  <c:v>ALTA HOSPITALAR</c:v>
                </c:pt>
                <c:pt idx="1">
                  <c:v>ÓBITO</c:v>
                </c:pt>
              </c:strCache>
            </c:strRef>
          </c:cat>
          <c:val>
            <c:numRef>
              <c:f>Notificação!$B$35:$B$36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C-4166-9D78-B0528E0D9C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600" b="1">
          <a:latin typeface="Arial (Corpo)"/>
        </a:defRPr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b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</a:t>
            </a:r>
            <a:r>
              <a:rPr lang="pt-BR" sz="1800" b="1" baseline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Mortalidade Infantil e Fetal /1000 Nascidos Vivos. Paraná, 2012 a 2020²</a:t>
            </a:r>
            <a:endParaRPr lang="pt-BR" sz="1800" b="1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733311686554642"/>
          <c:y val="0.14457950938327468"/>
          <c:w val="0.820141921692779"/>
          <c:h val="0.5929909158867912"/>
        </c:manualLayout>
      </c:layout>
      <c:lineChart>
        <c:grouping val="standard"/>
        <c:varyColors val="0"/>
        <c:ser>
          <c:idx val="1"/>
          <c:order val="0"/>
          <c:tx>
            <c:strRef>
              <c:f>'TMI TMF PR'!$B$11</c:f>
              <c:strCache>
                <c:ptCount val="1"/>
                <c:pt idx="0">
                  <c:v>TMI</c:v>
                </c:pt>
              </c:strCache>
            </c:strRef>
          </c:tx>
          <c:spPr>
            <a:ln w="508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2933950266526041E-2"/>
                  <c:y val="-5.262123583977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2C-4D06-B6EC-A6CD87019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'TMI TMF PR'!$C$10:$M$10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  <c:extLst/>
            </c:strRef>
          </c:cat>
          <c:val>
            <c:numRef>
              <c:f>'TMI TMF PR'!$C$11:$M$11</c:f>
              <c:numCache>
                <c:formatCode>0.0</c:formatCode>
                <c:ptCount val="9"/>
                <c:pt idx="0">
                  <c:v>11.651998830903128</c:v>
                </c:pt>
                <c:pt idx="1">
                  <c:v>10.958464402644926</c:v>
                </c:pt>
                <c:pt idx="2">
                  <c:v>11.20574294325842</c:v>
                </c:pt>
                <c:pt idx="3">
                  <c:v>10.928859894377135</c:v>
                </c:pt>
                <c:pt idx="4">
                  <c:v>10.505204235615805</c:v>
                </c:pt>
                <c:pt idx="5">
                  <c:v>10.35425107632218</c:v>
                </c:pt>
                <c:pt idx="6">
                  <c:v>10.332906530089637</c:v>
                </c:pt>
                <c:pt idx="7">
                  <c:v>10.307733406308442</c:v>
                </c:pt>
                <c:pt idx="8">
                  <c:v>9.4836348851392618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232C-4D06-B6EC-A6CD87019308}"/>
            </c:ext>
          </c:extLst>
        </c:ser>
        <c:ser>
          <c:idx val="0"/>
          <c:order val="1"/>
          <c:tx>
            <c:strRef>
              <c:f>'TMI TMF PR'!$B$12</c:f>
              <c:strCache>
                <c:ptCount val="1"/>
                <c:pt idx="0">
                  <c:v>TMF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44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'TMI TMF PR'!$C$10:$M$10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  <c:extLst/>
            </c:strRef>
          </c:cat>
          <c:val>
            <c:numRef>
              <c:f>'TMI TMF PR'!$C$12:$M$12</c:f>
              <c:numCache>
                <c:formatCode>0.0</c:formatCode>
                <c:ptCount val="9"/>
                <c:pt idx="0">
                  <c:v>7.7400977018161194</c:v>
                </c:pt>
                <c:pt idx="1">
                  <c:v>7.5372882327830624</c:v>
                </c:pt>
                <c:pt idx="2">
                  <c:v>7.5280361941525857</c:v>
                </c:pt>
                <c:pt idx="3">
                  <c:v>7.767708525984836</c:v>
                </c:pt>
                <c:pt idx="4">
                  <c:v>6.8211950221288511</c:v>
                </c:pt>
                <c:pt idx="5">
                  <c:v>6.8263254343595907</c:v>
                </c:pt>
                <c:pt idx="6">
                  <c:v>6.304432187593437</c:v>
                </c:pt>
                <c:pt idx="7">
                  <c:v>6.3448079400739346</c:v>
                </c:pt>
                <c:pt idx="8">
                  <c:v>6.2124349714632032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232C-4D06-B6EC-A6CD870193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386880"/>
        <c:axId val="75388416"/>
      </c:lineChart>
      <c:lineChart>
        <c:grouping val="standard"/>
        <c:varyColors val="0"/>
        <c:ser>
          <c:idx val="2"/>
          <c:order val="2"/>
          <c:tx>
            <c:strRef>
              <c:f>'TMI TMF PR'!$B$6</c:f>
              <c:strCache>
                <c:ptCount val="1"/>
                <c:pt idx="0">
                  <c:v>OI Nº Abs</c:v>
                </c:pt>
              </c:strCache>
            </c:strRef>
          </c:tx>
          <c:spPr>
            <a:ln w="50800" cap="rnd">
              <a:noFill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'TMI TMF PR'!$C$7:$M$7</c:f>
              <c:numCache>
                <c:formatCode>General</c:formatCode>
                <c:ptCount val="9"/>
                <c:pt idx="0">
                  <c:v>1201</c:v>
                </c:pt>
                <c:pt idx="1">
                  <c:v>1183</c:v>
                </c:pt>
                <c:pt idx="2">
                  <c:v>1213</c:v>
                </c:pt>
                <c:pt idx="3">
                  <c:v>1260</c:v>
                </c:pt>
                <c:pt idx="4">
                  <c:v>1065</c:v>
                </c:pt>
                <c:pt idx="5">
                  <c:v>1084</c:v>
                </c:pt>
                <c:pt idx="6">
                  <c:v>991</c:v>
                </c:pt>
                <c:pt idx="7">
                  <c:v>980</c:v>
                </c:pt>
                <c:pt idx="8">
                  <c:v>615</c:v>
                </c:pt>
              </c:numCache>
              <c:extLst/>
            </c:numRef>
          </c:cat>
          <c:val>
            <c:numRef>
              <c:f>'TMI TMF PR'!$C$6:$M$6</c:f>
              <c:numCache>
                <c:formatCode>General</c:formatCode>
                <c:ptCount val="9"/>
                <c:pt idx="0">
                  <c:v>1794</c:v>
                </c:pt>
                <c:pt idx="1">
                  <c:v>1707</c:v>
                </c:pt>
                <c:pt idx="2">
                  <c:v>1792</c:v>
                </c:pt>
                <c:pt idx="3">
                  <c:v>1759</c:v>
                </c:pt>
                <c:pt idx="4">
                  <c:v>1629</c:v>
                </c:pt>
                <c:pt idx="5">
                  <c:v>1633</c:v>
                </c:pt>
                <c:pt idx="6">
                  <c:v>1614</c:v>
                </c:pt>
                <c:pt idx="7">
                  <c:v>1582</c:v>
                </c:pt>
                <c:pt idx="8">
                  <c:v>933</c:v>
                </c:pt>
              </c:numCache>
              <c:extLst/>
            </c:numRef>
          </c:val>
          <c:smooth val="1"/>
          <c:extLst>
            <c:ext xmlns:c16="http://schemas.microsoft.com/office/drawing/2014/chart" uri="{C3380CC4-5D6E-409C-BE32-E72D297353CC}">
              <c16:uniqueId val="{00000005-232C-4D06-B6EC-A6CD87019308}"/>
            </c:ext>
          </c:extLst>
        </c:ser>
        <c:ser>
          <c:idx val="3"/>
          <c:order val="3"/>
          <c:tx>
            <c:strRef>
              <c:f>'TMI TMF PR'!$B$7</c:f>
              <c:strCache>
                <c:ptCount val="1"/>
                <c:pt idx="0">
                  <c:v>OF Nº Abs</c:v>
                </c:pt>
              </c:strCache>
            </c:strRef>
          </c:tx>
          <c:spPr>
            <a:ln w="50800" cap="rnd">
              <a:noFill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'TMI TMF PR'!$C$7:$M$7</c:f>
              <c:numCache>
                <c:formatCode>General</c:formatCode>
                <c:ptCount val="9"/>
                <c:pt idx="0">
                  <c:v>1201</c:v>
                </c:pt>
                <c:pt idx="1">
                  <c:v>1183</c:v>
                </c:pt>
                <c:pt idx="2">
                  <c:v>1213</c:v>
                </c:pt>
                <c:pt idx="3">
                  <c:v>1260</c:v>
                </c:pt>
                <c:pt idx="4">
                  <c:v>1065</c:v>
                </c:pt>
                <c:pt idx="5">
                  <c:v>1084</c:v>
                </c:pt>
                <c:pt idx="6">
                  <c:v>991</c:v>
                </c:pt>
                <c:pt idx="7">
                  <c:v>980</c:v>
                </c:pt>
                <c:pt idx="8">
                  <c:v>615</c:v>
                </c:pt>
              </c:numCache>
              <c:extLst/>
            </c:numRef>
          </c:cat>
          <c:val>
            <c:numRef>
              <c:f>'TMI TMF PR'!$C$7:$M$7</c:f>
              <c:numCache>
                <c:formatCode>General</c:formatCode>
                <c:ptCount val="9"/>
                <c:pt idx="0">
                  <c:v>1201</c:v>
                </c:pt>
                <c:pt idx="1">
                  <c:v>1183</c:v>
                </c:pt>
                <c:pt idx="2">
                  <c:v>1213</c:v>
                </c:pt>
                <c:pt idx="3">
                  <c:v>1260</c:v>
                </c:pt>
                <c:pt idx="4">
                  <c:v>1065</c:v>
                </c:pt>
                <c:pt idx="5">
                  <c:v>1084</c:v>
                </c:pt>
                <c:pt idx="6">
                  <c:v>991</c:v>
                </c:pt>
                <c:pt idx="7">
                  <c:v>980</c:v>
                </c:pt>
                <c:pt idx="8">
                  <c:v>615</c:v>
                </c:pt>
              </c:numCache>
              <c:extLst/>
            </c:numRef>
          </c:val>
          <c:smooth val="1"/>
          <c:extLst>
            <c:ext xmlns:c16="http://schemas.microsoft.com/office/drawing/2014/chart" uri="{C3380CC4-5D6E-409C-BE32-E72D297353CC}">
              <c16:uniqueId val="{00000006-232C-4D06-B6EC-A6CD870193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400320"/>
        <c:axId val="75390336"/>
      </c:lineChart>
      <c:catAx>
        <c:axId val="7538688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388416"/>
        <c:crosses val="autoZero"/>
        <c:auto val="1"/>
        <c:lblAlgn val="ctr"/>
        <c:lblOffset val="100"/>
        <c:noMultiLvlLbl val="0"/>
      </c:catAx>
      <c:valAx>
        <c:axId val="75388416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0">
                    <a:latin typeface="Arial" panose="020B0604020202020204" pitchFamily="34" charset="0"/>
                    <a:cs typeface="Arial" panose="020B0604020202020204" pitchFamily="34" charset="0"/>
                  </a:rPr>
                  <a:t>Taxa Mortalidade/1000 NV</a:t>
                </a:r>
              </a:p>
            </c:rich>
          </c:tx>
          <c:layout>
            <c:manualLayout>
              <c:xMode val="edge"/>
              <c:yMode val="edge"/>
              <c:x val="5.4016153908596508E-2"/>
              <c:y val="0.251542949706006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75386880"/>
        <c:crosses val="autoZero"/>
        <c:crossBetween val="between"/>
      </c:valAx>
      <c:valAx>
        <c:axId val="75390336"/>
        <c:scaling>
          <c:orientation val="minMax"/>
          <c:max val="12"/>
          <c:min val="7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400320"/>
        <c:crosses val="max"/>
        <c:crossBetween val="between"/>
      </c:valAx>
      <c:catAx>
        <c:axId val="7540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53903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Percentual de Óbitos Infantis conforme o estrato etário.</a:t>
            </a:r>
          </a:p>
          <a:p>
            <a:pPr>
              <a:defRPr sz="1800" b="1" i="0" u="none" strike="noStrike" kern="1200" baseline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Paraná, 2012 a 2020²</a:t>
            </a:r>
          </a:p>
        </c:rich>
      </c:tx>
      <c:layout>
        <c:manualLayout>
          <c:xMode val="edge"/>
          <c:yMode val="edge"/>
          <c:x val="0.1984016514625519"/>
          <c:y val="1.84759745829240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64777099704934"/>
          <c:y val="0.20120230445455156"/>
          <c:w val="0.69198859876397367"/>
          <c:h val="0.56579129572721842"/>
        </c:manualLayout>
      </c:layout>
      <c:lineChart>
        <c:grouping val="standard"/>
        <c:varyColors val="0"/>
        <c:ser>
          <c:idx val="0"/>
          <c:order val="0"/>
          <c:tx>
            <c:strRef>
              <c:f>'OI Estrato Etario PR'!$A$13</c:f>
              <c:strCache>
                <c:ptCount val="1"/>
                <c:pt idx="0">
                  <c:v>Neo Precoce (&lt; 7d)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</c:marker>
          <c:cat>
            <c:strRef>
              <c:f>'OI Estrato Etario PR'!$D$12:$L$12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Estrato Etario PR'!$D$13:$L$13</c:f>
              <c:numCache>
                <c:formatCode>0.0</c:formatCode>
                <c:ptCount val="9"/>
                <c:pt idx="0">
                  <c:v>52.842809364548494</c:v>
                </c:pt>
                <c:pt idx="1">
                  <c:v>51.728178090216772</c:v>
                </c:pt>
                <c:pt idx="2">
                  <c:v>53.794642857142854</c:v>
                </c:pt>
                <c:pt idx="3">
                  <c:v>53.610005685048307</c:v>
                </c:pt>
                <c:pt idx="4">
                  <c:v>51.012891344383057</c:v>
                </c:pt>
                <c:pt idx="5">
                  <c:v>53.337415799142654</c:v>
                </c:pt>
                <c:pt idx="6">
                  <c:v>54.151177199504325</c:v>
                </c:pt>
                <c:pt idx="7">
                  <c:v>53.03413400758533</c:v>
                </c:pt>
                <c:pt idx="8">
                  <c:v>52.304394426580927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C-45E5-B65E-CF42A532F33A}"/>
            </c:ext>
          </c:extLst>
        </c:ser>
        <c:ser>
          <c:idx val="1"/>
          <c:order val="1"/>
          <c:tx>
            <c:strRef>
              <c:f>'OI Estrato Etario PR'!$A$14</c:f>
              <c:strCache>
                <c:ptCount val="1"/>
                <c:pt idx="0">
                  <c:v>Neonatal Tardia (7 a 27)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</c:marker>
          <c:cat>
            <c:strRef>
              <c:f>'OI Estrato Etario PR'!$D$12:$L$12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Estrato Etario PR'!$D$14:$L$14</c:f>
              <c:numCache>
                <c:formatCode>0.0</c:formatCode>
                <c:ptCount val="9"/>
                <c:pt idx="0">
                  <c:v>17.224080267558531</c:v>
                </c:pt>
                <c:pt idx="1">
                  <c:v>17.691857059168139</c:v>
                </c:pt>
                <c:pt idx="2">
                  <c:v>17.578125</c:v>
                </c:pt>
                <c:pt idx="3">
                  <c:v>18.419556566230813</c:v>
                </c:pt>
                <c:pt idx="4">
                  <c:v>18.968692449355419</c:v>
                </c:pt>
                <c:pt idx="5">
                  <c:v>18.983466013472125</c:v>
                </c:pt>
                <c:pt idx="6">
                  <c:v>18.959107806691449</c:v>
                </c:pt>
                <c:pt idx="7">
                  <c:v>18.078381795195956</c:v>
                </c:pt>
                <c:pt idx="8">
                  <c:v>19.506966773847804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4C-45E5-B65E-CF42A532F33A}"/>
            </c:ext>
          </c:extLst>
        </c:ser>
        <c:ser>
          <c:idx val="2"/>
          <c:order val="2"/>
          <c:tx>
            <c:strRef>
              <c:f>'OI Estrato Etario PR'!$A$15</c:f>
              <c:strCache>
                <c:ptCount val="1"/>
                <c:pt idx="0">
                  <c:v>Pós Neo (28d-&lt;1)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</c:marker>
          <c:cat>
            <c:strRef>
              <c:f>'OI Estrato Etario PR'!$D$12:$L$12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Estrato Etario PR'!$D$15:$L$15</c:f>
              <c:numCache>
                <c:formatCode>0.0</c:formatCode>
                <c:ptCount val="9"/>
                <c:pt idx="0">
                  <c:v>29.933110367892986</c:v>
                </c:pt>
                <c:pt idx="1">
                  <c:v>30.521382542472168</c:v>
                </c:pt>
                <c:pt idx="2">
                  <c:v>28.627232142857146</c:v>
                </c:pt>
                <c:pt idx="3">
                  <c:v>27.970437748720851</c:v>
                </c:pt>
                <c:pt idx="4">
                  <c:v>30.018416206261506</c:v>
                </c:pt>
                <c:pt idx="5">
                  <c:v>27.679118187385185</c:v>
                </c:pt>
                <c:pt idx="6">
                  <c:v>26.889714993804212</c:v>
                </c:pt>
                <c:pt idx="7">
                  <c:v>28.887484197218718</c:v>
                </c:pt>
                <c:pt idx="8">
                  <c:v>28.188638799571269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4C-45E5-B65E-CF42A532F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67008"/>
        <c:axId val="73662464"/>
      </c:lineChart>
      <c:catAx>
        <c:axId val="754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662464"/>
        <c:crosses val="autoZero"/>
        <c:auto val="1"/>
        <c:lblAlgn val="ctr"/>
        <c:lblOffset val="100"/>
        <c:noMultiLvlLbl val="0"/>
      </c:catAx>
      <c:valAx>
        <c:axId val="736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000" b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13629629629629669"/>
              <c:y val="0.452835502411794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467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b="1" i="0" baseline="0" dirty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Taxa de Mortalidade Infantil segundo escolaridade da mãe.</a:t>
            </a:r>
          </a:p>
          <a:p>
            <a:pPr>
              <a:defRPr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1800" b="1" i="0" baseline="0" dirty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Paraná, 2012 a 2020²</a:t>
            </a:r>
            <a:endParaRPr lang="pt-BR" dirty="0">
              <a:solidFill>
                <a:srgbClr val="3333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3333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5"/>
          <c:order val="0"/>
          <c:tx>
            <c:strRef>
              <c:f>' OI Escolaridade Mãe'!$A$32</c:f>
              <c:strCache>
                <c:ptCount val="1"/>
                <c:pt idx="0">
                  <c:v>Ignorada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 OI Escolaridade Mãe'!$D$26:$L$26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Escolaridade Mãe'!$D$32:$L$32</c:f>
              <c:numCache>
                <c:formatCode>0.0</c:formatCode>
                <c:ptCount val="9"/>
                <c:pt idx="0">
                  <c:v>0.97424739388822135</c:v>
                </c:pt>
                <c:pt idx="1">
                  <c:v>0.86666238685241059</c:v>
                </c:pt>
                <c:pt idx="2">
                  <c:v>1.0255255818607039</c:v>
                </c:pt>
                <c:pt idx="3">
                  <c:v>0.68344206275240749</c:v>
                </c:pt>
                <c:pt idx="4">
                  <c:v>0.71582422968284465</c:v>
                </c:pt>
                <c:pt idx="5">
                  <c:v>0.46286609220546193</c:v>
                </c:pt>
                <c:pt idx="6">
                  <c:v>0.64020486555697842</c:v>
                </c:pt>
                <c:pt idx="7">
                  <c:v>0.86006372290310595</c:v>
                </c:pt>
                <c:pt idx="8">
                  <c:v>1.0266314291522667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B-46D7-B624-04A96C52AD4F}"/>
            </c:ext>
          </c:extLst>
        </c:ser>
        <c:ser>
          <c:idx val="0"/>
          <c:order val="1"/>
          <c:tx>
            <c:strRef>
              <c:f>' OI Escolaridade Mãe'!$A$27</c:f>
              <c:strCache>
                <c:ptCount val="1"/>
                <c:pt idx="0">
                  <c:v>Nenhuma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 OI Escolaridade Mãe'!$D$26:$L$26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Escolaridade Mãe'!$D$27:$L$27</c:f>
              <c:numCache>
                <c:formatCode>0.0</c:formatCode>
                <c:ptCount val="9"/>
                <c:pt idx="0">
                  <c:v>0.259799305036859</c:v>
                </c:pt>
                <c:pt idx="1">
                  <c:v>0.2567888553636774</c:v>
                </c:pt>
                <c:pt idx="2">
                  <c:v>0.13131730011630974</c:v>
                </c:pt>
                <c:pt idx="3">
                  <c:v>0.14290152221186703</c:v>
                </c:pt>
                <c:pt idx="4">
                  <c:v>0.10963073787935462</c:v>
                </c:pt>
                <c:pt idx="5">
                  <c:v>0.14583452220172086</c:v>
                </c:pt>
                <c:pt idx="6">
                  <c:v>0.15364916773367476</c:v>
                </c:pt>
                <c:pt idx="7">
                  <c:v>0.15637522234601928</c:v>
                </c:pt>
                <c:pt idx="8">
                  <c:v>0.22362268753811745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B-46D7-B624-04A96C52AD4F}"/>
            </c:ext>
          </c:extLst>
        </c:ser>
        <c:ser>
          <c:idx val="1"/>
          <c:order val="2"/>
          <c:tx>
            <c:strRef>
              <c:f>' OI Escolaridade Mãe'!$A$28</c:f>
              <c:strCache>
                <c:ptCount val="1"/>
                <c:pt idx="0">
                  <c:v>1-3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 OI Escolaridade Mãe'!$D$26:$L$26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Escolaridade Mãe'!$D$28:$L$28</c:f>
              <c:numCache>
                <c:formatCode>0.0</c:formatCode>
                <c:ptCount val="9"/>
                <c:pt idx="0">
                  <c:v>0.66898321046991216</c:v>
                </c:pt>
                <c:pt idx="1">
                  <c:v>0.57777492456827395</c:v>
                </c:pt>
                <c:pt idx="2">
                  <c:v>0.50650958616290831</c:v>
                </c:pt>
                <c:pt idx="3">
                  <c:v>0.42870456663560125</c:v>
                </c:pt>
                <c:pt idx="4">
                  <c:v>0.32889221363806392</c:v>
                </c:pt>
                <c:pt idx="5">
                  <c:v>0.34239409560404044</c:v>
                </c:pt>
                <c:pt idx="6">
                  <c:v>0.32650448143405908</c:v>
                </c:pt>
                <c:pt idx="7">
                  <c:v>0.20198466219694161</c:v>
                </c:pt>
                <c:pt idx="8">
                  <c:v>0.20329335230737966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EB-46D7-B624-04A96C52AD4F}"/>
            </c:ext>
          </c:extLst>
        </c:ser>
        <c:ser>
          <c:idx val="2"/>
          <c:order val="3"/>
          <c:tx>
            <c:strRef>
              <c:f>' OI Escolaridade Mãe'!$A$29</c:f>
              <c:strCache>
                <c:ptCount val="1"/>
                <c:pt idx="0">
                  <c:v>4-7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 OI Escolaridade Mãe'!$D$26:$L$26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Escolaridade Mãe'!$D$29:$L$29</c:f>
              <c:numCache>
                <c:formatCode>0.0</c:formatCode>
                <c:ptCount val="9"/>
                <c:pt idx="0">
                  <c:v>2.7343876855129419</c:v>
                </c:pt>
                <c:pt idx="1">
                  <c:v>2.5935674391731389</c:v>
                </c:pt>
                <c:pt idx="2">
                  <c:v>2.5137883165122132</c:v>
                </c:pt>
                <c:pt idx="3">
                  <c:v>2.3361292326809577</c:v>
                </c:pt>
                <c:pt idx="4">
                  <c:v>1.9669044148943031</c:v>
                </c:pt>
                <c:pt idx="5">
                  <c:v>1.9402332084228948</c:v>
                </c:pt>
                <c:pt idx="6">
                  <c:v>1.8629961587708066</c:v>
                </c:pt>
                <c:pt idx="7">
                  <c:v>1.7266430800706296</c:v>
                </c:pt>
                <c:pt idx="8">
                  <c:v>1.3112421223825981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EB-46D7-B624-04A96C52AD4F}"/>
            </c:ext>
          </c:extLst>
        </c:ser>
        <c:ser>
          <c:idx val="3"/>
          <c:order val="4"/>
          <c:tx>
            <c:strRef>
              <c:f>' OI Escolaridade Mãe'!$A$30</c:f>
              <c:strCache>
                <c:ptCount val="1"/>
                <c:pt idx="0">
                  <c:v>8-11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 OI Escolaridade Mãe'!$D$26:$L$26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Escolaridade Mãe'!$D$30:$L$30</c:f>
              <c:numCache>
                <c:formatCode>0.0</c:formatCode>
                <c:ptCount val="9"/>
                <c:pt idx="0">
                  <c:v>5.3908355795148255</c:v>
                </c:pt>
                <c:pt idx="1">
                  <c:v>5.0330615651280759</c:v>
                </c:pt>
                <c:pt idx="2">
                  <c:v>5.3902625095361385</c:v>
                </c:pt>
                <c:pt idx="3">
                  <c:v>5.3991922957440224</c:v>
                </c:pt>
                <c:pt idx="4">
                  <c:v>5.3396618214179785</c:v>
                </c:pt>
                <c:pt idx="5">
                  <c:v>5.3641741644632948</c:v>
                </c:pt>
                <c:pt idx="6">
                  <c:v>5.1024327784891144</c:v>
                </c:pt>
                <c:pt idx="7">
                  <c:v>5.238569948591647</c:v>
                </c:pt>
                <c:pt idx="8">
                  <c:v>4.7570644439926824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B-46D7-B624-04A96C52AD4F}"/>
            </c:ext>
          </c:extLst>
        </c:ser>
        <c:ser>
          <c:idx val="4"/>
          <c:order val="5"/>
          <c:tx>
            <c:strRef>
              <c:f>' OI Escolaridade Mãe'!$A$31</c:f>
              <c:strCache>
                <c:ptCount val="1"/>
                <c:pt idx="0">
                  <c:v>12 e+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 OI Escolaridade Mãe'!$D$26:$L$26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Escolaridade Mãe'!$D$31:$L$31</c:f>
              <c:numCache>
                <c:formatCode>0.0</c:formatCode>
                <c:ptCount val="9"/>
                <c:pt idx="0">
                  <c:v>1.6237456564803685</c:v>
                </c:pt>
                <c:pt idx="1">
                  <c:v>1.6306092315593499</c:v>
                </c:pt>
                <c:pt idx="2">
                  <c:v>1.6383396490701481</c:v>
                </c:pt>
                <c:pt idx="3">
                  <c:v>1.9384902143522833</c:v>
                </c:pt>
                <c:pt idx="4">
                  <c:v>2.0442908181032595</c:v>
                </c:pt>
                <c:pt idx="5">
                  <c:v>2.098748993424763</c:v>
                </c:pt>
                <c:pt idx="6">
                  <c:v>2.2471190781049959</c:v>
                </c:pt>
                <c:pt idx="7">
                  <c:v>2.1240967702000964</c:v>
                </c:pt>
                <c:pt idx="8">
                  <c:v>1.9617808497662133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EB-46D7-B624-04A96C52A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5643904"/>
        <c:axId val="75670272"/>
      </c:barChart>
      <c:catAx>
        <c:axId val="7564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670272"/>
        <c:crosses val="autoZero"/>
        <c:auto val="1"/>
        <c:lblAlgn val="ctr"/>
        <c:lblOffset val="100"/>
        <c:noMultiLvlLbl val="0"/>
      </c:catAx>
      <c:valAx>
        <c:axId val="7567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>
                    <a:latin typeface="Arial" panose="020B0604020202020204" pitchFamily="34" charset="0"/>
                    <a:cs typeface="Arial" panose="020B0604020202020204" pitchFamily="34" charset="0"/>
                  </a:rPr>
                  <a:t>TMI/1000 NV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643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b="1" i="0" baseline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Taxa de Mortalidade Infantil segundo Raça Cor.</a:t>
            </a:r>
          </a:p>
          <a:p>
            <a:pPr>
              <a:defRPr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1800" b="1" i="0" baseline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Paraná, 2012 a 2020²</a:t>
            </a:r>
            <a:endParaRPr lang="pt-BR">
              <a:solidFill>
                <a:srgbClr val="3333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3333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'OI Raça_cor'!$A$33</c:f>
              <c:strCache>
                <c:ptCount val="1"/>
                <c:pt idx="0">
                  <c:v>N inf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'OI Raça_cor'!$D$28:$L$28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Raça_cor'!$D$33:$L$33</c:f>
              <c:numCache>
                <c:formatCode>0.0</c:formatCode>
                <c:ptCount val="9"/>
                <c:pt idx="0">
                  <c:v>5.91863845010588E-2</c:v>
                </c:pt>
                <c:pt idx="1">
                  <c:v>5.2311857136318189E-2</c:v>
                </c:pt>
                <c:pt idx="2">
                  <c:v>3.8969895755528852E-2</c:v>
                </c:pt>
                <c:pt idx="3">
                  <c:v>0.10271554214547093</c:v>
                </c:pt>
                <c:pt idx="4">
                  <c:v>9.3798071511649775E-2</c:v>
                </c:pt>
                <c:pt idx="5">
                  <c:v>6.2131096613855262E-2</c:v>
                </c:pt>
                <c:pt idx="6">
                  <c:v>5.1590935472637454E-2</c:v>
                </c:pt>
                <c:pt idx="7">
                  <c:v>5.7065682600673399E-2</c:v>
                </c:pt>
                <c:pt idx="8">
                  <c:v>2.5608194622279149E-2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C-4046-B838-2BEA7D3D6EB6}"/>
            </c:ext>
          </c:extLst>
        </c:ser>
        <c:ser>
          <c:idx val="2"/>
          <c:order val="1"/>
          <c:tx>
            <c:strRef>
              <c:f>'OI Raça_cor'!$A$31</c:f>
              <c:strCache>
                <c:ptCount val="1"/>
                <c:pt idx="0">
                  <c:v>Amarela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'OI Raça_cor'!$D$28:$L$28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Raça_cor'!$D$31:$L$31</c:f>
              <c:numCache>
                <c:formatCode>0.0</c:formatCode>
                <c:ptCount val="9"/>
                <c:pt idx="0">
                  <c:v>3.2881324722810461E-2</c:v>
                </c:pt>
                <c:pt idx="1">
                  <c:v>0</c:v>
                </c:pt>
                <c:pt idx="2">
                  <c:v>1.2989965251842955E-2</c:v>
                </c:pt>
                <c:pt idx="3">
                  <c:v>3.8518328304551583E-2</c:v>
                </c:pt>
                <c:pt idx="4">
                  <c:v>4.377243337210323E-2</c:v>
                </c:pt>
                <c:pt idx="5">
                  <c:v>1.2426219322771048E-2</c:v>
                </c:pt>
                <c:pt idx="6">
                  <c:v>6.4488669340796853E-3</c:v>
                </c:pt>
                <c:pt idx="7">
                  <c:v>6.3406314000748242E-3</c:v>
                </c:pt>
                <c:pt idx="8">
                  <c:v>1.2804097311139568E-2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C-4046-B838-2BEA7D3D6EB6}"/>
            </c:ext>
          </c:extLst>
        </c:ser>
        <c:ser>
          <c:idx val="3"/>
          <c:order val="2"/>
          <c:tx>
            <c:strRef>
              <c:f>'OI Raça_cor'!$A$32</c:f>
              <c:strCache>
                <c:ptCount val="1"/>
                <c:pt idx="0">
                  <c:v>Indígena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'OI Raça_cor'!$D$28:$L$28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Raça_cor'!$D$32:$L$32</c:f>
              <c:numCache>
                <c:formatCode>0.0</c:formatCode>
                <c:ptCount val="9"/>
                <c:pt idx="0">
                  <c:v>0.88779576751588196</c:v>
                </c:pt>
                <c:pt idx="1">
                  <c:v>0.96123037487984619</c:v>
                </c:pt>
                <c:pt idx="2">
                  <c:v>1.2080667684213944</c:v>
                </c:pt>
                <c:pt idx="3">
                  <c:v>0.99505681453424932</c:v>
                </c:pt>
                <c:pt idx="4">
                  <c:v>0.93798071511649739</c:v>
                </c:pt>
                <c:pt idx="5">
                  <c:v>0.8449829139484315</c:v>
                </c:pt>
                <c:pt idx="6">
                  <c:v>1.0189209755845898</c:v>
                </c:pt>
                <c:pt idx="7">
                  <c:v>1.1476542834135424</c:v>
                </c:pt>
                <c:pt idx="8">
                  <c:v>0.6786171574903973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DC-4046-B838-2BEA7D3D6EB6}"/>
            </c:ext>
          </c:extLst>
        </c:ser>
        <c:ser>
          <c:idx val="1"/>
          <c:order val="3"/>
          <c:tx>
            <c:strRef>
              <c:f>'OI Raça_cor'!$A$30</c:f>
              <c:strCache>
                <c:ptCount val="1"/>
                <c:pt idx="0">
                  <c:v>Negra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'OI Raça_cor'!$D$28:$L$28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Raça_cor'!$D$30:$L$30</c:f>
              <c:numCache>
                <c:formatCode>0.0</c:formatCode>
                <c:ptCount val="9"/>
                <c:pt idx="0">
                  <c:v>0.16440662361405217</c:v>
                </c:pt>
                <c:pt idx="1">
                  <c:v>0.11770167855671593</c:v>
                </c:pt>
                <c:pt idx="2">
                  <c:v>7.7939791511057704E-2</c:v>
                </c:pt>
                <c:pt idx="3">
                  <c:v>7.7036656609103193E-2</c:v>
                </c:pt>
                <c:pt idx="4">
                  <c:v>6.8785252441876471E-2</c:v>
                </c:pt>
                <c:pt idx="5">
                  <c:v>0.11804908356632494</c:v>
                </c:pt>
                <c:pt idx="6">
                  <c:v>0.13542620561567331</c:v>
                </c:pt>
                <c:pt idx="7">
                  <c:v>0.16485641640194529</c:v>
                </c:pt>
                <c:pt idx="8">
                  <c:v>0.12163892445582589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DC-4046-B838-2BEA7D3D6EB6}"/>
            </c:ext>
          </c:extLst>
        </c:ser>
        <c:ser>
          <c:idx val="0"/>
          <c:order val="4"/>
          <c:tx>
            <c:strRef>
              <c:f>'OI Raça_cor'!$A$29</c:f>
              <c:strCache>
                <c:ptCount val="1"/>
                <c:pt idx="0">
                  <c:v>Branca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'OI Raça_cor'!$D$28:$L$28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Raça_cor'!$D$29:$L$29</c:f>
              <c:numCache>
                <c:formatCode>0.0</c:formatCode>
                <c:ptCount val="9"/>
                <c:pt idx="0">
                  <c:v>9.8907024766213798</c:v>
                </c:pt>
                <c:pt idx="1">
                  <c:v>9.3703614095429906</c:v>
                </c:pt>
                <c:pt idx="2">
                  <c:v>9.7099990257526052</c:v>
                </c:pt>
                <c:pt idx="3">
                  <c:v>9.668100404442443</c:v>
                </c:pt>
                <c:pt idx="4">
                  <c:v>8.6857014219787629</c:v>
                </c:pt>
                <c:pt idx="5">
                  <c:v>8.9158123640882305</c:v>
                </c:pt>
                <c:pt idx="6">
                  <c:v>9.0219648407774713</c:v>
                </c:pt>
                <c:pt idx="7">
                  <c:v>8.4203584992993559</c:v>
                </c:pt>
                <c:pt idx="8">
                  <c:v>4.9679897567221492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DC-4046-B838-2BEA7D3D6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020544"/>
        <c:axId val="95022080"/>
      </c:barChart>
      <c:catAx>
        <c:axId val="950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022080"/>
        <c:crosses val="autoZero"/>
        <c:auto val="1"/>
        <c:lblAlgn val="ctr"/>
        <c:lblOffset val="100"/>
        <c:noMultiLvlLbl val="0"/>
      </c:catAx>
      <c:valAx>
        <c:axId val="9502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>
                    <a:latin typeface="Arial" panose="020B0604020202020204" pitchFamily="34" charset="0"/>
                    <a:cs typeface="Arial" panose="020B0604020202020204" pitchFamily="34" charset="0"/>
                  </a:rPr>
                  <a:t>TMI/1000 NV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020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b="1" i="0" baseline="0" dirty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Taxa de Mortalidade Infantil segundo faixa etária da mãe.</a:t>
            </a:r>
          </a:p>
          <a:p>
            <a:pPr>
              <a:defRPr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1800" b="1" i="0" baseline="0" dirty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Paraná, 2012 a 2020²</a:t>
            </a:r>
            <a:endParaRPr lang="pt-BR" dirty="0">
              <a:solidFill>
                <a:srgbClr val="3333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3333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'OI Fx mãe'!$A$60</c:f>
              <c:strCache>
                <c:ptCount val="1"/>
                <c:pt idx="0">
                  <c:v>não informado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'OI Fx mãe'!$D$56:$L$56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Fx mãe'!$D$60:$L$60</c:f>
              <c:numCache>
                <c:formatCode>0.0</c:formatCode>
                <c:ptCount val="9"/>
                <c:pt idx="0">
                  <c:v>0.66248822784399064</c:v>
                </c:pt>
                <c:pt idx="1">
                  <c:v>0.44938049688643528</c:v>
                </c:pt>
                <c:pt idx="2">
                  <c:v>0.60656086244200169</c:v>
                </c:pt>
                <c:pt idx="3">
                  <c:v>0.35414725069897479</c:v>
                </c:pt>
                <c:pt idx="4">
                  <c:v>0.38048314911070141</c:v>
                </c:pt>
                <c:pt idx="5">
                  <c:v>0.17119704780202022</c:v>
                </c:pt>
                <c:pt idx="6">
                  <c:v>0.33290653008962889</c:v>
                </c:pt>
                <c:pt idx="7">
                  <c:v>0.50821947262456291</c:v>
                </c:pt>
                <c:pt idx="8">
                  <c:v>0.56922138646066267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F-4C82-9DB4-DC2A8FD5D147}"/>
            </c:ext>
          </c:extLst>
        </c:ser>
        <c:ser>
          <c:idx val="2"/>
          <c:order val="1"/>
          <c:tx>
            <c:strRef>
              <c:f>'OI Fx mãe'!$A$59</c:f>
              <c:strCache>
                <c:ptCount val="1"/>
                <c:pt idx="0">
                  <c:v>&gt;=40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'OI Fx mãe'!$D$56:$L$56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Fx mãe'!$D$59:$L$59</c:f>
              <c:numCache>
                <c:formatCode>0.0</c:formatCode>
                <c:ptCount val="9"/>
                <c:pt idx="0">
                  <c:v>0.35722404442568118</c:v>
                </c:pt>
                <c:pt idx="1">
                  <c:v>0.50715798934326228</c:v>
                </c:pt>
                <c:pt idx="2">
                  <c:v>0.45648394802336195</c:v>
                </c:pt>
                <c:pt idx="3">
                  <c:v>0.40385212799005926</c:v>
                </c:pt>
                <c:pt idx="4">
                  <c:v>0.39982974991294068</c:v>
                </c:pt>
                <c:pt idx="5">
                  <c:v>0.41214104100486332</c:v>
                </c:pt>
                <c:pt idx="6">
                  <c:v>0.58898847631242002</c:v>
                </c:pt>
                <c:pt idx="7">
                  <c:v>0.40396932439388322</c:v>
                </c:pt>
                <c:pt idx="8">
                  <c:v>0.54889205122992479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6F-4C82-9DB4-DC2A8FD5D147}"/>
            </c:ext>
          </c:extLst>
        </c:ser>
        <c:ser>
          <c:idx val="1"/>
          <c:order val="2"/>
          <c:tx>
            <c:strRef>
              <c:f>'OI Fx mãe'!$A$58</c:f>
              <c:strCache>
                <c:ptCount val="1"/>
                <c:pt idx="0">
                  <c:v>20-39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'OI Fx mãe'!$D$56:$L$56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Fx mãe'!$D$58:$L$58</c:f>
              <c:numCache>
                <c:formatCode>0.0</c:formatCode>
                <c:ptCount val="9"/>
                <c:pt idx="0">
                  <c:v>7.8914038904945931</c:v>
                </c:pt>
                <c:pt idx="1">
                  <c:v>7.626629004301213</c:v>
                </c:pt>
                <c:pt idx="2">
                  <c:v>7.7852399354669286</c:v>
                </c:pt>
                <c:pt idx="3">
                  <c:v>8.0459770114942533</c:v>
                </c:pt>
                <c:pt idx="4">
                  <c:v>7.680600518488899</c:v>
                </c:pt>
                <c:pt idx="5">
                  <c:v>7.9765143012941238</c:v>
                </c:pt>
                <c:pt idx="6">
                  <c:v>7.8489116517285495</c:v>
                </c:pt>
                <c:pt idx="7">
                  <c:v>7.7536047746567895</c:v>
                </c:pt>
                <c:pt idx="8">
                  <c:v>7.0847733279121794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6F-4C82-9DB4-DC2A8FD5D147}"/>
            </c:ext>
          </c:extLst>
        </c:ser>
        <c:ser>
          <c:idx val="0"/>
          <c:order val="3"/>
          <c:tx>
            <c:strRef>
              <c:f>'OI Fx mãe'!$A$57</c:f>
              <c:strCache>
                <c:ptCount val="1"/>
                <c:pt idx="0">
                  <c:v>&lt;20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'OI Fx mãe'!$D$56:$L$56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Fx mãe'!$D$57:$L$57</c:f>
              <c:numCache>
                <c:formatCode>0.0</c:formatCode>
                <c:ptCount val="9"/>
                <c:pt idx="0">
                  <c:v>2.7408826681388629</c:v>
                </c:pt>
                <c:pt idx="1">
                  <c:v>2.3752969121140137</c:v>
                </c:pt>
                <c:pt idx="2">
                  <c:v>2.3574581973261277</c:v>
                </c:pt>
                <c:pt idx="3">
                  <c:v>2.1248835041938481</c:v>
                </c:pt>
                <c:pt idx="4">
                  <c:v>2.0442908181032595</c:v>
                </c:pt>
                <c:pt idx="5">
                  <c:v>1.7943986862211738</c:v>
                </c:pt>
                <c:pt idx="6">
                  <c:v>1.5620998719590269</c:v>
                </c:pt>
                <c:pt idx="7">
                  <c:v>1.6419398346332028</c:v>
                </c:pt>
                <c:pt idx="8">
                  <c:v>1.2807481195364911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6F-4C82-9DB4-DC2A8FD5D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213056"/>
        <c:axId val="95214592"/>
      </c:barChart>
      <c:catAx>
        <c:axId val="952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14592"/>
        <c:crosses val="autoZero"/>
        <c:auto val="1"/>
        <c:lblAlgn val="ctr"/>
        <c:lblOffset val="100"/>
        <c:noMultiLvlLbl val="0"/>
      </c:catAx>
      <c:valAx>
        <c:axId val="9521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>
                    <a:latin typeface="Arial" panose="020B0604020202020204" pitchFamily="34" charset="0"/>
                    <a:cs typeface="Arial" panose="020B0604020202020204" pitchFamily="34" charset="0"/>
                  </a:rPr>
                  <a:t>TMI/1000 NV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13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Proporção</a:t>
            </a:r>
            <a:r>
              <a:rPr lang="en-US" sz="1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(%) de </a:t>
            </a:r>
            <a:r>
              <a:rPr lang="en-US" sz="18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Óbitos</a:t>
            </a:r>
            <a:r>
              <a:rPr lang="en-US" sz="1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Infantis</a:t>
            </a:r>
            <a:r>
              <a:rPr lang="en-US" sz="1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conforme</a:t>
            </a:r>
            <a:r>
              <a:rPr lang="en-US" sz="1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Local de </a:t>
            </a:r>
            <a:r>
              <a:rPr lang="en-US" sz="18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Ocorrência</a:t>
            </a:r>
            <a:r>
              <a:rPr lang="en-US" sz="1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 sz="1800" b="1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Paraná, 2012 a 2020²</a:t>
            </a:r>
          </a:p>
        </c:rich>
      </c:tx>
      <c:layout>
        <c:manualLayout>
          <c:xMode val="edge"/>
          <c:yMode val="edge"/>
          <c:x val="0.15644045302091694"/>
          <c:y val="1.68081535936141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OI Local Ocorrência'!$A$24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 OI Local Ocorrência'!$D$23:$L$23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Local Ocorrência'!$D$24:$L$24</c:f>
              <c:numCache>
                <c:formatCode>0.0</c:formatCode>
                <c:ptCount val="9"/>
                <c:pt idx="0">
                  <c:v>90.523968784838345</c:v>
                </c:pt>
                <c:pt idx="1">
                  <c:v>90.978324545987107</c:v>
                </c:pt>
                <c:pt idx="2">
                  <c:v>92.131696428571431</c:v>
                </c:pt>
                <c:pt idx="3">
                  <c:v>91.813530415008529</c:v>
                </c:pt>
                <c:pt idx="4">
                  <c:v>90.976058931860038</c:v>
                </c:pt>
                <c:pt idx="5">
                  <c:v>93.202694427434153</c:v>
                </c:pt>
                <c:pt idx="6">
                  <c:v>93.432465923172288</c:v>
                </c:pt>
                <c:pt idx="7">
                  <c:v>93.489254108723131</c:v>
                </c:pt>
                <c:pt idx="8">
                  <c:v>93.890675241157567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7-4BBB-B4FF-4E5B196AD430}"/>
            </c:ext>
          </c:extLst>
        </c:ser>
        <c:ser>
          <c:idx val="1"/>
          <c:order val="1"/>
          <c:tx>
            <c:strRef>
              <c:f>' OI Local Ocorrência'!$A$25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 OI Local Ocorrência'!$D$23:$L$23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Local Ocorrência'!$D$25:$L$25</c:f>
              <c:numCache>
                <c:formatCode>0.0</c:formatCode>
                <c:ptCount val="9"/>
                <c:pt idx="0">
                  <c:v>9.4202898550724647</c:v>
                </c:pt>
                <c:pt idx="1">
                  <c:v>9.0216754540128807</c:v>
                </c:pt>
                <c:pt idx="2">
                  <c:v>7.8683035714285694</c:v>
                </c:pt>
                <c:pt idx="3">
                  <c:v>8.186469584991471</c:v>
                </c:pt>
                <c:pt idx="4">
                  <c:v>9.0239410681399637</c:v>
                </c:pt>
                <c:pt idx="5">
                  <c:v>6.7973055725658282</c:v>
                </c:pt>
                <c:pt idx="6">
                  <c:v>6.5055762081784367</c:v>
                </c:pt>
                <c:pt idx="7">
                  <c:v>6.5107458912768665</c:v>
                </c:pt>
                <c:pt idx="8">
                  <c:v>6.002143622722401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7-4BBB-B4FF-4E5B196AD430}"/>
            </c:ext>
          </c:extLst>
        </c:ser>
        <c:ser>
          <c:idx val="2"/>
          <c:order val="2"/>
          <c:tx>
            <c:strRef>
              <c:f>' OI Local Ocorrência'!$A$26</c:f>
              <c:strCache>
                <c:ptCount val="1"/>
                <c:pt idx="0">
                  <c:v>Ign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 OI Local Ocorrência'!$D$23:$L$23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Local Ocorrência'!$D$26:$L$26</c:f>
              <c:numCache>
                <c:formatCode>0.0</c:formatCode>
                <c:ptCount val="9"/>
                <c:pt idx="0">
                  <c:v>5.5741360089186176E-2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6.1957868649318466E-2</c:v>
                </c:pt>
                <c:pt idx="7">
                  <c:v>0</c:v>
                </c:pt>
                <c:pt idx="8">
                  <c:v>0.10718113612004287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57-4BBB-B4FF-4E5B196AD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224192"/>
        <c:axId val="95225728"/>
      </c:barChart>
      <c:catAx>
        <c:axId val="9522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95225728"/>
        <c:crosses val="autoZero"/>
        <c:auto val="1"/>
        <c:lblAlgn val="ctr"/>
        <c:lblOffset val="100"/>
        <c:noMultiLvlLbl val="0"/>
      </c:catAx>
      <c:valAx>
        <c:axId val="9522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95224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b="1" i="0" baseline="0" dirty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Proporção (%) de Óbitos Infantis segundo tipo de parto.</a:t>
            </a:r>
          </a:p>
          <a:p>
            <a:pPr>
              <a:defRPr sz="1800" b="0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b="1" i="0" baseline="0" dirty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Paraná, 2012 a 2020²</a:t>
            </a:r>
            <a:endParaRPr lang="pt-BR" sz="1800" dirty="0">
              <a:solidFill>
                <a:srgbClr val="3333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'OI Tipo Parto'!$A$15</c:f>
              <c:strCache>
                <c:ptCount val="1"/>
                <c:pt idx="0">
                  <c:v>Vaginal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'OI Tipo Parto'!$D$14:$L$14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Tipo Parto'!$D$15:$L$15</c:f>
              <c:numCache>
                <c:formatCode>0.0</c:formatCode>
                <c:ptCount val="9"/>
                <c:pt idx="0">
                  <c:v>41.527313266443699</c:v>
                </c:pt>
                <c:pt idx="1">
                  <c:v>41.827768014059764</c:v>
                </c:pt>
                <c:pt idx="2">
                  <c:v>43.303571428571431</c:v>
                </c:pt>
                <c:pt idx="3">
                  <c:v>38.942581011938593</c:v>
                </c:pt>
                <c:pt idx="4">
                  <c:v>40.945365254757505</c:v>
                </c:pt>
                <c:pt idx="5">
                  <c:v>38.089406001224724</c:v>
                </c:pt>
                <c:pt idx="6">
                  <c:v>37.732342007434966</c:v>
                </c:pt>
                <c:pt idx="7">
                  <c:v>35.587863463969626</c:v>
                </c:pt>
                <c:pt idx="8">
                  <c:v>37.513397642015008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0-48BE-978D-591368C3E82C}"/>
            </c:ext>
          </c:extLst>
        </c:ser>
        <c:ser>
          <c:idx val="1"/>
          <c:order val="1"/>
          <c:tx>
            <c:strRef>
              <c:f>'OI Tipo Parto'!$A$16</c:f>
              <c:strCache>
                <c:ptCount val="1"/>
                <c:pt idx="0">
                  <c:v>Cesário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'OI Tipo Parto'!$D$14:$L$14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Tipo Parto'!$D$16:$L$16</c:f>
              <c:numCache>
                <c:formatCode>0.0</c:formatCode>
                <c:ptCount val="9"/>
                <c:pt idx="0">
                  <c:v>52.89855072463768</c:v>
                </c:pt>
                <c:pt idx="1">
                  <c:v>52.548330404217921</c:v>
                </c:pt>
                <c:pt idx="2">
                  <c:v>51.84151785714284</c:v>
                </c:pt>
                <c:pt idx="3">
                  <c:v>57.589539511085839</c:v>
                </c:pt>
                <c:pt idx="4">
                  <c:v>55.187231430325355</c:v>
                </c:pt>
                <c:pt idx="5">
                  <c:v>59.951010410287793</c:v>
                </c:pt>
                <c:pt idx="6">
                  <c:v>58.240396530359362</c:v>
                </c:pt>
                <c:pt idx="7">
                  <c:v>60.42983565107459</c:v>
                </c:pt>
                <c:pt idx="8">
                  <c:v>57.127545551982848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0-48BE-978D-591368C3E82C}"/>
            </c:ext>
          </c:extLst>
        </c:ser>
        <c:ser>
          <c:idx val="2"/>
          <c:order val="2"/>
          <c:tx>
            <c:strRef>
              <c:f>'OI Tipo Parto'!$A$17</c:f>
              <c:strCache>
                <c:ptCount val="1"/>
                <c:pt idx="0">
                  <c:v>Não informado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'OI Tipo Parto'!$D$14:$L$14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'OI Tipo Parto'!$D$17:$L$17</c:f>
              <c:numCache>
                <c:formatCode>0.0</c:formatCode>
                <c:ptCount val="9"/>
                <c:pt idx="0">
                  <c:v>5.5741360089186163</c:v>
                </c:pt>
                <c:pt idx="1">
                  <c:v>5.6239015817223175</c:v>
                </c:pt>
                <c:pt idx="2">
                  <c:v>4.8549107142857109</c:v>
                </c:pt>
                <c:pt idx="3">
                  <c:v>3.4678794769755541</c:v>
                </c:pt>
                <c:pt idx="4">
                  <c:v>3.867403314917127</c:v>
                </c:pt>
                <c:pt idx="5">
                  <c:v>1.9595835884874464</c:v>
                </c:pt>
                <c:pt idx="6">
                  <c:v>4.0272614622057006</c:v>
                </c:pt>
                <c:pt idx="7">
                  <c:v>2.8445006321112518</c:v>
                </c:pt>
                <c:pt idx="8">
                  <c:v>3.8585209003215439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C0-48BE-978D-591368C3E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78432"/>
        <c:axId val="95396608"/>
      </c:barChart>
      <c:catAx>
        <c:axId val="9537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96608"/>
        <c:crosses val="autoZero"/>
        <c:auto val="1"/>
        <c:lblAlgn val="ctr"/>
        <c:lblOffset val="100"/>
        <c:noMultiLvlLbl val="0"/>
      </c:catAx>
      <c:valAx>
        <c:axId val="9539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378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b="1" i="0" baseline="0" dirty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Proporção (%) de Óbitos Infantis segundo causas evitáveis.</a:t>
            </a:r>
          </a:p>
          <a:p>
            <a:pPr>
              <a:defRPr sz="1800" b="0" i="0" u="none" strike="noStrike" kern="1200" spc="0" baseline="0">
                <a:solidFill>
                  <a:srgbClr val="3333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pt-BR" sz="1800" b="1" i="0" baseline="0" dirty="0">
                <a:solidFill>
                  <a:srgbClr val="333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Paraná, 2012 a 2020²</a:t>
            </a:r>
            <a:endParaRPr lang="pt-BR" sz="1800" dirty="0">
              <a:solidFill>
                <a:srgbClr val="3333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 OI Evitabilidade'!$A$32</c:f>
              <c:strCache>
                <c:ptCount val="1"/>
                <c:pt idx="0">
                  <c:v>Atenção à mulher na gestação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 OI Evitabilidade'!$D$30:$L$30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Evitabilidade'!$D$32:$L$32</c:f>
              <c:numCache>
                <c:formatCode>0.0</c:formatCode>
                <c:ptCount val="9"/>
                <c:pt idx="0">
                  <c:v>33.779264214046805</c:v>
                </c:pt>
                <c:pt idx="1">
                  <c:v>36.555360281195078</c:v>
                </c:pt>
                <c:pt idx="2">
                  <c:v>34.98883928571427</c:v>
                </c:pt>
                <c:pt idx="3">
                  <c:v>35.702103467879482</c:v>
                </c:pt>
                <c:pt idx="4">
                  <c:v>35.297728667894404</c:v>
                </c:pt>
                <c:pt idx="5">
                  <c:v>39.804041641151244</c:v>
                </c:pt>
                <c:pt idx="6">
                  <c:v>37.670384138785622</c:v>
                </c:pt>
                <c:pt idx="7">
                  <c:v>35.903919089759803</c:v>
                </c:pt>
                <c:pt idx="8">
                  <c:v>23.579849946409432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B-4B8B-A871-25FEE8EBA484}"/>
            </c:ext>
          </c:extLst>
        </c:ser>
        <c:ser>
          <c:idx val="4"/>
          <c:order val="1"/>
          <c:tx>
            <c:strRef>
              <c:f>' OI Evitabilidade'!$A$33</c:f>
              <c:strCache>
                <c:ptCount val="1"/>
                <c:pt idx="0">
                  <c:v>Adequada atenção ao recém-nascido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cat>
            <c:strRef>
              <c:f>' OI Evitabilidade'!$D$30:$L$30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Evitabilidade'!$D$33:$L$33</c:f>
              <c:numCache>
                <c:formatCode>0.0</c:formatCode>
                <c:ptCount val="9"/>
                <c:pt idx="0">
                  <c:v>11.036789297658865</c:v>
                </c:pt>
                <c:pt idx="1">
                  <c:v>9.7246631517281727</c:v>
                </c:pt>
                <c:pt idx="2">
                  <c:v>10.546875</c:v>
                </c:pt>
                <c:pt idx="3">
                  <c:v>9.8351335986355917</c:v>
                </c:pt>
                <c:pt idx="4">
                  <c:v>10.926949048496009</c:v>
                </c:pt>
                <c:pt idx="5">
                  <c:v>9.9203919167176977</c:v>
                </c:pt>
                <c:pt idx="6">
                  <c:v>10.346964064436181</c:v>
                </c:pt>
                <c:pt idx="7">
                  <c:v>10.619469026548677</c:v>
                </c:pt>
                <c:pt idx="8">
                  <c:v>12.861736334405153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7B-4B8B-A871-25FEE8EBA484}"/>
            </c:ext>
          </c:extLst>
        </c:ser>
        <c:ser>
          <c:idx val="3"/>
          <c:order val="2"/>
          <c:tx>
            <c:strRef>
              <c:f>' OI Evitabilidade'!$A$34</c:f>
              <c:strCache>
                <c:ptCount val="1"/>
                <c:pt idx="0">
                  <c:v>Adequada atenção à mulher no parto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 OI Evitabilidade'!$D$30:$L$30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Evitabilidade'!$D$34:$L$34</c:f>
              <c:numCache>
                <c:formatCode>0.0</c:formatCode>
                <c:ptCount val="9"/>
                <c:pt idx="0">
                  <c:v>8.3612040133779306</c:v>
                </c:pt>
                <c:pt idx="1">
                  <c:v>8.4358523725834793</c:v>
                </c:pt>
                <c:pt idx="2">
                  <c:v>9.7098214285714217</c:v>
                </c:pt>
                <c:pt idx="3">
                  <c:v>8.9255258669698705</c:v>
                </c:pt>
                <c:pt idx="4">
                  <c:v>8.7170042971147943</c:v>
                </c:pt>
                <c:pt idx="5">
                  <c:v>8.266993263931413</c:v>
                </c:pt>
                <c:pt idx="6">
                  <c:v>8.9219330855018555</c:v>
                </c:pt>
                <c:pt idx="7">
                  <c:v>8.0278128950695322</c:v>
                </c:pt>
                <c:pt idx="8">
                  <c:v>7.0739549839228317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7B-4B8B-A871-25FEE8EBA484}"/>
            </c:ext>
          </c:extLst>
        </c:ser>
        <c:ser>
          <c:idx val="5"/>
          <c:order val="3"/>
          <c:tx>
            <c:strRef>
              <c:f>' OI Evitabilidade'!$A$35</c:f>
              <c:strCache>
                <c:ptCount val="1"/>
                <c:pt idx="0">
                  <c:v>Ações diagnóstico e tratamento adequado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 OI Evitabilidade'!$D$30:$L$30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Evitabilidade'!$D$35:$L$35</c:f>
              <c:numCache>
                <c:formatCode>0.0</c:formatCode>
                <c:ptCount val="9"/>
                <c:pt idx="0">
                  <c:v>5.2396878483835003</c:v>
                </c:pt>
                <c:pt idx="1">
                  <c:v>5.330990041007615</c:v>
                </c:pt>
                <c:pt idx="2">
                  <c:v>5.1897321428571432</c:v>
                </c:pt>
                <c:pt idx="3">
                  <c:v>4.0932347924957364</c:v>
                </c:pt>
                <c:pt idx="4">
                  <c:v>4.6040515653775307</c:v>
                </c:pt>
                <c:pt idx="5">
                  <c:v>3.5517452541334968</c:v>
                </c:pt>
                <c:pt idx="6">
                  <c:v>4.3370508054522903</c:v>
                </c:pt>
                <c:pt idx="7">
                  <c:v>3.4134007585335016</c:v>
                </c:pt>
                <c:pt idx="8">
                  <c:v>3.8585209003215439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7B-4B8B-A871-25FEE8EBA484}"/>
            </c:ext>
          </c:extLst>
        </c:ser>
        <c:ser>
          <c:idx val="6"/>
          <c:order val="4"/>
          <c:tx>
            <c:strRef>
              <c:f>' OI Evitabilidade'!$A$37</c:f>
              <c:strCache>
                <c:ptCount val="1"/>
                <c:pt idx="0">
                  <c:v>Ações promoção à saúde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 OI Evitabilidade'!$D$30:$L$30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Evitabilidade'!$D$37:$L$37</c:f>
              <c:numCache>
                <c:formatCode>0.0</c:formatCode>
                <c:ptCount val="9"/>
                <c:pt idx="0">
                  <c:v>6.4659977703455951</c:v>
                </c:pt>
                <c:pt idx="1">
                  <c:v>6.9127123608670162</c:v>
                </c:pt>
                <c:pt idx="2">
                  <c:v>4.966517857142855</c:v>
                </c:pt>
                <c:pt idx="3">
                  <c:v>6.6515065378055676</c:v>
                </c:pt>
                <c:pt idx="4">
                  <c:v>6.8139963167587467</c:v>
                </c:pt>
                <c:pt idx="5">
                  <c:v>4.8989589712186143</c:v>
                </c:pt>
                <c:pt idx="6">
                  <c:v>4.522924411400246</c:v>
                </c:pt>
                <c:pt idx="7">
                  <c:v>4.804045512010112</c:v>
                </c:pt>
                <c:pt idx="8">
                  <c:v>2.786709539121115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7B-4B8B-A871-25FEE8EBA484}"/>
            </c:ext>
          </c:extLst>
        </c:ser>
        <c:ser>
          <c:idx val="7"/>
          <c:order val="5"/>
          <c:tx>
            <c:strRef>
              <c:f>' OI Evitabilidade'!$A$36</c:f>
              <c:strCache>
                <c:ptCount val="1"/>
                <c:pt idx="0">
                  <c:v>Causas mal definidas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 OI Evitabilidade'!$D$30:$L$30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Evitabilidade'!$D$36:$L$36</c:f>
              <c:numCache>
                <c:formatCode>0.0</c:formatCode>
                <c:ptCount val="9"/>
                <c:pt idx="0">
                  <c:v>2.2853957636566347</c:v>
                </c:pt>
                <c:pt idx="1">
                  <c:v>2.2261277094317529</c:v>
                </c:pt>
                <c:pt idx="2">
                  <c:v>2.34375</c:v>
                </c:pt>
                <c:pt idx="3">
                  <c:v>2.2171688459351913</c:v>
                </c:pt>
                <c:pt idx="4">
                  <c:v>1.6574585635359123</c:v>
                </c:pt>
                <c:pt idx="5">
                  <c:v>1.7146356399265161</c:v>
                </c:pt>
                <c:pt idx="6">
                  <c:v>2.2924411400247822</c:v>
                </c:pt>
                <c:pt idx="7">
                  <c:v>3.0341340075853367</c:v>
                </c:pt>
                <c:pt idx="8">
                  <c:v>3.8585209003215439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7B-4B8B-A871-25FEE8EBA484}"/>
            </c:ext>
          </c:extLst>
        </c:ser>
        <c:ser>
          <c:idx val="0"/>
          <c:order val="6"/>
          <c:tx>
            <c:strRef>
              <c:f>' OI Evitabilidade'!$A$31</c:f>
              <c:strCache>
                <c:ptCount val="1"/>
                <c:pt idx="0">
                  <c:v>Demais causas (não claramente evitáveis)</c:v>
                </c:pt>
              </c:strCache>
            </c:strRef>
          </c:tx>
          <c:spPr>
            <a:solidFill>
              <a:srgbClr val="208AD2"/>
            </a:solidFill>
            <a:ln>
              <a:noFill/>
            </a:ln>
            <a:effectLst/>
          </c:spPr>
          <c:invertIfNegative val="0"/>
          <c:cat>
            <c:strRef>
              <c:f>' OI Evitabilidade'!$D$30:$L$30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2019¹</c:v>
                </c:pt>
                <c:pt idx="8">
                  <c:v>2020²</c:v>
                </c:pt>
              </c:strCache>
            </c:strRef>
          </c:cat>
          <c:val>
            <c:numRef>
              <c:f>' OI Evitabilidade'!$D$31:$L$31</c:f>
              <c:numCache>
                <c:formatCode>0.0</c:formatCode>
                <c:ptCount val="9"/>
                <c:pt idx="0">
                  <c:v>32.831661092530638</c:v>
                </c:pt>
                <c:pt idx="1">
                  <c:v>30.814294083186883</c:v>
                </c:pt>
                <c:pt idx="2">
                  <c:v>32.142857142857153</c:v>
                </c:pt>
                <c:pt idx="3">
                  <c:v>32.575326890278568</c:v>
                </c:pt>
                <c:pt idx="4">
                  <c:v>31.921424186617557</c:v>
                </c:pt>
                <c:pt idx="5">
                  <c:v>31.781996325780771</c:v>
                </c:pt>
                <c:pt idx="6">
                  <c:v>31.722428748451048</c:v>
                </c:pt>
                <c:pt idx="7">
                  <c:v>34.070796460176986</c:v>
                </c:pt>
                <c:pt idx="8">
                  <c:v>29.046087888531613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7B-4B8B-A871-25FEE8EBA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431296"/>
        <c:axId val="95453568"/>
      </c:barChart>
      <c:catAx>
        <c:axId val="9543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453568"/>
        <c:crosses val="autoZero"/>
        <c:auto val="1"/>
        <c:lblAlgn val="ctr"/>
        <c:lblOffset val="100"/>
        <c:noMultiLvlLbl val="0"/>
      </c:catAx>
      <c:valAx>
        <c:axId val="9545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000" b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1523348263664539"/>
              <c:y val="0.394336439301228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431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0.0766</cdr:x>
      <cdr:y>0.74632</cdr:y>
    </cdr:from>
    <cdr:to>
      <cdr:x>0.97214</cdr:x>
      <cdr:y>0.86049</cdr:y>
    </cdr:to>
    <cdr:sp macro="" textlink="">
      <cdr:nvSpPr>
        <cdr:cNvPr id="3" name="CaixaDeTexto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0430" y="4225103"/>
          <a:ext cx="8188818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0"/>
            </a:spcBef>
            <a:buFontTx/>
            <a:buNone/>
          </a:pPr>
          <a:r>
            <a:rPr lang="pt-BR" altLang="pt-BR" sz="1200" dirty="0">
              <a:latin typeface="Arial" panose="020B0604020202020204" pitchFamily="34" charset="0"/>
              <a:cs typeface="Arial" panose="020B0604020202020204" pitchFamily="34" charset="0"/>
            </a:rPr>
            <a:t>O Paraná apresentou redução de 59% na TMI no período de 1994 a 2019. e 62% a  2020,</a:t>
          </a:r>
        </a:p>
        <a:p xmlns:a="http://schemas.openxmlformats.org/drawingml/2006/main">
          <a:pPr>
            <a:spcBef>
              <a:spcPct val="0"/>
            </a:spcBef>
            <a:buFontTx/>
            <a:buNone/>
          </a:pPr>
          <a:r>
            <a:rPr lang="pt-BR" altLang="pt-BR" sz="1200" dirty="0">
              <a:latin typeface="Arial" panose="020B0604020202020204" pitchFamily="34" charset="0"/>
              <a:cs typeface="Arial" panose="020B0604020202020204" pitchFamily="34" charset="0"/>
            </a:rPr>
            <a:t>De 2012 a 2020 a redução foi de 19%.</a:t>
          </a:r>
        </a:p>
        <a:p xmlns:a="http://schemas.openxmlformats.org/drawingml/2006/main">
          <a:pPr>
            <a:spcBef>
              <a:spcPct val="0"/>
            </a:spcBef>
            <a:buFontTx/>
            <a:buNone/>
          </a:pPr>
          <a:r>
            <a:rPr lang="pt-BR" altLang="pt-BR" sz="1200" dirty="0">
              <a:latin typeface="Arial" panose="020B0604020202020204" pitchFamily="34" charset="0"/>
              <a:cs typeface="Arial" panose="020B0604020202020204" pitchFamily="34" charset="0"/>
            </a:rPr>
            <a:t>Meta ODM = &lt;15,7 mortes por 1000 NV até 2015.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</cdr:x>
      <cdr:y>0.10764</cdr:y>
    </cdr:from>
    <cdr:to>
      <cdr:x>1</cdr:x>
      <cdr:y>0.44097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667125" y="295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pt-BR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</cdr:x>
      <cdr:y>0.09028</cdr:y>
    </cdr:from>
    <cdr:to>
      <cdr:x>1</cdr:x>
      <cdr:y>0.42361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286250" y="247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400" b="1"/>
            <a:t>N=10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0.79974</cdr:x>
      <cdr:y>0</cdr:y>
    </cdr:from>
    <cdr:to>
      <cdr:x>1</cdr:x>
      <cdr:y>0.33666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470829" y="-1196752"/>
          <a:ext cx="1369931" cy="1551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800" b="1" dirty="0">
              <a:latin typeface="Arial (Corpo)"/>
            </a:rPr>
            <a:t>N=11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</cdr:x>
      <cdr:y>0.00979</cdr:y>
    </cdr:from>
    <cdr:to>
      <cdr:x>1</cdr:x>
      <cdr:y>0.34263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760640" y="45829"/>
          <a:ext cx="1440160" cy="1557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800" b="1" dirty="0">
              <a:latin typeface="Arial (Corpo)"/>
            </a:rPr>
            <a:t>N=11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0.79958</cdr:x>
      <cdr:y>0</cdr:y>
    </cdr:from>
    <cdr:to>
      <cdr:x>1</cdr:x>
      <cdr:y>0.33284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872768" y="-1196752"/>
          <a:ext cx="1472048" cy="1461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800" b="1" dirty="0">
              <a:latin typeface="Arial (Corpo)"/>
            </a:rPr>
            <a:t>N=11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</cdr:x>
      <cdr:y>0</cdr:y>
    </cdr:from>
    <cdr:to>
      <cdr:x>1</cdr:x>
      <cdr:y>0.11399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415002" y="0"/>
          <a:ext cx="1353750" cy="517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800" b="1" dirty="0">
              <a:latin typeface="Arial (Corpo)"/>
            </a:rPr>
            <a:t>N=11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787400"/>
            <a:ext cx="5186363" cy="38893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4500" b="0" strike="noStrike" spc="-1" dirty="0">
                <a:solidFill>
                  <a:srgbClr val="000000"/>
                </a:solidFill>
                <a:latin typeface="Arial"/>
              </a:rPr>
              <a:t>Clique para mover o slide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05127" y="4925784"/>
            <a:ext cx="6440644" cy="46663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100" b="0" strike="noStrike" spc="-1" dirty="0">
                <a:latin typeface="Arial"/>
              </a:rPr>
              <a:t>Clique para editar o formato de notas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493856" cy="518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 dirty="0">
                <a:latin typeface="Times New Roman"/>
              </a:rPr>
              <a:t>&lt;header&gt;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557042" y="0"/>
            <a:ext cx="3493856" cy="518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 dirty="0">
                <a:latin typeface="Times New Roman"/>
              </a:rPr>
              <a:t>&lt;date/time&gt;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9851940"/>
            <a:ext cx="3493856" cy="5181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 dirty="0">
                <a:latin typeface="Times New Roman"/>
              </a:rPr>
              <a:t>&lt;</a:t>
            </a:r>
            <a:r>
              <a:rPr lang="pt-BR" sz="1400" b="0" strike="noStrike" spc="-1" dirty="0" err="1">
                <a:latin typeface="Times New Roman"/>
              </a:rPr>
              <a:t>footer</a:t>
            </a:r>
            <a:r>
              <a:rPr lang="pt-BR" sz="1400" b="0" strike="noStrike" spc="-1" dirty="0">
                <a:latin typeface="Times New Roman"/>
              </a:rPr>
              <a:t>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557042" y="9851940"/>
            <a:ext cx="3493856" cy="5181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D79F9ED-1F44-4F43-AC74-81A41BD5A2D4}" type="slidenum">
              <a:rPr lang="pt-BR" sz="1400" b="0" strike="noStrike" spc="-1">
                <a:latin typeface="Times New Roman"/>
              </a:rPr>
              <a:pPr algn="r"/>
              <a:t>‹nº›</a:t>
            </a:fld>
            <a:endParaRPr lang="pt-BR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280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E7FEB5-4FC7-4E58-9B51-32003C52E11E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5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E66FFB-DF1F-44AC-80BE-4260A383162B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710407" y="4925042"/>
            <a:ext cx="5682877" cy="4029411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t-BR" sz="2100" spc="-1" dirty="0">
              <a:latin typeface="Arial"/>
            </a:endParaRPr>
          </a:p>
        </p:txBody>
      </p:sp>
      <p:sp>
        <p:nvSpPr>
          <p:cNvPr id="335" name="TextShape 3"/>
          <p:cNvSpPr txBox="1"/>
          <p:nvPr/>
        </p:nvSpPr>
        <p:spPr>
          <a:xfrm>
            <a:off x="4024144" y="9720546"/>
            <a:ext cx="3078054" cy="513698"/>
          </a:xfrm>
          <a:prstGeom prst="rect">
            <a:avLst/>
          </a:prstGeom>
          <a:noFill/>
          <a:ln>
            <a:noFill/>
          </a:ln>
        </p:spPr>
        <p:txBody>
          <a:bodyPr lIns="94458" tIns="47229" rIns="94458" bIns="47229" anchor="b">
            <a:noAutofit/>
          </a:bodyPr>
          <a:lstStyle/>
          <a:p>
            <a:pPr algn="r">
              <a:lnSpc>
                <a:spcPct val="100000"/>
              </a:lnSpc>
            </a:pPr>
            <a:fld id="{9EBB5491-224A-4E6E-989B-13371F5FFDD1}" type="slidenum">
              <a:rPr lang="pt-BR" sz="1200" spc="-1">
                <a:latin typeface="Times New Roman"/>
              </a:rPr>
              <a:pPr algn="r">
                <a:lnSpc>
                  <a:spcPct val="100000"/>
                </a:lnSpc>
              </a:pPr>
              <a:t>17</a:t>
            </a:fld>
            <a:endParaRPr lang="pt-BR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69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10407" y="4925042"/>
            <a:ext cx="5682877" cy="40294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128" indent="-223128"/>
            <a:r>
              <a:rPr lang="pt-BR" sz="2100" spc="-1" dirty="0">
                <a:latin typeface="Arial"/>
              </a:rPr>
              <a:t>A mediana da RMM no período de 2012-2017 foi de 41,5</a:t>
            </a:r>
          </a:p>
        </p:txBody>
      </p:sp>
      <p:sp>
        <p:nvSpPr>
          <p:cNvPr id="338" name="TextShape 3"/>
          <p:cNvSpPr txBox="1"/>
          <p:nvPr/>
        </p:nvSpPr>
        <p:spPr>
          <a:xfrm>
            <a:off x="4024144" y="9720546"/>
            <a:ext cx="3078054" cy="513698"/>
          </a:xfrm>
          <a:prstGeom prst="rect">
            <a:avLst/>
          </a:prstGeom>
          <a:noFill/>
          <a:ln>
            <a:noFill/>
          </a:ln>
        </p:spPr>
        <p:txBody>
          <a:bodyPr lIns="94458" tIns="47229" rIns="94458" bIns="47229" anchor="b">
            <a:noAutofit/>
          </a:bodyPr>
          <a:lstStyle/>
          <a:p>
            <a:pPr algn="r">
              <a:lnSpc>
                <a:spcPct val="100000"/>
              </a:lnSpc>
            </a:pPr>
            <a:fld id="{0F74CBB6-B60E-4637-9DEE-0F6D9481FFC4}" type="slidenum">
              <a:rPr lang="pt-BR" sz="1200" spc="-1">
                <a:latin typeface="Times New Roman"/>
              </a:rPr>
              <a:pPr algn="r">
                <a:lnSpc>
                  <a:spcPct val="100000"/>
                </a:lnSpc>
              </a:pPr>
              <a:t>18</a:t>
            </a:fld>
            <a:endParaRPr lang="pt-BR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161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710407" y="4925042"/>
            <a:ext cx="5682877" cy="40294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128" indent="-223128"/>
            <a:r>
              <a:rPr lang="pt-BR" sz="2100" spc="-1" dirty="0">
                <a:latin typeface="Arial"/>
              </a:rPr>
              <a:t>Problema no Materno e Infantil: </a:t>
            </a:r>
            <a:r>
              <a:rPr lang="pt-BR" sz="2100" spc="-1" dirty="0" err="1">
                <a:latin typeface="Arial"/>
              </a:rPr>
              <a:t>Cianorte</a:t>
            </a:r>
            <a:r>
              <a:rPr lang="pt-BR" sz="2100" spc="-1" dirty="0">
                <a:latin typeface="Arial"/>
              </a:rPr>
              <a:t>, Telêmaco, Pato Branco, Campo Mourão e Maringá.</a:t>
            </a:r>
          </a:p>
        </p:txBody>
      </p:sp>
      <p:sp>
        <p:nvSpPr>
          <p:cNvPr id="341" name="TextShape 3"/>
          <p:cNvSpPr txBox="1"/>
          <p:nvPr/>
        </p:nvSpPr>
        <p:spPr>
          <a:xfrm>
            <a:off x="4024144" y="9720546"/>
            <a:ext cx="3078054" cy="513698"/>
          </a:xfrm>
          <a:prstGeom prst="rect">
            <a:avLst/>
          </a:prstGeom>
          <a:noFill/>
          <a:ln>
            <a:noFill/>
          </a:ln>
        </p:spPr>
        <p:txBody>
          <a:bodyPr lIns="94458" tIns="47229" rIns="94458" bIns="47229" anchor="b">
            <a:noAutofit/>
          </a:bodyPr>
          <a:lstStyle/>
          <a:p>
            <a:pPr algn="r">
              <a:lnSpc>
                <a:spcPct val="100000"/>
              </a:lnSpc>
            </a:pPr>
            <a:fld id="{A6411BA1-1BDC-4FDD-A2E9-512502E8C7EC}" type="slidenum">
              <a:rPr lang="pt-BR" sz="1200" spc="-1">
                <a:latin typeface="Times New Roman"/>
              </a:rPr>
              <a:pPr algn="r">
                <a:lnSpc>
                  <a:spcPct val="100000"/>
                </a:lnSpc>
              </a:pPr>
              <a:t>21</a:t>
            </a:fld>
            <a:endParaRPr lang="pt-BR" sz="12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15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795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F01D7F-F55E-4832-99BF-0B46711115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9350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7F0297-F7D9-4077-9A7A-264A254EBC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384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C3B843-6DB4-4F7A-AA13-0121773AD2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9670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C2CB0B-F964-45AA-8287-E3E66C335D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5372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E5D929-F800-4FC3-9F88-F42E4E44E9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8997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FC667F-1506-4E90-8A35-B5870A829F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7867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2E9DE7-351D-4FF6-865A-386D3FB6E7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9532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8CC70C-5F7C-4467-866D-01AE26D736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1445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E8EA47-0FC1-4541-8331-C6F38EF745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1599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19290D-B16D-4007-B936-2F28101B3D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0383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18386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45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047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849036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646665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508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495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398304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021632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784857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9185948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414407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49696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Gotha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/>
          <p:nvPr/>
        </p:nvPicPr>
        <p:blipFill>
          <a:blip r:embed="rId15"/>
          <a:stretch/>
        </p:blipFill>
        <p:spPr>
          <a:xfrm>
            <a:off x="0" y="0"/>
            <a:ext cx="9143640" cy="6957720"/>
          </a:xfrm>
          <a:prstGeom prst="rect">
            <a:avLst/>
          </a:prstGeom>
          <a:ln w="936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6000" b="0" strike="noStrike" spc="-1">
                <a:solidFill>
                  <a:srgbClr val="000000"/>
                </a:solidFill>
                <a:latin typeface="Gotham"/>
              </a:rPr>
              <a:t>Clique para editar o título mestre</a:t>
            </a:r>
            <a:endParaRPr lang="pt-BR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3E836CD2-A163-48EA-BE26-74692AAEAB72}" type="slidenum">
              <a:rPr lang="pt-BR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Gotham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latin typeface="Gotham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1"/>
          <p:cNvPicPr/>
          <p:nvPr/>
        </p:nvPicPr>
        <p:blipFill>
          <a:blip r:embed="rId15"/>
          <a:stretch/>
        </p:blipFill>
        <p:spPr>
          <a:xfrm>
            <a:off x="0" y="0"/>
            <a:ext cx="9143640" cy="6957720"/>
          </a:xfrm>
          <a:prstGeom prst="rect">
            <a:avLst/>
          </a:prstGeom>
          <a:ln w="936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Gotham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90E8CC86-5531-4896-B48E-8D711392ACD1}" type="slidenum">
              <a:rPr lang="pt-BR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Gotham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latin typeface="Gotham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1"/>
          <p:cNvPicPr/>
          <p:nvPr/>
        </p:nvPicPr>
        <p:blipFill>
          <a:blip r:embed="rId15"/>
          <a:stretch/>
        </p:blipFill>
        <p:spPr>
          <a:xfrm>
            <a:off x="0" y="0"/>
            <a:ext cx="9143640" cy="6957720"/>
          </a:xfrm>
          <a:prstGeom prst="rect">
            <a:avLst/>
          </a:prstGeom>
          <a:ln w="936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8747AA59-2AF7-4E12-9A20-90E5CF9C9A06}" type="slidenum">
              <a:rPr lang="pt-BR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Gotham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latin typeface="Gotham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131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" pitchFamily="2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" pitchFamily="2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" pitchFamily="2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" pitchFamily="2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" pitchFamily="2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" pitchFamily="2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" pitchFamily="2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tham" pitchFamily="2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/>
          <p:nvPr/>
        </p:nvPicPr>
        <p:blipFill>
          <a:blip r:embed="rId14"/>
          <a:stretch/>
        </p:blipFill>
        <p:spPr>
          <a:xfrm>
            <a:off x="0" y="0"/>
            <a:ext cx="9143640" cy="6957720"/>
          </a:xfrm>
          <a:prstGeom prst="rect">
            <a:avLst/>
          </a:prstGeom>
          <a:ln w="936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6000" b="0" strike="noStrike" spc="-1">
                <a:solidFill>
                  <a:srgbClr val="000000"/>
                </a:solidFill>
                <a:latin typeface="Gotham"/>
              </a:rPr>
              <a:t>Clique para editar o título mestre</a:t>
            </a:r>
            <a:endParaRPr lang="pt-BR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3E836CD2-A163-48EA-BE26-74692AAEAB72}" type="slidenum">
              <a:rPr lang="pt-BR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Gotham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latin typeface="Gotham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Gotham"/>
              </a:rPr>
              <a:t>7.º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6012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m 3"/>
          <p:cNvPicPr/>
          <p:nvPr/>
        </p:nvPicPr>
        <p:blipFill>
          <a:blip r:embed="rId2"/>
          <a:stretch/>
        </p:blipFill>
        <p:spPr>
          <a:xfrm>
            <a:off x="1439280" y="1341360"/>
            <a:ext cx="5760720" cy="3109680"/>
          </a:xfrm>
          <a:prstGeom prst="rect">
            <a:avLst/>
          </a:prstGeom>
          <a:ln w="9360"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7169040" y="5516640"/>
            <a:ext cx="1800000" cy="10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/>
          <p:cNvSpPr txBox="1">
            <a:spLocks noChangeArrowheads="1"/>
          </p:cNvSpPr>
          <p:nvPr/>
        </p:nvSpPr>
        <p:spPr bwMode="auto">
          <a:xfrm>
            <a:off x="12700" y="66897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 pitchFamily="2" charset="0"/>
                <a:ea typeface="+mn-ea"/>
                <a:cs typeface="Arial" charset="0"/>
              </a:rPr>
              <a:t>Fonte: SIM/SINASC DBF 17/10/19. ¹ ² Dados preliminares sujeitos à alteração</a:t>
            </a:r>
          </a:p>
        </p:txBody>
      </p: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0" y="66516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17/09/20. ¹ ² Dados preliminares sujeitos à alteração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2700" y="0"/>
          <a:ext cx="9131299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45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/>
          <p:cNvSpPr txBox="1">
            <a:spLocks noChangeArrowheads="1"/>
          </p:cNvSpPr>
          <p:nvPr/>
        </p:nvSpPr>
        <p:spPr bwMode="auto">
          <a:xfrm>
            <a:off x="12700" y="66897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 pitchFamily="2" charset="0"/>
                <a:ea typeface="+mn-ea"/>
                <a:cs typeface="Arial" charset="0"/>
              </a:rPr>
              <a:t>Fonte: SIM/SINASC DBF 17/10/19. ¹ ² Dados preliminares sujeitos à alteração</a:t>
            </a:r>
          </a:p>
        </p:txBody>
      </p:sp>
      <p:sp>
        <p:nvSpPr>
          <p:cNvPr id="30723" name="CaixaDeTexto 1"/>
          <p:cNvSpPr txBox="1">
            <a:spLocks noChangeArrowheads="1"/>
          </p:cNvSpPr>
          <p:nvPr/>
        </p:nvSpPr>
        <p:spPr bwMode="auto">
          <a:xfrm>
            <a:off x="0" y="66516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17/09/20. ¹ ² Dados preliminares sujeitos à alteração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2700" y="0"/>
          <a:ext cx="91313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/>
          <p:cNvSpPr txBox="1">
            <a:spLocks noChangeArrowheads="1"/>
          </p:cNvSpPr>
          <p:nvPr/>
        </p:nvSpPr>
        <p:spPr bwMode="auto">
          <a:xfrm>
            <a:off x="12700" y="66897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 pitchFamily="2" charset="0"/>
                <a:ea typeface="+mn-ea"/>
                <a:cs typeface="Arial" charset="0"/>
              </a:rPr>
              <a:t>Fonte: SIM/SINASC DBF 17/10/19. ¹ ² Dados preliminares sujeitos à alteração</a:t>
            </a:r>
          </a:p>
        </p:txBody>
      </p:sp>
      <p:sp>
        <p:nvSpPr>
          <p:cNvPr id="33795" name="CaixaDeTexto 1"/>
          <p:cNvSpPr txBox="1">
            <a:spLocks noChangeArrowheads="1"/>
          </p:cNvSpPr>
          <p:nvPr/>
        </p:nvSpPr>
        <p:spPr bwMode="auto">
          <a:xfrm>
            <a:off x="0" y="66516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17/09/20. ¹ ² Dados preliminares sujeitos à alteração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2700" y="0"/>
          <a:ext cx="91313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/>
          <p:cNvSpPr txBox="1">
            <a:spLocks noChangeArrowheads="1"/>
          </p:cNvSpPr>
          <p:nvPr/>
        </p:nvSpPr>
        <p:spPr bwMode="auto">
          <a:xfrm>
            <a:off x="12700" y="66897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 pitchFamily="2" charset="0"/>
                <a:ea typeface="+mn-ea"/>
                <a:cs typeface="Arial" charset="0"/>
              </a:rPr>
              <a:t>Fonte: SIM/SINASC DBF 17/10/19. ¹ ² Dados preliminares sujeitos à alteração</a:t>
            </a:r>
          </a:p>
        </p:txBody>
      </p:sp>
      <p:sp>
        <p:nvSpPr>
          <p:cNvPr id="35843" name="CaixaDeTexto 1"/>
          <p:cNvSpPr txBox="1">
            <a:spLocks noChangeArrowheads="1"/>
          </p:cNvSpPr>
          <p:nvPr/>
        </p:nvSpPr>
        <p:spPr bwMode="auto">
          <a:xfrm>
            <a:off x="0" y="66516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17/09/20. ¹ ² Dados preliminares sujeitos à alteração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2700" y="0"/>
          <a:ext cx="91313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/>
          <p:cNvSpPr txBox="1">
            <a:spLocks noChangeArrowheads="1"/>
          </p:cNvSpPr>
          <p:nvPr/>
        </p:nvSpPr>
        <p:spPr bwMode="auto">
          <a:xfrm>
            <a:off x="12700" y="66897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 pitchFamily="2" charset="0"/>
                <a:ea typeface="+mn-ea"/>
                <a:cs typeface="Arial" charset="0"/>
              </a:rPr>
              <a:t>Fonte: SIM/SINASC DBF 17/10/19. ¹ ² Dados preliminares sujeitos à alteração</a:t>
            </a:r>
          </a:p>
        </p:txBody>
      </p:sp>
      <p:sp>
        <p:nvSpPr>
          <p:cNvPr id="37891" name="CaixaDeTexto 1"/>
          <p:cNvSpPr txBox="1">
            <a:spLocks noChangeArrowheads="1"/>
          </p:cNvSpPr>
          <p:nvPr/>
        </p:nvSpPr>
        <p:spPr bwMode="auto">
          <a:xfrm>
            <a:off x="0" y="66516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17/09/20. ¹ ² Dados preliminares sujeitos à alteração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0" y="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673280" y="1322280"/>
            <a:ext cx="5751000" cy="42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70000"/>
              </a:lnSpc>
            </a:pPr>
            <a:r>
              <a:rPr lang="pt-BR" sz="2800" b="1" strike="noStrike" spc="-1" dirty="0">
                <a:solidFill>
                  <a:srgbClr val="002060"/>
                </a:solidFill>
                <a:latin typeface="Arial Black"/>
              </a:rPr>
              <a:t>MORTALIDADE  MATERNA</a:t>
            </a:r>
            <a:endParaRPr lang="pt-BR" sz="2800" b="0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35" name="Imagem 5"/>
          <p:cNvPicPr/>
          <p:nvPr/>
        </p:nvPicPr>
        <p:blipFill>
          <a:blip r:embed="rId2"/>
          <a:stretch/>
        </p:blipFill>
        <p:spPr>
          <a:xfrm>
            <a:off x="1224000" y="2239920"/>
            <a:ext cx="6789240" cy="3285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785918" y="142852"/>
            <a:ext cx="6357950" cy="7858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Razão de Mortalidade Materna por 100 mil Nascidos Vivos. 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Brasil, Região e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 Paraná, 2016 – 2019¹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5720" y="6357958"/>
            <a:ext cx="8858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latin typeface="Calibri" pitchFamily="34" charset="0"/>
                <a:cs typeface="Calibri" pitchFamily="34" charset="0"/>
              </a:rPr>
              <a:t>http://svs.aids.gov.br/dantps/centrais-de-conteudos/paineis-de-monitoramento/mortalidade/materna/ - SIM/SINASC – AGOSTO 2020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683" y="1071563"/>
            <a:ext cx="7963531" cy="48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7511501" y="1529053"/>
            <a:ext cx="1412450" cy="34427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Razão de Mortalidade Materna por 100 mil Nascidos Vivos.  Paraná e Macro Regionais, 2012 – 2020¹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0" y="6500834"/>
            <a:ext cx="8489520" cy="29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SIM/SINASC DBF 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17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/09/2020 ; Nota ¹: dados preliminares sujeitos a alterações /* Sistematização  de Investigação do Óbito Materno 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14"/>
            <a:ext cx="735811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m 86" descr="2019.wmf"/>
          <p:cNvPicPr>
            <a:picLocks noChangeAspect="1"/>
          </p:cNvPicPr>
          <p:nvPr/>
        </p:nvPicPr>
        <p:blipFill>
          <a:blip r:embed="rId3"/>
          <a:srcRect r="20842"/>
          <a:stretch>
            <a:fillRect/>
          </a:stretch>
        </p:blipFill>
        <p:spPr>
          <a:xfrm>
            <a:off x="3643306" y="973284"/>
            <a:ext cx="4929222" cy="3054544"/>
          </a:xfrm>
          <a:prstGeom prst="rect">
            <a:avLst/>
          </a:prstGeom>
        </p:spPr>
      </p:pic>
      <p:grpSp>
        <p:nvGrpSpPr>
          <p:cNvPr id="168" name="Group 26"/>
          <p:cNvGrpSpPr/>
          <p:nvPr/>
        </p:nvGrpSpPr>
        <p:grpSpPr>
          <a:xfrm>
            <a:off x="3643306" y="1071546"/>
            <a:ext cx="4500594" cy="2830696"/>
            <a:chOff x="4124804" y="1831260"/>
            <a:chExt cx="4500594" cy="2830696"/>
          </a:xfrm>
        </p:grpSpPr>
        <p:sp>
          <p:nvSpPr>
            <p:cNvPr id="169" name="CustomShape 27"/>
            <p:cNvSpPr/>
            <p:nvPr/>
          </p:nvSpPr>
          <p:spPr>
            <a:xfrm>
              <a:off x="8049398" y="3760086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70" name="CustomShape 28"/>
            <p:cNvSpPr/>
            <p:nvPr/>
          </p:nvSpPr>
          <p:spPr>
            <a:xfrm>
              <a:off x="7564320" y="3545772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2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71" name="CustomShape 29"/>
            <p:cNvSpPr/>
            <p:nvPr/>
          </p:nvSpPr>
          <p:spPr>
            <a:xfrm>
              <a:off x="6592680" y="3831524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4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72" name="CustomShape 30"/>
            <p:cNvSpPr/>
            <p:nvPr/>
          </p:nvSpPr>
          <p:spPr>
            <a:xfrm>
              <a:off x="5767878" y="3545772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5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73" name="CustomShape 31"/>
            <p:cNvSpPr/>
            <p:nvPr/>
          </p:nvSpPr>
          <p:spPr>
            <a:xfrm>
              <a:off x="6125068" y="4117276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6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74" name="CustomShape 32"/>
            <p:cNvSpPr/>
            <p:nvPr/>
          </p:nvSpPr>
          <p:spPr>
            <a:xfrm>
              <a:off x="7115040" y="3117144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3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75" name="CustomShape 33"/>
            <p:cNvSpPr/>
            <p:nvPr/>
          </p:nvSpPr>
          <p:spPr>
            <a:xfrm>
              <a:off x="4839184" y="317916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10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76" name="CustomShape 34"/>
            <p:cNvSpPr/>
            <p:nvPr/>
          </p:nvSpPr>
          <p:spPr>
            <a:xfrm>
              <a:off x="4763250" y="4117276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8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77" name="CustomShape 35"/>
            <p:cNvSpPr/>
            <p:nvPr/>
          </p:nvSpPr>
          <p:spPr>
            <a:xfrm>
              <a:off x="5339250" y="397440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7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78" name="CustomShape 36"/>
            <p:cNvSpPr/>
            <p:nvPr/>
          </p:nvSpPr>
          <p:spPr>
            <a:xfrm>
              <a:off x="5339250" y="272520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11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79" name="CustomShape 37"/>
            <p:cNvSpPr/>
            <p:nvPr/>
          </p:nvSpPr>
          <p:spPr>
            <a:xfrm>
              <a:off x="4696308" y="234576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12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80" name="CustomShape 38"/>
            <p:cNvSpPr/>
            <p:nvPr/>
          </p:nvSpPr>
          <p:spPr>
            <a:xfrm>
              <a:off x="5196374" y="227556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13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81" name="CustomShape 39"/>
            <p:cNvSpPr/>
            <p:nvPr/>
          </p:nvSpPr>
          <p:spPr>
            <a:xfrm>
              <a:off x="5196374" y="183126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>
                  <a:solidFill>
                    <a:srgbClr val="000000"/>
                  </a:solidFill>
                  <a:latin typeface="Gotham"/>
                </a:rPr>
                <a:t>14</a:t>
              </a:r>
              <a:br/>
              <a:endParaRPr lang="pt-BR" sz="1500" b="0" strike="noStrike" spc="-1">
                <a:latin typeface="Arial"/>
              </a:endParaRPr>
            </a:p>
          </p:txBody>
        </p:sp>
        <p:sp>
          <p:nvSpPr>
            <p:cNvPr id="182" name="CustomShape 40"/>
            <p:cNvSpPr/>
            <p:nvPr/>
          </p:nvSpPr>
          <p:spPr>
            <a:xfrm>
              <a:off x="5709960" y="222984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15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83" name="CustomShape 41"/>
            <p:cNvSpPr/>
            <p:nvPr/>
          </p:nvSpPr>
          <p:spPr>
            <a:xfrm>
              <a:off x="7149240" y="2233064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19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84" name="CustomShape 42"/>
            <p:cNvSpPr/>
            <p:nvPr/>
          </p:nvSpPr>
          <p:spPr>
            <a:xfrm>
              <a:off x="6763514" y="2090188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18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85" name="CustomShape 43"/>
            <p:cNvSpPr/>
            <p:nvPr/>
          </p:nvSpPr>
          <p:spPr>
            <a:xfrm>
              <a:off x="6066720" y="243900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>
                  <a:solidFill>
                    <a:srgbClr val="000000"/>
                  </a:solidFill>
                  <a:latin typeface="Gotham"/>
                </a:rPr>
                <a:t>16</a:t>
              </a:r>
              <a:br/>
              <a:endParaRPr lang="pt-BR" sz="1500" b="0" strike="noStrike" spc="-1">
                <a:latin typeface="Arial"/>
              </a:endParaRPr>
            </a:p>
          </p:txBody>
        </p:sp>
        <p:sp>
          <p:nvSpPr>
            <p:cNvPr id="186" name="CustomShape 44"/>
            <p:cNvSpPr/>
            <p:nvPr/>
          </p:nvSpPr>
          <p:spPr>
            <a:xfrm>
              <a:off x="6678720" y="2974268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21</a:t>
              </a:r>
              <a:br>
                <a:rPr dirty="0"/>
              </a:br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87" name="CustomShape 45"/>
            <p:cNvSpPr/>
            <p:nvPr/>
          </p:nvSpPr>
          <p:spPr>
            <a:xfrm>
              <a:off x="5910754" y="2804568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22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88" name="CustomShape 46"/>
            <p:cNvSpPr/>
            <p:nvPr/>
          </p:nvSpPr>
          <p:spPr>
            <a:xfrm>
              <a:off x="4410556" y="2974268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20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89" name="CustomShape 47"/>
            <p:cNvSpPr/>
            <p:nvPr/>
          </p:nvSpPr>
          <p:spPr>
            <a:xfrm>
              <a:off x="6267944" y="207540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17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90" name="CustomShape 48"/>
            <p:cNvSpPr/>
            <p:nvPr/>
          </p:nvSpPr>
          <p:spPr>
            <a:xfrm>
              <a:off x="4124804" y="3474334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9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</p:grpSp>
      <p:sp>
        <p:nvSpPr>
          <p:cNvPr id="215" name="CustomShape 72"/>
          <p:cNvSpPr/>
          <p:nvPr/>
        </p:nvSpPr>
        <p:spPr>
          <a:xfrm>
            <a:off x="1214414" y="285728"/>
            <a:ext cx="6372000" cy="64487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Razão de Mortalidade Materna por Regional de Saúde </a:t>
            </a:r>
            <a:endParaRPr lang="pt-BR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 Paraná, 2019 a 2020¹</a:t>
            </a:r>
            <a:endParaRPr lang="pt-BR" b="0" strike="noStrike" spc="-1" dirty="0">
              <a:latin typeface="Arial"/>
            </a:endParaRPr>
          </a:p>
        </p:txBody>
      </p:sp>
      <p:graphicFrame>
        <p:nvGraphicFramePr>
          <p:cNvPr id="219" name="Table 76"/>
          <p:cNvGraphicFramePr/>
          <p:nvPr>
            <p:extLst>
              <p:ext uri="{D42A27DB-BD31-4B8C-83A1-F6EECF244321}">
                <p14:modId xmlns:p14="http://schemas.microsoft.com/office/powerpoint/2010/main" val="704394789"/>
              </p:ext>
            </p:extLst>
          </p:nvPr>
        </p:nvGraphicFramePr>
        <p:xfrm>
          <a:off x="785786" y="1428736"/>
          <a:ext cx="2328672" cy="1152328"/>
        </p:xfrm>
        <a:graphic>
          <a:graphicData uri="http://schemas.openxmlformats.org/drawingml/2006/table">
            <a:tbl>
              <a:tblPr/>
              <a:tblGrid>
                <a:gridCol w="1570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pt-BR" sz="1800" b="1" strike="noStrike" spc="-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2020¹</a:t>
                      </a:r>
                      <a:endParaRPr lang="pt-BR" sz="1800" b="1" strike="noStrike" spc="-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Nº OM-SIM</a:t>
                      </a:r>
                      <a:endParaRPr lang="pt-BR" sz="1800" b="1" strike="noStrike" spc="-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41</a:t>
                      </a:r>
                      <a:endParaRPr lang="pt-BR" sz="1800" b="1" strike="noStrike" spc="-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Nº OM-*SIOM</a:t>
                      </a:r>
                      <a:endParaRPr lang="pt-BR" sz="1800" b="1" strike="noStrike" spc="-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56</a:t>
                      </a:r>
                      <a:endParaRPr lang="pt-BR" sz="1800" b="1" strike="noStrike" spc="-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0" name="CustomShape 77"/>
          <p:cNvSpPr/>
          <p:nvPr/>
        </p:nvSpPr>
        <p:spPr>
          <a:xfrm>
            <a:off x="0" y="6423548"/>
            <a:ext cx="8489520" cy="29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SIM/SINASC DBF 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03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/09/2020 ; Nota ¹: dados preliminares sujeitos a alterações /* Sistematização  de Investigação do Óbito Materno 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88" name="Imagem 87" descr="2019_esc.wmf"/>
          <p:cNvPicPr>
            <a:picLocks noChangeAspect="1"/>
          </p:cNvPicPr>
          <p:nvPr/>
        </p:nvPicPr>
        <p:blipFill>
          <a:blip r:embed="rId4"/>
          <a:srcRect t="-6579" r="-1125"/>
          <a:stretch>
            <a:fillRect/>
          </a:stretch>
        </p:blipFill>
        <p:spPr>
          <a:xfrm>
            <a:off x="7715272" y="571480"/>
            <a:ext cx="1285852" cy="1735888"/>
          </a:xfrm>
          <a:prstGeom prst="rect">
            <a:avLst/>
          </a:prstGeom>
        </p:spPr>
      </p:pic>
      <p:pic>
        <p:nvPicPr>
          <p:cNvPr id="89" name="Imagem 88" descr="2020.wmf"/>
          <p:cNvPicPr>
            <a:picLocks noChangeAspect="1"/>
          </p:cNvPicPr>
          <p:nvPr/>
        </p:nvPicPr>
        <p:blipFill>
          <a:blip r:embed="rId5"/>
          <a:srcRect r="20312" b="1193"/>
          <a:stretch>
            <a:fillRect/>
          </a:stretch>
        </p:blipFill>
        <p:spPr>
          <a:xfrm>
            <a:off x="34825" y="2928934"/>
            <a:ext cx="5108711" cy="3214710"/>
          </a:xfrm>
          <a:prstGeom prst="rect">
            <a:avLst/>
          </a:prstGeom>
        </p:spPr>
      </p:pic>
      <p:pic>
        <p:nvPicPr>
          <p:cNvPr id="90" name="Imagem 89" descr="2020_esc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4143380"/>
            <a:ext cx="1190007" cy="1524278"/>
          </a:xfrm>
          <a:prstGeom prst="rect">
            <a:avLst/>
          </a:prstGeom>
        </p:spPr>
      </p:pic>
      <p:grpSp>
        <p:nvGrpSpPr>
          <p:cNvPr id="93" name="Group 26"/>
          <p:cNvGrpSpPr/>
          <p:nvPr/>
        </p:nvGrpSpPr>
        <p:grpSpPr>
          <a:xfrm>
            <a:off x="0" y="3071810"/>
            <a:ext cx="4603957" cy="3071834"/>
            <a:chOff x="4124804" y="1831260"/>
            <a:chExt cx="4394686" cy="2830696"/>
          </a:xfrm>
        </p:grpSpPr>
        <p:sp>
          <p:nvSpPr>
            <p:cNvPr id="94" name="CustomShape 27"/>
            <p:cNvSpPr/>
            <p:nvPr/>
          </p:nvSpPr>
          <p:spPr>
            <a:xfrm>
              <a:off x="7943490" y="3740334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95" name="CustomShape 28"/>
            <p:cNvSpPr/>
            <p:nvPr/>
          </p:nvSpPr>
          <p:spPr>
            <a:xfrm>
              <a:off x="7534345" y="3458974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2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96" name="CustomShape 29"/>
            <p:cNvSpPr/>
            <p:nvPr/>
          </p:nvSpPr>
          <p:spPr>
            <a:xfrm>
              <a:off x="6592680" y="3831524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4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97" name="CustomShape 30"/>
            <p:cNvSpPr/>
            <p:nvPr/>
          </p:nvSpPr>
          <p:spPr>
            <a:xfrm>
              <a:off x="5767878" y="3545772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5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98" name="CustomShape 31"/>
            <p:cNvSpPr/>
            <p:nvPr/>
          </p:nvSpPr>
          <p:spPr>
            <a:xfrm>
              <a:off x="6125068" y="4117276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6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99" name="CustomShape 32"/>
            <p:cNvSpPr/>
            <p:nvPr/>
          </p:nvSpPr>
          <p:spPr>
            <a:xfrm>
              <a:off x="7115040" y="3117144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3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00" name="CustomShape 33"/>
            <p:cNvSpPr/>
            <p:nvPr/>
          </p:nvSpPr>
          <p:spPr>
            <a:xfrm>
              <a:off x="4839184" y="317916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10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01" name="CustomShape 34"/>
            <p:cNvSpPr/>
            <p:nvPr/>
          </p:nvSpPr>
          <p:spPr>
            <a:xfrm>
              <a:off x="4763250" y="4003655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8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02" name="CustomShape 35"/>
            <p:cNvSpPr/>
            <p:nvPr/>
          </p:nvSpPr>
          <p:spPr>
            <a:xfrm>
              <a:off x="5339250" y="397440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7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03" name="CustomShape 36"/>
            <p:cNvSpPr/>
            <p:nvPr/>
          </p:nvSpPr>
          <p:spPr>
            <a:xfrm>
              <a:off x="5339250" y="272520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11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04" name="CustomShape 37"/>
            <p:cNvSpPr/>
            <p:nvPr/>
          </p:nvSpPr>
          <p:spPr>
            <a:xfrm>
              <a:off x="4696308" y="234576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12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05" name="CustomShape 38"/>
            <p:cNvSpPr/>
            <p:nvPr/>
          </p:nvSpPr>
          <p:spPr>
            <a:xfrm>
              <a:off x="5196374" y="227556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13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06" name="CustomShape 39"/>
            <p:cNvSpPr/>
            <p:nvPr/>
          </p:nvSpPr>
          <p:spPr>
            <a:xfrm>
              <a:off x="5196374" y="183126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>
                  <a:solidFill>
                    <a:srgbClr val="000000"/>
                  </a:solidFill>
                  <a:latin typeface="Gotham"/>
                </a:rPr>
                <a:t>14</a:t>
              </a:r>
              <a:br/>
              <a:endParaRPr lang="pt-BR" sz="1500" b="0" strike="noStrike" spc="-1">
                <a:latin typeface="Arial"/>
              </a:endParaRPr>
            </a:p>
          </p:txBody>
        </p:sp>
        <p:sp>
          <p:nvSpPr>
            <p:cNvPr id="107" name="CustomShape 40"/>
            <p:cNvSpPr/>
            <p:nvPr/>
          </p:nvSpPr>
          <p:spPr>
            <a:xfrm>
              <a:off x="5709960" y="222984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15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08" name="CustomShape 41"/>
            <p:cNvSpPr/>
            <p:nvPr/>
          </p:nvSpPr>
          <p:spPr>
            <a:xfrm>
              <a:off x="7149240" y="2233064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19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09" name="CustomShape 42"/>
            <p:cNvSpPr/>
            <p:nvPr/>
          </p:nvSpPr>
          <p:spPr>
            <a:xfrm>
              <a:off x="6763514" y="2090188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18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10" name="CustomShape 43"/>
            <p:cNvSpPr/>
            <p:nvPr/>
          </p:nvSpPr>
          <p:spPr>
            <a:xfrm>
              <a:off x="6066720" y="243900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>
                  <a:solidFill>
                    <a:srgbClr val="000000"/>
                  </a:solidFill>
                  <a:latin typeface="Gotham"/>
                </a:rPr>
                <a:t>16</a:t>
              </a:r>
              <a:br/>
              <a:endParaRPr lang="pt-BR" sz="1500" b="0" strike="noStrike" spc="-1">
                <a:latin typeface="Arial"/>
              </a:endParaRPr>
            </a:p>
          </p:txBody>
        </p:sp>
        <p:sp>
          <p:nvSpPr>
            <p:cNvPr id="111" name="CustomShape 44"/>
            <p:cNvSpPr/>
            <p:nvPr/>
          </p:nvSpPr>
          <p:spPr>
            <a:xfrm>
              <a:off x="6678720" y="2974268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21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12" name="CustomShape 45"/>
            <p:cNvSpPr/>
            <p:nvPr/>
          </p:nvSpPr>
          <p:spPr>
            <a:xfrm>
              <a:off x="5910754" y="2804568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22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13" name="CustomShape 46"/>
            <p:cNvSpPr/>
            <p:nvPr/>
          </p:nvSpPr>
          <p:spPr>
            <a:xfrm>
              <a:off x="4410556" y="2974268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20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14" name="CustomShape 47"/>
            <p:cNvSpPr/>
            <p:nvPr/>
          </p:nvSpPr>
          <p:spPr>
            <a:xfrm>
              <a:off x="6267944" y="2075400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17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  <p:sp>
          <p:nvSpPr>
            <p:cNvPr id="115" name="CustomShape 48"/>
            <p:cNvSpPr/>
            <p:nvPr/>
          </p:nvSpPr>
          <p:spPr>
            <a:xfrm>
              <a:off x="4124804" y="3474334"/>
              <a:ext cx="576000" cy="54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pt-BR" sz="1500" b="1" strike="noStrike" spc="-1" dirty="0">
                  <a:solidFill>
                    <a:srgbClr val="000000"/>
                  </a:solidFill>
                  <a:latin typeface="Gotham"/>
                </a:rPr>
                <a:t>9</a:t>
              </a:r>
              <a:br/>
              <a:endParaRPr lang="pt-BR" sz="1500" b="0" strike="noStrike" spc="-1" dirty="0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14282" y="1714488"/>
            <a:ext cx="814393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t-BR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Objetivo:</a:t>
            </a:r>
            <a:r>
              <a:rPr kumimoji="0" 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Saúde e Bem-Estar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t-BR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Meta:  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Até 2030, reduzir a </a:t>
            </a: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</a:rPr>
              <a:t>Razão de Mortalidade </a:t>
            </a:r>
            <a:r>
              <a:rPr lang="pt-BR" dirty="0">
                <a:latin typeface="Arial" charset="0"/>
                <a:cs typeface="Arial" charset="0"/>
              </a:rPr>
              <a:t>M</a:t>
            </a: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</a:rPr>
              <a:t>aterna </a:t>
            </a:r>
            <a:r>
              <a:rPr lang="pt-BR" dirty="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lobal 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para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dirty="0">
                <a:latin typeface="Arial" charset="0"/>
                <a:cs typeface="Arial" charset="0"/>
              </a:rPr>
              <a:t>              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menos de  70 mortes por 100.000 nascidos vivos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charset="0"/>
                <a:cs typeface="Arial" charset="0"/>
              </a:rPr>
              <a:t>              Até 2030, reduzir a Razão de Mortalidade Materna no</a:t>
            </a:r>
            <a:r>
              <a:rPr lang="pt-BR" dirty="0">
                <a:solidFill>
                  <a:srgbClr val="FF0000"/>
                </a:solidFill>
                <a:latin typeface="Arial" charset="0"/>
                <a:cs typeface="Arial" charset="0"/>
              </a:rPr>
              <a:t> Brasil </a:t>
            </a:r>
            <a:r>
              <a:rPr lang="pt-BR" dirty="0">
                <a:latin typeface="Arial" charset="0"/>
                <a:cs typeface="Arial" charset="0"/>
              </a:rPr>
              <a:t>para no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charset="0"/>
                <a:cs typeface="Arial" charset="0"/>
              </a:rPr>
              <a:t>              máximo 30 mortes por 100.000 nascidos vivos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Indicador:  </a:t>
            </a: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Razão de </a:t>
            </a:r>
            <a:r>
              <a:rPr lang="pt-BR" dirty="0">
                <a:latin typeface="Arial" charset="0"/>
                <a:cs typeface="Arial" charset="0"/>
              </a:rPr>
              <a:t>M</a:t>
            </a: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ortalidade </a:t>
            </a:r>
            <a:r>
              <a:rPr lang="pt-BR" dirty="0">
                <a:latin typeface="Arial" charset="0"/>
                <a:cs typeface="Arial" charset="0"/>
              </a:rPr>
              <a:t>M</a:t>
            </a: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aterna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t-BR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Fórmula de Cálculo: </a:t>
            </a: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Numerador: número de óbitos de mulheres residentes, por causas e condições consideradas de morte materna X 100.000. Denominador: número de nascidos vivos de mães residentes. Indicador corrigido por fator de correção da vigilância do óbito de mulheres em idade fértil (MIF).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43306" y="857232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Metas ODS 3</a:t>
            </a:r>
          </a:p>
        </p:txBody>
      </p:sp>
      <p:sp>
        <p:nvSpPr>
          <p:cNvPr id="7" name="CustomShape 1"/>
          <p:cNvSpPr/>
          <p:nvPr/>
        </p:nvSpPr>
        <p:spPr>
          <a:xfrm>
            <a:off x="1285852" y="214290"/>
            <a:ext cx="6500858" cy="9286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Objetivos de Desenvolvimento Sustentável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5720" y="135729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3.1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5720" y="6357958"/>
            <a:ext cx="6715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itchFamily="34" charset="0"/>
                <a:cs typeface="Calibri" pitchFamily="34" charset="0"/>
              </a:rPr>
              <a:t>FONTE: http://svs.aids.gov.br/dantps/acesso-a-informacao/acoes-e-programas/ods/objetivos-e-metas/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-99391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ED8AE3-6626-4723-86CF-A8027D80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82" y="613025"/>
            <a:ext cx="7886700" cy="2852737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Mortalidade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Materna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Infantil</a:t>
            </a:r>
            <a:r>
              <a:rPr lang="en-US" dirty="0">
                <a:solidFill>
                  <a:srgbClr val="0070C0"/>
                </a:solidFill>
              </a:rPr>
              <a:t> e Fetal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0AB6BD-2A39-4939-B59A-73EE97F30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400" dirty="0"/>
              <a:t>Secretaria de Estado da Saúde do Paraná - SESA</a:t>
            </a:r>
            <a:r>
              <a:rPr lang="en-US" sz="1400" dirty="0"/>
              <a:t>/</a:t>
            </a:r>
            <a:r>
              <a:rPr lang="pt-BR" sz="1400" dirty="0"/>
              <a:t>PR</a:t>
            </a:r>
            <a:br>
              <a:rPr lang="pt-BR" sz="1400" dirty="0"/>
            </a:br>
            <a:r>
              <a:rPr lang="pt-BR" sz="1400" dirty="0"/>
              <a:t>Diretoria de Atenção e Vigilância em Saúde - DAV</a:t>
            </a:r>
            <a:br>
              <a:rPr lang="pt-BR" sz="1400" dirty="0"/>
            </a:br>
            <a:r>
              <a:rPr lang="pt-BR" sz="1400" dirty="0"/>
              <a:t>Coordenação de Vigilância Epidemiológica - CVE</a:t>
            </a:r>
            <a:br>
              <a:rPr lang="pt-BR" sz="1400" dirty="0"/>
            </a:br>
            <a:r>
              <a:rPr lang="pt-BR" sz="1400" dirty="0"/>
              <a:t>  Divisão de Informações Epidemiológicas - DVIEP</a:t>
            </a:r>
            <a:br>
              <a:rPr lang="pt-BR" sz="1400" dirty="0"/>
            </a:b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928670"/>
            <a:ext cx="8215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Justificativa para a adequação</a:t>
            </a:r>
          </a:p>
          <a:p>
            <a:endParaRPr lang="pt-BR" sz="2000" b="1" dirty="0"/>
          </a:p>
          <a:p>
            <a:pPr algn="just">
              <a:lnSpc>
                <a:spcPct val="150000"/>
              </a:lnSpc>
            </a:pPr>
            <a:r>
              <a:rPr lang="pt-BR" sz="2000" dirty="0"/>
              <a:t>Na alteração da meta, considerou-se que o Brasil já observa valores abaixo da meta global. Em 2015, a Razão de Mortalidade Materna (RMM) foi estimada em 62 óbitos por 100.000 nascidos vivos. No dia 28 de maio de 2018, em reunião da Comissão Nacional de Combate à Mortalidade Materna e lançamento da Semana Nacional de Mobilização pela Saúde das Mulheres, o Ministério da Saúde assumiu a meta de redução de 51,7% da RMM até 2030, que corresponde a 30 mortes maternas por 100.000 nascidos vivos.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5720" y="6357958"/>
            <a:ext cx="6715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itchFamily="34" charset="0"/>
                <a:cs typeface="Calibri" pitchFamily="34" charset="0"/>
              </a:rPr>
              <a:t>FONTE: http://svs.aids.gov.br/dantps/acesso-a-informacao/acoes-e-programas/ods/objetivos-e-metas/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7344000" y="2060848"/>
            <a:ext cx="1800000" cy="260283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Ranking da </a:t>
            </a:r>
          </a:p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Razão da Mortalidade Materna por Regional de Saúde. Paraná, 2012 a 2020¹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68360" y="6165720"/>
            <a:ext cx="22381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143078" y="6429396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SIM/SINASC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707236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DFC13-011A-4CE2-B9BC-D21133B5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113"/>
            <a:ext cx="8229240" cy="861774"/>
          </a:xfrm>
        </p:spPr>
        <p:txBody>
          <a:bodyPr/>
          <a:lstStyle/>
          <a:p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Proporção de nascidos vivos por tipo de parto. Paraná, 2012 a 2020¹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945243-D93E-40CF-B296-E630263056BC}"/>
              </a:ext>
            </a:extLst>
          </p:cNvPr>
          <p:cNvSpPr txBox="1"/>
          <p:nvPr/>
        </p:nvSpPr>
        <p:spPr>
          <a:xfrm>
            <a:off x="1135105" y="5669961"/>
            <a:ext cx="807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Fonte: SESA/DAV/CVIE/DVIEP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Sinasc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17/09/2020.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¹2019: Dados preliminares, 2020: dados parciais, sujeitos a alteração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400-00000D000000}"/>
              </a:ext>
            </a:extLst>
          </p:cNvPr>
          <p:cNvGraphicFramePr>
            <a:graphicFrameLocks/>
          </p:cNvGraphicFramePr>
          <p:nvPr/>
        </p:nvGraphicFramePr>
        <p:xfrm>
          <a:off x="971600" y="1412776"/>
          <a:ext cx="76328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810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CE8B1-7206-423C-ACBA-2105DCEA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113"/>
            <a:ext cx="8229240" cy="861774"/>
          </a:xfrm>
        </p:spPr>
        <p:txBody>
          <a:bodyPr/>
          <a:lstStyle/>
          <a:p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Proporção de nascidos vivos por semanas de gestação. Paraná, 2012 a 2020¹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E03010-61FF-41BB-997E-C9FF901FF2A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771552"/>
            <a:ext cx="82292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742B72-96C2-4150-AAD5-517939178D58}"/>
              </a:ext>
            </a:extLst>
          </p:cNvPr>
          <p:cNvSpPr txBox="1"/>
          <p:nvPr/>
        </p:nvSpPr>
        <p:spPr>
          <a:xfrm>
            <a:off x="1135105" y="5669961"/>
            <a:ext cx="807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Fonte: SESA/DAV/CVIE/DVIEP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Sinasc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17/09/2020.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¹2019: Dados preliminares, 2020: dados parciais, sujeitos a alteração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400-00000E000000}"/>
              </a:ext>
            </a:extLst>
          </p:cNvPr>
          <p:cNvGraphicFramePr>
            <a:graphicFrameLocks/>
          </p:cNvGraphicFramePr>
          <p:nvPr/>
        </p:nvGraphicFramePr>
        <p:xfrm>
          <a:off x="1135105" y="1484784"/>
          <a:ext cx="739733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674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050920" y="476280"/>
            <a:ext cx="5238360" cy="536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Óbito Materno segundo faixa etária. Paraná, 2012 a 2020¹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71406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 DBF 17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/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3"/>
            <a:ext cx="7858180" cy="470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71640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1763640" y="476280"/>
            <a:ext cx="5238360" cy="536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Razão da Mortalidade Materna segundo faixa etária. Paraná, 2012 a 2020¹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675" y="1285860"/>
            <a:ext cx="802053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A819038-29DB-4C7B-91B2-96CAA295F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428" y="4293096"/>
            <a:ext cx="834996" cy="247090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019DD10-A7AF-4C41-8D91-CF3101C7A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623" y="4222472"/>
            <a:ext cx="595694" cy="20518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1403280" y="333360"/>
            <a:ext cx="6048000" cy="8568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 Percentual de Óbito Materno Segundo ESCOLARIDADE Paraná, 2012 – 2020¹</a:t>
            </a:r>
            <a:endParaRPr lang="pt-BR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71640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7858180" cy="500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71640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1763640" y="357622"/>
            <a:ext cx="5362200" cy="8568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 Razão da Mortalidade Materna segundo ESCOLARIDADE Paraná, 2012 – 2020¹</a:t>
            </a:r>
            <a:endParaRPr lang="pt-BR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776"/>
            <a:ext cx="80010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0E83491-A872-41C9-A36E-64CCB28D7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0" y="1575411"/>
            <a:ext cx="1235726" cy="18535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E86280-A19E-43E8-824E-476622B82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3717032"/>
            <a:ext cx="634603" cy="17665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637816" y="274954"/>
            <a:ext cx="5868367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Óbitos 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M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aternos segundo raça/cor. Paraná, 2012 – 2020¹</a:t>
            </a:r>
            <a:endParaRPr lang="pt-BR" b="0" strike="noStrike" spc="-1" dirty="0">
              <a:latin typeface="Arial"/>
            </a:endParaRPr>
          </a:p>
        </p:txBody>
      </p:sp>
      <p:graphicFrame>
        <p:nvGraphicFramePr>
          <p:cNvPr id="259" name="Table 3"/>
          <p:cNvGraphicFramePr/>
          <p:nvPr/>
        </p:nvGraphicFramePr>
        <p:xfrm>
          <a:off x="517680" y="6091200"/>
          <a:ext cx="3525480" cy="371160"/>
        </p:xfrm>
        <a:graphic>
          <a:graphicData uri="http://schemas.openxmlformats.org/drawingml/2006/table">
            <a:tbl>
              <a:tblPr/>
              <a:tblGrid>
                <a:gridCol w="352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CC6600"/>
                          </a:solidFill>
                          <a:latin typeface="Calibri"/>
                        </a:rPr>
                        <a:t> OBS: NEGRA: PRETA + PARDA</a:t>
                      </a:r>
                      <a:endParaRPr lang="pt-BR" sz="1200" b="0" strike="noStrike" spc="-1" dirty="0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ustomShape 2"/>
          <p:cNvSpPr/>
          <p:nvPr/>
        </p:nvSpPr>
        <p:spPr>
          <a:xfrm>
            <a:off x="71640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17753"/>
            <a:ext cx="7358114" cy="450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2195640" y="333360"/>
            <a:ext cx="4463640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Razão de Mortalidade Materna segundo raça/cor. Paraná, 2012 – 2020¹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0" y="6429396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graphicFrame>
        <p:nvGraphicFramePr>
          <p:cNvPr id="12" name="Table 3"/>
          <p:cNvGraphicFramePr/>
          <p:nvPr/>
        </p:nvGraphicFramePr>
        <p:xfrm>
          <a:off x="357158" y="5857892"/>
          <a:ext cx="3525480" cy="371160"/>
        </p:xfrm>
        <a:graphic>
          <a:graphicData uri="http://schemas.openxmlformats.org/drawingml/2006/table">
            <a:tbl>
              <a:tblPr/>
              <a:tblGrid>
                <a:gridCol w="352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 b="1" strike="noStrike" spc="-1" dirty="0">
                          <a:solidFill>
                            <a:srgbClr val="CC6600"/>
                          </a:solidFill>
                          <a:latin typeface="Calibri"/>
                        </a:rPr>
                        <a:t> OBS: NEGRA: PRETA + PARDA</a:t>
                      </a:r>
                      <a:endParaRPr lang="pt-BR" sz="1200" b="0" strike="noStrike" spc="-1" dirty="0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627" y="1424420"/>
            <a:ext cx="8059373" cy="440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993024F-6883-4CEA-BC6B-0801F8AF0FBF}"/>
              </a:ext>
            </a:extLst>
          </p:cNvPr>
          <p:cNvSpPr txBox="1"/>
          <p:nvPr/>
        </p:nvSpPr>
        <p:spPr>
          <a:xfrm>
            <a:off x="8727122" y="4608228"/>
            <a:ext cx="47160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32</a:t>
            </a:r>
          </a:p>
          <a:p>
            <a:r>
              <a:rPr lang="pt-BR" sz="1600" dirty="0"/>
              <a:t>0</a:t>
            </a:r>
          </a:p>
          <a:p>
            <a:r>
              <a:rPr lang="pt-BR" sz="1600" dirty="0"/>
              <a:t>1</a:t>
            </a:r>
          </a:p>
          <a:p>
            <a:r>
              <a:rPr lang="pt-BR" sz="1600" dirty="0"/>
              <a:t>8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3BDF49C-4BDD-4AC8-A853-FC77BD76A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165565"/>
              </p:ext>
            </p:extLst>
          </p:nvPr>
        </p:nvGraphicFramePr>
        <p:xfrm>
          <a:off x="416878" y="4649749"/>
          <a:ext cx="667749" cy="1082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749">
                  <a:extLst>
                    <a:ext uri="{9D8B030D-6E8A-4147-A177-3AD203B41FA5}">
                      <a16:colId xmlns:a16="http://schemas.microsoft.com/office/drawing/2014/main" val="1205591123"/>
                    </a:ext>
                  </a:extLst>
                </a:gridCol>
              </a:tblGrid>
              <a:tr h="2693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70.720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804520"/>
                  </a:ext>
                </a:extLst>
              </a:tr>
              <a:tr h="2748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366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1303924"/>
                  </a:ext>
                </a:extLst>
              </a:tr>
              <a:tr h="2693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8944226"/>
                  </a:ext>
                </a:extLst>
              </a:tr>
              <a:tr h="2693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25.710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18433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/>
          <p:cNvSpPr txBox="1">
            <a:spLocks noChangeArrowheads="1"/>
          </p:cNvSpPr>
          <p:nvPr/>
        </p:nvSpPr>
        <p:spPr bwMode="auto">
          <a:xfrm>
            <a:off x="2555875" y="3344863"/>
            <a:ext cx="4032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17/10/19. ¹  ² Dados preliminares sujeitos à alteração.</a:t>
            </a:r>
          </a:p>
        </p:txBody>
      </p:sp>
      <p:sp>
        <p:nvSpPr>
          <p:cNvPr id="16387" name="CaixaDeTexto 1"/>
          <p:cNvSpPr txBox="1"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 e Caderno de Resultados dos Comitês 2009 SESA/PR. ¹ ² Dados preliminares sujeitos à alteração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130413"/>
              </p:ext>
            </p:extLst>
          </p:nvPr>
        </p:nvGraphicFramePr>
        <p:xfrm>
          <a:off x="0" y="0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649520" y="333360"/>
            <a:ext cx="5762160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Óbitos Maternos Segundo LOCAL DE OCORRÊNCIA . Paraná, 2012 – 2020¹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1640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042" y="1285860"/>
            <a:ext cx="80572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098720" y="477720"/>
            <a:ext cx="728316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Número de Óbitos Maternos Segundo Classificação do Óbito. </a:t>
            </a:r>
            <a:endParaRPr lang="pt-BR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Paraná, 2012 – 2020¹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71640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571612"/>
            <a:ext cx="79296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187280" y="333360"/>
            <a:ext cx="728316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Óbitos Maternos Segundo Classificação do Óbito. </a:t>
            </a:r>
            <a:endParaRPr lang="pt-BR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Paraná, 2012 – 2020¹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1640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52" y="1142984"/>
            <a:ext cx="80763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71530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4" name="CustomShape 1"/>
          <p:cNvSpPr/>
          <p:nvPr/>
        </p:nvSpPr>
        <p:spPr>
          <a:xfrm>
            <a:off x="1475820" y="260648"/>
            <a:ext cx="6192360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Número de Óbitos Maternos segundo Causas Obstétricas DIRETAS. Paraná, 2012 – 2020¹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857224" y="4857760"/>
            <a:ext cx="7143800" cy="285752"/>
          </a:xfrm>
          <a:prstGeom prst="rect">
            <a:avLst/>
          </a:prstGeom>
          <a:noFill/>
          <a:ln w="2556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71640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547664" y="282808"/>
            <a:ext cx="6192360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Número de Óbitos Maternos segundo Causas Obstétricas INDIRETAS. Paraná, 2012 – 2020¹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1640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7867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1475820" y="318793"/>
            <a:ext cx="6192360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Óbitos Maternos segundo PERÍODO DO ÓBITO. Paraná, 2012 – 2020¹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1640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037519" cy="475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1643042" y="285728"/>
            <a:ext cx="6192360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Óbitos Maternos segundo 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período do 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uerpério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. Paraná, 2020¹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9725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stomShape 2"/>
          <p:cNvSpPr/>
          <p:nvPr/>
        </p:nvSpPr>
        <p:spPr>
          <a:xfrm>
            <a:off x="71640" y="643614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SIM/SINSC DBF 17/09/2020 ;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2132856"/>
            <a:ext cx="3010757" cy="290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95536" y="1412776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ÓBITOS MATERNOS COM RESULTADOS POSITIVOS PARA COVID -19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928662" y="282600"/>
            <a:ext cx="7358114" cy="10032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pc="-1" dirty="0">
                <a:solidFill>
                  <a:srgbClr val="0070C0"/>
                </a:solidFill>
                <a:latin typeface="Calibri"/>
              </a:rPr>
              <a:t>Óbitos Maternos Confirmados ou Suspeitos por </a:t>
            </a:r>
          </a:p>
          <a:p>
            <a:pPr algn="ctr">
              <a:lnSpc>
                <a:spcPct val="100000"/>
              </a:lnSpc>
            </a:pPr>
            <a:r>
              <a:rPr lang="pt-BR" b="1" spc="-1" dirty="0">
                <a:solidFill>
                  <a:srgbClr val="0070C0"/>
                </a:solidFill>
                <a:latin typeface="Calibri"/>
              </a:rPr>
              <a:t>COVID-19, Paraná.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71640" y="6429396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SIM/DBF 17/09/2020 ; REGIONAIS DE SAÚDE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10" y="1500174"/>
            <a:ext cx="7655327" cy="431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571504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stomShape 2"/>
          <p:cNvSpPr/>
          <p:nvPr/>
        </p:nvSpPr>
        <p:spPr>
          <a:xfrm>
            <a:off x="71640" y="6429396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SIM/DBF 17/09/2020 ; REGIONAIS DE SAÚDE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81394"/>
            <a:ext cx="6238880" cy="311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/>
          <p:cNvSpPr txBox="1">
            <a:spLocks noChangeArrowheads="1"/>
          </p:cNvSpPr>
          <p:nvPr/>
        </p:nvSpPr>
        <p:spPr bwMode="auto">
          <a:xfrm>
            <a:off x="0" y="66516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17/09/20. ¹ ² Dados preliminares sujeitos à alteração</a:t>
            </a:r>
          </a:p>
        </p:txBody>
      </p:sp>
      <p:sp>
        <p:nvSpPr>
          <p:cNvPr id="19459" name="CaixaDeTexto 1"/>
          <p:cNvSpPr txBox="1">
            <a:spLocks noChangeArrowheads="1"/>
          </p:cNvSpPr>
          <p:nvPr/>
        </p:nvSpPr>
        <p:spPr bwMode="auto">
          <a:xfrm>
            <a:off x="2555875" y="3344863"/>
            <a:ext cx="4032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17/10/19. ¹  ² Dados preliminares sujeitos à alteração.</a:t>
            </a:r>
          </a:p>
        </p:txBody>
      </p:sp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2708275" y="3497263"/>
            <a:ext cx="40322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17/10/19. ¹  ² Dados preliminares sujeitos à alteração.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0" y="1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2"/>
          <p:cNvSpPr/>
          <p:nvPr/>
        </p:nvSpPr>
        <p:spPr>
          <a:xfrm>
            <a:off x="0" y="6357958"/>
            <a:ext cx="4500360" cy="2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Fonte: SIM/DBF 16/07/2020 ; REGIONAIS DE SAÚDE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6672"/>
            <a:ext cx="71632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70C61-6C27-4665-9EF5-555A61EE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884136"/>
          </a:xfrm>
        </p:spPr>
        <p:txBody>
          <a:bodyPr/>
          <a:lstStyle/>
          <a:p>
            <a:br>
              <a:rPr lang="pt-BR" sz="2000" dirty="0">
                <a:solidFill>
                  <a:srgbClr val="0070C0"/>
                </a:solidFill>
              </a:rPr>
            </a:br>
            <a:br>
              <a:rPr lang="pt-BR" sz="2000" dirty="0">
                <a:solidFill>
                  <a:srgbClr val="0070C0"/>
                </a:solidFill>
              </a:rPr>
            </a:br>
            <a:br>
              <a:rPr lang="pt-BR" sz="2000" dirty="0">
                <a:solidFill>
                  <a:srgbClr val="0070C0"/>
                </a:solidFill>
              </a:rPr>
            </a:br>
            <a:br>
              <a:rPr lang="pt-BR" sz="2000" dirty="0">
                <a:solidFill>
                  <a:srgbClr val="0070C0"/>
                </a:solidFill>
              </a:rPr>
            </a:br>
            <a:br>
              <a:rPr lang="pt-BR" sz="2000" dirty="0">
                <a:solidFill>
                  <a:srgbClr val="0070C0"/>
                </a:solidFill>
              </a:rPr>
            </a:br>
            <a:br>
              <a:rPr lang="pt-BR" sz="2000" dirty="0">
                <a:solidFill>
                  <a:srgbClr val="0070C0"/>
                </a:solidFill>
              </a:rPr>
            </a:br>
            <a:r>
              <a:rPr lang="pt-BR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ÓBITOS DE SRAG E COVID-19 EM MENORES DE 19 ANOS HOSPITALIZADOS </a:t>
            </a:r>
            <a:br>
              <a:rPr lang="pt-BR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br>
              <a:rPr lang="pt-BR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b="1" dirty="0">
                <a:solidFill>
                  <a:srgbClr val="0070C0"/>
                </a:solidFill>
                <a:latin typeface="Calibri" pitchFamily="34" charset="0"/>
                <a:cs typeface="Arial" panose="020B0604020202020204" pitchFamily="34" charset="0"/>
              </a:rPr>
              <a:t>SÍNDROME INFLAMATÓRIA MULTISSISTÊMICA PEDIÁTRICA</a:t>
            </a:r>
            <a:br>
              <a:rPr lang="pt-BR" sz="3200" b="1" dirty="0">
                <a:solidFill>
                  <a:srgbClr val="0070C0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rgbClr val="0070C0"/>
                </a:solidFill>
                <a:latin typeface="Calibri" pitchFamily="34" charset="0"/>
                <a:cs typeface="Arial" panose="020B0604020202020204" pitchFamily="34" charset="0"/>
              </a:rPr>
              <a:t>SIM-P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2C2A12B1-6613-40E1-B0E7-A942F29A10CA}"/>
              </a:ext>
            </a:extLst>
          </p:cNvPr>
          <p:cNvSpPr txBox="1"/>
          <p:nvPr/>
        </p:nvSpPr>
        <p:spPr>
          <a:xfrm>
            <a:off x="0" y="6673007"/>
            <a:ext cx="4283968" cy="2843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521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E9353-9D50-4EB3-90CC-1406E078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258"/>
            <a:ext cx="8712968" cy="1296144"/>
          </a:xfrm>
        </p:spPr>
        <p:txBody>
          <a:bodyPr/>
          <a:lstStyle/>
          <a:p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Óbitos de SRAG em menores de 19 anos HOSPITALIZADOS, </a:t>
            </a:r>
            <a:b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segundo classificação final - SIVEP GRIPE. Paraná - 2020¹ </a:t>
            </a:r>
            <a:b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D22946D5-CCF6-4EE3-978B-9E540824ECCA}"/>
              </a:ext>
            </a:extLst>
          </p:cNvPr>
          <p:cNvSpPr txBox="1"/>
          <p:nvPr/>
        </p:nvSpPr>
        <p:spPr>
          <a:xfrm>
            <a:off x="-36512" y="6642509"/>
            <a:ext cx="4824536" cy="4309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Fonte: DVVTR/CVIE/DAV/SIVEPGRIPE - 23/09/2020 - Dados preliminares sujeito a alterações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C72600C-5F2B-4E78-8F80-DBFCEC44999B}"/>
              </a:ext>
            </a:extLst>
          </p:cNvPr>
          <p:cNvSpPr txBox="1"/>
          <p:nvPr/>
        </p:nvSpPr>
        <p:spPr>
          <a:xfrm>
            <a:off x="7339222" y="687480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(Corpo)"/>
                <a:ea typeface="+mn-ea"/>
                <a:cs typeface="Arial"/>
              </a:rPr>
              <a:t>N=85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/>
        </p:nvGraphicFramePr>
        <p:xfrm>
          <a:off x="611560" y="1087590"/>
          <a:ext cx="7704856" cy="464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183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E9353-9D50-4EB3-90CC-1406E078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258"/>
            <a:ext cx="8712968" cy="1296144"/>
          </a:xfrm>
        </p:spPr>
        <p:txBody>
          <a:bodyPr/>
          <a:lstStyle/>
          <a:p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Óbitos de SRAG por COVID-19 HOSPITALIZADOS, </a:t>
            </a:r>
            <a:b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segundo faixa etária - SIVEP GRIPE. Paraná - 2020¹ </a:t>
            </a:r>
            <a:br>
              <a:rPr lang="pt-BR" sz="2000" b="1" dirty="0"/>
            </a:br>
            <a:endParaRPr lang="pt-B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D22946D5-CCF6-4EE3-978B-9E540824ECCA}"/>
              </a:ext>
            </a:extLst>
          </p:cNvPr>
          <p:cNvSpPr txBox="1"/>
          <p:nvPr/>
        </p:nvSpPr>
        <p:spPr>
          <a:xfrm>
            <a:off x="-36512" y="6642509"/>
            <a:ext cx="4824536" cy="4309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Fonte: DVVTR/CVIE/DAV/SIVEPGRIPE - 23/09/2020 - Dados preliminares sujeito a alterações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C72600C-5F2B-4E78-8F80-DBFCEC44999B}"/>
              </a:ext>
            </a:extLst>
          </p:cNvPr>
          <p:cNvSpPr txBox="1"/>
          <p:nvPr/>
        </p:nvSpPr>
        <p:spPr>
          <a:xfrm>
            <a:off x="7339222" y="687480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(Corpo)"/>
                <a:ea typeface="+mn-ea"/>
                <a:cs typeface="Arial"/>
              </a:rPr>
              <a:t>N=10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/>
        </p:nvGraphicFramePr>
        <p:xfrm>
          <a:off x="755576" y="980728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5955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70C61-6C27-4665-9EF5-555A61EE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Casos de Síndrome Inflamatória Multissistêmica Pediátrica (SIM-P),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</a:t>
            </a: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undo faixa etária. Paraná – 2020¹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2C2A12B1-6613-40E1-B0E7-A942F29A10CA}"/>
              </a:ext>
            </a:extLst>
          </p:cNvPr>
          <p:cNvSpPr txBox="1"/>
          <p:nvPr/>
        </p:nvSpPr>
        <p:spPr>
          <a:xfrm>
            <a:off x="0" y="6673007"/>
            <a:ext cx="4283968" cy="2843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Fonte: DVVTR/CVIE/DAV/</a:t>
            </a:r>
            <a:r>
              <a:rPr kumimoji="0" lang="pt-BR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REDCap</a:t>
            </a: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 23/09/2020 - Dados preliminares sujeito a alterações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/>
        </p:nvGraphicFramePr>
        <p:xfrm>
          <a:off x="1043608" y="1196752"/>
          <a:ext cx="684076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989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70C61-6C27-4665-9EF5-555A61EE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8012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Casos de Síndrome Inflamatória Multissistêmica Pediátrica (SIM-P),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</a:t>
            </a: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undo sexo. Paraná – 2020¹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000" dirty="0">
                <a:solidFill>
                  <a:srgbClr val="0070C0"/>
                </a:solidFill>
              </a:rPr>
            </a:b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2C2A12B1-6613-40E1-B0E7-A942F29A10CA}"/>
              </a:ext>
            </a:extLst>
          </p:cNvPr>
          <p:cNvSpPr txBox="1"/>
          <p:nvPr/>
        </p:nvSpPr>
        <p:spPr>
          <a:xfrm>
            <a:off x="0" y="6673007"/>
            <a:ext cx="4283968" cy="2843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Fonte: DVVTR/CVIE/DAV/</a:t>
            </a:r>
            <a:r>
              <a:rPr kumimoji="0" lang="pt-BR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REDCap</a:t>
            </a: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 23/09/2020 - Dados preliminares sujeito a alterações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/>
        </p:nvGraphicFramePr>
        <p:xfrm>
          <a:off x="755576" y="1052736"/>
          <a:ext cx="72008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3405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70C61-6C27-4665-9EF5-555A61EE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8012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Casos de Síndrome Inflamatória Multissistêmica Pediátrica (SIM-P),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</a:t>
            </a: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undo raça/cor. Paraná – 2020¹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solidFill>
                  <a:srgbClr val="0070C0"/>
                </a:solidFill>
              </a:rPr>
            </a:b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2C2A12B1-6613-40E1-B0E7-A942F29A10CA}"/>
              </a:ext>
            </a:extLst>
          </p:cNvPr>
          <p:cNvSpPr txBox="1"/>
          <p:nvPr/>
        </p:nvSpPr>
        <p:spPr>
          <a:xfrm>
            <a:off x="0" y="6673007"/>
            <a:ext cx="4283968" cy="2843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Fonte: DVVTR/CVIE/DAV/</a:t>
            </a:r>
            <a:r>
              <a:rPr kumimoji="0" lang="pt-BR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REDCap</a:t>
            </a: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 23/09/2020 - Dados preliminares sujeito a alterações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/>
        </p:nvGraphicFramePr>
        <p:xfrm>
          <a:off x="755576" y="1196752"/>
          <a:ext cx="734481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997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70C61-6C27-4665-9EF5-555A61EE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49845"/>
            <a:ext cx="8712968" cy="108012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Casos de Síndrome Inflamatória Multissistêmica Pediátrica (SIM-P), segundo evolução</a:t>
            </a: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Paraná – 2020¹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solidFill>
                  <a:srgbClr val="0070C0"/>
                </a:solidFill>
              </a:rPr>
            </a:b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2C2A12B1-6613-40E1-B0E7-A942F29A10CA}"/>
              </a:ext>
            </a:extLst>
          </p:cNvPr>
          <p:cNvSpPr txBox="1"/>
          <p:nvPr/>
        </p:nvSpPr>
        <p:spPr>
          <a:xfrm>
            <a:off x="0" y="6673007"/>
            <a:ext cx="4283968" cy="2843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Fonte: DVVTR/CVIE/DAV/</a:t>
            </a:r>
            <a:r>
              <a:rPr kumimoji="0" lang="pt-BR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REDCap</a:t>
            </a: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/>
                <a:ea typeface="+mn-ea"/>
                <a:cs typeface="Arial"/>
              </a:rPr>
              <a:t> 23/09/2020 - Dados preliminares sujeito a alterações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/>
        </p:nvGraphicFramePr>
        <p:xfrm>
          <a:off x="1187624" y="1183682"/>
          <a:ext cx="67687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365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1340768"/>
            <a:ext cx="4143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Grupo Técnico de Agilização e Revisão de Óbitos – GTARO</a:t>
            </a:r>
          </a:p>
          <a:p>
            <a:pPr algn="ctr"/>
            <a:r>
              <a:rPr lang="pt-BR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SESA</a:t>
            </a:r>
          </a:p>
          <a:p>
            <a:pPr algn="ctr"/>
            <a:r>
              <a:rPr lang="pt-BR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2017-2019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67274">
            <a:off x="5434453" y="2833954"/>
            <a:ext cx="2953205" cy="22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30240" y="6429396"/>
            <a:ext cx="8828040" cy="3504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- Planilha de monitoramento 2019 – SIOM / Ficha de </a:t>
            </a:r>
            <a:r>
              <a:rPr lang="pt-BR" sz="800" b="1" strike="noStrike" spc="-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Evitabilidade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 (GT_SESA)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0" y="357166"/>
            <a:ext cx="8929718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óbitos maternos segundo o tipo de 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a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dministração </a:t>
            </a:r>
          </a:p>
          <a:p>
            <a:pPr algn="ctr">
              <a:lnSpc>
                <a:spcPct val="100000"/>
              </a:lnSpc>
            </a:pPr>
            <a:r>
              <a:rPr lang="pt-BR" b="1" spc="-1" dirty="0">
                <a:solidFill>
                  <a:srgbClr val="0070C0"/>
                </a:solidFill>
                <a:latin typeface="Calibri"/>
              </a:rPr>
              <a:t>- 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pré-natal, Paraná - 2019 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42632"/>
            <a:ext cx="7500990" cy="438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/>
          <p:cNvSpPr txBox="1">
            <a:spLocks noChangeArrowheads="1"/>
          </p:cNvSpPr>
          <p:nvPr/>
        </p:nvSpPr>
        <p:spPr bwMode="auto">
          <a:xfrm>
            <a:off x="12700" y="66897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 pitchFamily="2" charset="0"/>
                <a:ea typeface="+mn-ea"/>
                <a:cs typeface="Arial" charset="0"/>
              </a:rPr>
              <a:t>Fonte: SIM/SINASC DBF 17/10/19. ¹ ² Dados preliminares sujeitos à alteração</a:t>
            </a:r>
          </a:p>
        </p:txBody>
      </p:sp>
      <p:sp>
        <p:nvSpPr>
          <p:cNvPr id="23555" name="CaixaDeTexto 1"/>
          <p:cNvSpPr txBox="1">
            <a:spLocks noChangeArrowheads="1"/>
          </p:cNvSpPr>
          <p:nvPr/>
        </p:nvSpPr>
        <p:spPr bwMode="auto">
          <a:xfrm>
            <a:off x="0" y="66516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17/09/20. ¹ ² Dados preliminares sujeitos à alteração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2700" y="0"/>
          <a:ext cx="91313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7976089" cy="446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stomShape 1"/>
          <p:cNvSpPr/>
          <p:nvPr/>
        </p:nvSpPr>
        <p:spPr>
          <a:xfrm>
            <a:off x="1285852" y="500042"/>
            <a:ext cx="6786610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Ó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bitos 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M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aternos segundo 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E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stratificação de Risco durante o pré-natal, Paraná - 2019 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101678" y="6429396"/>
            <a:ext cx="8828040" cy="3504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- Planilha de monitoramento 2019 – SIOM / Ficha de </a:t>
            </a:r>
            <a:r>
              <a:rPr lang="pt-BR" sz="800" b="1" strike="noStrike" spc="-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Evitabilidade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 (GT_SESA)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625259" cy="395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stomShape 1"/>
          <p:cNvSpPr/>
          <p:nvPr/>
        </p:nvSpPr>
        <p:spPr>
          <a:xfrm>
            <a:off x="1285852" y="428604"/>
            <a:ext cx="6786610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Óbitos 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M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aternos segundo encaminhamento ao serviço de Alto Risco durante o Pré-Natal, Paraná - 2019 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01678" y="6429396"/>
            <a:ext cx="8828040" cy="3504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- Planilha de monitoramento 2019 – SIOM / Ficha de </a:t>
            </a:r>
            <a:r>
              <a:rPr lang="pt-BR" sz="800" b="1" strike="noStrike" spc="-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Evitabilidade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 (GT_SESA)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286676" cy="411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stomShape 1"/>
          <p:cNvSpPr/>
          <p:nvPr/>
        </p:nvSpPr>
        <p:spPr>
          <a:xfrm>
            <a:off x="1285852" y="428604"/>
            <a:ext cx="6786610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Óbitos 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M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aternos segundo o encaminhamento ao hospital de referência de Risco para a Gestante, Paraná - 2019 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1678" y="6429396"/>
            <a:ext cx="8828040" cy="3504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- Planilha de monitoramento 2019 – SIOM / Ficha de </a:t>
            </a:r>
            <a:r>
              <a:rPr lang="pt-BR" sz="800" b="1" strike="noStrike" spc="-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Evitabilidade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 (GT_SESA)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643042" y="285728"/>
            <a:ext cx="6385342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Óbitos 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M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aternos segundo 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a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t-BR" b="1" spc="-1" dirty="0" err="1">
                <a:solidFill>
                  <a:srgbClr val="0070C0"/>
                </a:solidFill>
                <a:latin typeface="Calibri"/>
              </a:rPr>
              <a:t>E</a:t>
            </a:r>
            <a:r>
              <a:rPr lang="pt-BR" b="1" strike="noStrike" spc="-1" dirty="0" err="1">
                <a:solidFill>
                  <a:srgbClr val="0070C0"/>
                </a:solidFill>
                <a:latin typeface="Calibri"/>
              </a:rPr>
              <a:t>vitabilidade</a:t>
            </a: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, nos anos de 2017-2019 - Paraná</a:t>
            </a:r>
            <a:endParaRPr lang="pt-BR" b="0" strike="noStrike" spc="-1" dirty="0">
              <a:latin typeface="Arial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415777"/>
            <a:ext cx="3929090" cy="299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225" y="1500174"/>
            <a:ext cx="3533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36099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643050"/>
            <a:ext cx="207719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stomShape 2"/>
          <p:cNvSpPr/>
          <p:nvPr/>
        </p:nvSpPr>
        <p:spPr>
          <a:xfrm>
            <a:off x="30240" y="6429396"/>
            <a:ext cx="8828040" cy="3504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- Planilha de monitoramento 2017/2018/2019 – SIOM / Ficha de </a:t>
            </a:r>
            <a:r>
              <a:rPr lang="pt-BR" sz="800" b="1" strike="noStrike" spc="-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Evitabilidade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 (GT_SESA)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90290" y="296114"/>
            <a:ext cx="4307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-1" dirty="0">
                <a:solidFill>
                  <a:srgbClr val="0070C0"/>
                </a:solidFill>
                <a:latin typeface="Calibri"/>
              </a:rPr>
              <a:t>Critérios de </a:t>
            </a:r>
            <a:r>
              <a:rPr lang="pt-BR" b="1" spc="-1" dirty="0" err="1">
                <a:solidFill>
                  <a:srgbClr val="0070C0"/>
                </a:solidFill>
                <a:latin typeface="Calibri"/>
              </a:rPr>
              <a:t>Evitabilidade</a:t>
            </a:r>
            <a:r>
              <a:rPr lang="pt-BR" b="1" spc="-1" dirty="0">
                <a:solidFill>
                  <a:srgbClr val="0070C0"/>
                </a:solidFill>
                <a:latin typeface="Calibri"/>
              </a:rPr>
              <a:t> - 2019</a:t>
            </a:r>
            <a:endParaRPr lang="pt-BR" dirty="0"/>
          </a:p>
        </p:txBody>
      </p:sp>
      <p:sp>
        <p:nvSpPr>
          <p:cNvPr id="11" name="CustomShape 2"/>
          <p:cNvSpPr/>
          <p:nvPr/>
        </p:nvSpPr>
        <p:spPr>
          <a:xfrm>
            <a:off x="30240" y="6429396"/>
            <a:ext cx="8828040" cy="3504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- Planilha de monitoramento 2019 – SIOM / Ficha de </a:t>
            </a:r>
            <a:r>
              <a:rPr lang="pt-BR" sz="800" b="1" strike="noStrike" spc="-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Evitabilidade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 (GT_SESA)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36950"/>
            <a:ext cx="7429552" cy="462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2083390" y="3083468"/>
            <a:ext cx="497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spc="-1" dirty="0">
                <a:solidFill>
                  <a:srgbClr val="0070C0"/>
                </a:solidFill>
                <a:latin typeface="Calibri"/>
              </a:rPr>
              <a:t>Critérios de </a:t>
            </a:r>
            <a:r>
              <a:rPr lang="pt-BR" sz="2800" b="1" spc="-1" dirty="0" err="1">
                <a:solidFill>
                  <a:srgbClr val="0070C0"/>
                </a:solidFill>
                <a:latin typeface="Calibri"/>
              </a:rPr>
              <a:t>Evitabilidade</a:t>
            </a:r>
            <a:r>
              <a:rPr lang="pt-BR" sz="2800" b="1" spc="-1" dirty="0">
                <a:solidFill>
                  <a:srgbClr val="0070C0"/>
                </a:solidFill>
                <a:latin typeface="Calibri"/>
              </a:rPr>
              <a:t> - 2019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 rot="16200000">
            <a:off x="1845754" y="1417134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Da comunidade e da mulher</a:t>
            </a:r>
          </a:p>
        </p:txBody>
      </p:sp>
      <p:sp>
        <p:nvSpPr>
          <p:cNvPr id="9" name="Retângulo 8"/>
          <p:cNvSpPr/>
          <p:nvPr/>
        </p:nvSpPr>
        <p:spPr>
          <a:xfrm rot="16200000">
            <a:off x="854894" y="4705072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Profissionais</a:t>
            </a:r>
          </a:p>
        </p:txBody>
      </p:sp>
      <p:sp>
        <p:nvSpPr>
          <p:cNvPr id="10" name="CustomShape 2"/>
          <p:cNvSpPr/>
          <p:nvPr/>
        </p:nvSpPr>
        <p:spPr>
          <a:xfrm>
            <a:off x="30240" y="6500834"/>
            <a:ext cx="8828040" cy="3504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- Planilha de monitoramento 2019 – SIOM / Ficha de </a:t>
            </a:r>
            <a:r>
              <a:rPr lang="pt-BR" sz="800" b="1" strike="noStrike" spc="-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Evitabilidade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 (GT_SESA)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7319" y="169929"/>
            <a:ext cx="5505449" cy="317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143248"/>
            <a:ext cx="46196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2297626" y="3060234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spc="-1" dirty="0">
                <a:solidFill>
                  <a:srgbClr val="0070C0"/>
                </a:solidFill>
                <a:latin typeface="Calibri"/>
              </a:rPr>
              <a:t>Critérios de </a:t>
            </a:r>
            <a:r>
              <a:rPr lang="pt-BR" sz="2800" b="1" spc="-1" dirty="0" err="1">
                <a:solidFill>
                  <a:srgbClr val="0070C0"/>
                </a:solidFill>
                <a:latin typeface="Calibri"/>
              </a:rPr>
              <a:t>Evitabilidade</a:t>
            </a:r>
            <a:r>
              <a:rPr lang="pt-BR" sz="2800" b="1" spc="-1" dirty="0">
                <a:solidFill>
                  <a:srgbClr val="0070C0"/>
                </a:solidFill>
                <a:latin typeface="Calibri"/>
              </a:rPr>
              <a:t> - 2019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>
          <a:xfrm rot="16200000">
            <a:off x="3706226" y="1441121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Institucionais</a:t>
            </a:r>
          </a:p>
        </p:txBody>
      </p:sp>
      <p:sp>
        <p:nvSpPr>
          <p:cNvPr id="11" name="Retângulo 10"/>
          <p:cNvSpPr/>
          <p:nvPr/>
        </p:nvSpPr>
        <p:spPr>
          <a:xfrm rot="16200000">
            <a:off x="1259982" y="474830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Sociais</a:t>
            </a:r>
          </a:p>
        </p:txBody>
      </p:sp>
      <p:sp>
        <p:nvSpPr>
          <p:cNvPr id="12" name="Retângulo 11"/>
          <p:cNvSpPr/>
          <p:nvPr/>
        </p:nvSpPr>
        <p:spPr>
          <a:xfrm rot="16200000">
            <a:off x="-164099" y="1500640"/>
            <a:ext cx="1791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/>
              <a:t>Intersetoriais</a:t>
            </a:r>
            <a:endParaRPr lang="pt-BR" b="1" dirty="0"/>
          </a:p>
        </p:txBody>
      </p:sp>
      <p:sp>
        <p:nvSpPr>
          <p:cNvPr id="13" name="CustomShape 2"/>
          <p:cNvSpPr/>
          <p:nvPr/>
        </p:nvSpPr>
        <p:spPr>
          <a:xfrm>
            <a:off x="30240" y="6500834"/>
            <a:ext cx="8828040" cy="3504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- Planilha de monitoramento 2019 – SIOM / Ficha de </a:t>
            </a:r>
            <a:r>
              <a:rPr lang="pt-BR" sz="800" b="1" strike="noStrike" spc="-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Evitabilidade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 (GT_SESA)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580" y="357166"/>
            <a:ext cx="44884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714752"/>
            <a:ext cx="46196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66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071538" y="214290"/>
            <a:ext cx="7358114" cy="85725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principais demoras identificadas nas análises do GT-SESA pelo nº de OM totais segundo ano competência, Paraná, 2017-2019</a:t>
            </a:r>
            <a:endParaRPr lang="pt-BR" dirty="0"/>
          </a:p>
          <a:p>
            <a:pPr algn="ctr">
              <a:lnSpc>
                <a:spcPct val="100000"/>
              </a:lnSpc>
            </a:pPr>
            <a:endParaRPr lang="pt-BR" b="0" strike="noStrike" spc="-1" dirty="0">
              <a:latin typeface="Arial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357826"/>
            <a:ext cx="40719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stomShape 2"/>
          <p:cNvSpPr/>
          <p:nvPr/>
        </p:nvSpPr>
        <p:spPr>
          <a:xfrm>
            <a:off x="30240" y="6429396"/>
            <a:ext cx="8828040" cy="3504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- Planilha de monitoramento 2019 – SIOM / Ficha de </a:t>
            </a:r>
            <a:r>
              <a:rPr lang="pt-BR" sz="800" b="1" strike="noStrike" spc="-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Evitabilidade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 (GT_SESA)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29882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9"/>
            <a:ext cx="77323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143799" cy="42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stomShape 1"/>
          <p:cNvSpPr/>
          <p:nvPr/>
        </p:nvSpPr>
        <p:spPr>
          <a:xfrm>
            <a:off x="1643042" y="285728"/>
            <a:ext cx="6192360" cy="85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strike="noStrike" spc="-1" dirty="0">
                <a:solidFill>
                  <a:srgbClr val="0070C0"/>
                </a:solidFill>
                <a:latin typeface="Calibri"/>
              </a:rPr>
              <a:t>Percentual de óbitos maternos que tiveram as Causas Básicas alteradas após análise GT- SESA Paraná, 2020¹</a:t>
            </a:r>
            <a:endParaRPr lang="pt-BR" b="0" strike="noStrike" spc="-1" dirty="0">
              <a:latin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01678" y="6436148"/>
            <a:ext cx="8828040" cy="3504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Font</a:t>
            </a:r>
            <a:r>
              <a:rPr lang="pt-BR" sz="800" b="1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- Planilha de monitoramento 22017/2018/2019– SIOM / Ficha de </a:t>
            </a:r>
            <a:r>
              <a:rPr lang="pt-BR" sz="800" b="1" strike="noStrike" spc="-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Evitabilidade</a:t>
            </a:r>
            <a:r>
              <a:rPr lang="pt-BR" sz="800" b="1" strike="noStrike" spc="-1" dirty="0">
                <a:solidFill>
                  <a:schemeClr val="tx2">
                    <a:lumMod val="95000"/>
                    <a:lumOff val="5000"/>
                  </a:schemeClr>
                </a:solidFill>
                <a:latin typeface="Gotham"/>
              </a:rPr>
              <a:t> (GT_SESA) Nota ¹: dados preliminares sujeitos a alterações</a:t>
            </a:r>
            <a:endParaRPr lang="pt-BR" sz="800" b="0" strike="noStrike" spc="-1" dirty="0">
              <a:solidFill>
                <a:schemeClr val="tx2">
                  <a:lumMod val="95000"/>
                  <a:lumOff val="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2124000" y="2852640"/>
            <a:ext cx="5005080" cy="8568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70C0"/>
                </a:solidFill>
                <a:latin typeface="Calibri Light"/>
              </a:rPr>
              <a:t>Obrigada!!</a:t>
            </a:r>
            <a:endParaRPr lang="pt-BR" sz="6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/>
          <p:cNvSpPr txBox="1"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17/09/20. ¹ ² Dados preliminares sujeitos à alteração</a:t>
            </a:r>
          </a:p>
        </p:txBody>
      </p:sp>
      <p:sp>
        <p:nvSpPr>
          <p:cNvPr id="17411" name="CaixaDeTexto 6"/>
          <p:cNvSpPr txBox="1">
            <a:spLocks noChangeArrowheads="1"/>
          </p:cNvSpPr>
          <p:nvPr/>
        </p:nvSpPr>
        <p:spPr bwMode="auto">
          <a:xfrm>
            <a:off x="582613" y="144463"/>
            <a:ext cx="7754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Taxa de Mortalidade Infantil/1000 Nascidos Vivos.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Regionais de Saúde - PR, 2019¹ e 2020²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" y="691926"/>
            <a:ext cx="4773333" cy="3043333"/>
            <a:chOff x="1" y="691926"/>
            <a:chExt cx="4773333" cy="304333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691926"/>
              <a:ext cx="4773333" cy="3043333"/>
            </a:xfrm>
            <a:prstGeom prst="rect">
              <a:avLst/>
            </a:prstGeom>
          </p:spPr>
        </p:pic>
        <p:grpSp>
          <p:nvGrpSpPr>
            <p:cNvPr id="83" name="Grupo 10"/>
            <p:cNvGrpSpPr>
              <a:grpSpLocks/>
            </p:cNvGrpSpPr>
            <p:nvPr/>
          </p:nvGrpSpPr>
          <p:grpSpPr bwMode="auto">
            <a:xfrm>
              <a:off x="201636" y="855727"/>
              <a:ext cx="4242720" cy="2532062"/>
              <a:chOff x="-1810146" y="1372012"/>
              <a:chExt cx="4731040" cy="3084648"/>
            </a:xfrm>
          </p:grpSpPr>
          <p:sp>
            <p:nvSpPr>
              <p:cNvPr id="84" name="Título 10"/>
              <p:cNvSpPr txBox="1">
                <a:spLocks/>
              </p:cNvSpPr>
              <p:nvPr/>
            </p:nvSpPr>
            <p:spPr>
              <a:xfrm>
                <a:off x="2528222" y="3528489"/>
                <a:ext cx="392672" cy="427857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Título 10"/>
              <p:cNvSpPr txBox="1">
                <a:spLocks/>
              </p:cNvSpPr>
              <p:nvPr/>
            </p:nvSpPr>
            <p:spPr>
              <a:xfrm>
                <a:off x="1958099" y="3461143"/>
                <a:ext cx="396098" cy="341054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8" name="Título 10"/>
              <p:cNvSpPr txBox="1">
                <a:spLocks/>
              </p:cNvSpPr>
              <p:nvPr/>
            </p:nvSpPr>
            <p:spPr>
              <a:xfrm>
                <a:off x="832486" y="3609411"/>
                <a:ext cx="384147" cy="378853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ítulo 10"/>
              <p:cNvSpPr txBox="1">
                <a:spLocks/>
              </p:cNvSpPr>
              <p:nvPr/>
            </p:nvSpPr>
            <p:spPr>
              <a:xfrm>
                <a:off x="42471" y="3535020"/>
                <a:ext cx="299119" cy="391877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2" name="Título 10"/>
              <p:cNvSpPr txBox="1">
                <a:spLocks/>
              </p:cNvSpPr>
              <p:nvPr/>
            </p:nvSpPr>
            <p:spPr>
              <a:xfrm>
                <a:off x="421616" y="4108248"/>
                <a:ext cx="393232" cy="337684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" name="Título 10"/>
              <p:cNvSpPr txBox="1">
                <a:spLocks/>
              </p:cNvSpPr>
              <p:nvPr/>
            </p:nvSpPr>
            <p:spPr>
              <a:xfrm>
                <a:off x="1461574" y="3026211"/>
                <a:ext cx="372153" cy="42555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" name="Título 10"/>
              <p:cNvSpPr txBox="1">
                <a:spLocks/>
              </p:cNvSpPr>
              <p:nvPr/>
            </p:nvSpPr>
            <p:spPr>
              <a:xfrm>
                <a:off x="-1178315" y="3153106"/>
                <a:ext cx="426650" cy="430131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5" name="Título 10"/>
              <p:cNvSpPr txBox="1">
                <a:spLocks/>
              </p:cNvSpPr>
              <p:nvPr/>
            </p:nvSpPr>
            <p:spPr>
              <a:xfrm>
                <a:off x="-1196633" y="3926897"/>
                <a:ext cx="378224" cy="384366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6" name="Título 10"/>
              <p:cNvSpPr txBox="1">
                <a:spLocks/>
              </p:cNvSpPr>
              <p:nvPr/>
            </p:nvSpPr>
            <p:spPr>
              <a:xfrm>
                <a:off x="-336041" y="4108248"/>
                <a:ext cx="334775" cy="34841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" name="Título 10"/>
              <p:cNvSpPr txBox="1">
                <a:spLocks/>
              </p:cNvSpPr>
              <p:nvPr/>
            </p:nvSpPr>
            <p:spPr>
              <a:xfrm>
                <a:off x="-701290" y="2467627"/>
                <a:ext cx="495282" cy="424767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11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" name="Título 10"/>
              <p:cNvSpPr txBox="1">
                <a:spLocks/>
              </p:cNvSpPr>
              <p:nvPr/>
            </p:nvSpPr>
            <p:spPr>
              <a:xfrm>
                <a:off x="-1498000" y="2000627"/>
                <a:ext cx="546116" cy="329993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" name="Título 10"/>
              <p:cNvSpPr txBox="1">
                <a:spLocks/>
              </p:cNvSpPr>
              <p:nvPr/>
            </p:nvSpPr>
            <p:spPr>
              <a:xfrm>
                <a:off x="-792659" y="1922326"/>
                <a:ext cx="460526" cy="339458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13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" name="Título 10"/>
              <p:cNvSpPr txBox="1">
                <a:spLocks/>
              </p:cNvSpPr>
              <p:nvPr/>
            </p:nvSpPr>
            <p:spPr>
              <a:xfrm>
                <a:off x="-903923" y="1372012"/>
                <a:ext cx="450275" cy="371391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14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" name="Título 10"/>
              <p:cNvSpPr txBox="1">
                <a:spLocks/>
              </p:cNvSpPr>
              <p:nvPr/>
            </p:nvSpPr>
            <p:spPr>
              <a:xfrm>
                <a:off x="-172907" y="1671024"/>
                <a:ext cx="450275" cy="396103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" name="Título 10"/>
              <p:cNvSpPr txBox="1">
                <a:spLocks/>
              </p:cNvSpPr>
              <p:nvPr/>
            </p:nvSpPr>
            <p:spPr>
              <a:xfrm>
                <a:off x="1405108" y="1869075"/>
                <a:ext cx="463713" cy="39754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19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" name="Título 10"/>
              <p:cNvSpPr txBox="1">
                <a:spLocks/>
              </p:cNvSpPr>
              <p:nvPr/>
            </p:nvSpPr>
            <p:spPr>
              <a:xfrm>
                <a:off x="948190" y="1706832"/>
                <a:ext cx="460242" cy="458791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18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" name="Título 10"/>
              <p:cNvSpPr txBox="1">
                <a:spLocks/>
              </p:cNvSpPr>
              <p:nvPr/>
            </p:nvSpPr>
            <p:spPr>
              <a:xfrm>
                <a:off x="190908" y="2051703"/>
                <a:ext cx="455724" cy="420160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16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ítulo 10"/>
              <p:cNvSpPr txBox="1">
                <a:spLocks/>
              </p:cNvSpPr>
              <p:nvPr/>
            </p:nvSpPr>
            <p:spPr>
              <a:xfrm>
                <a:off x="835464" y="2593218"/>
                <a:ext cx="523463" cy="55988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21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" name="Título 10"/>
              <p:cNvSpPr txBox="1">
                <a:spLocks/>
              </p:cNvSpPr>
              <p:nvPr/>
            </p:nvSpPr>
            <p:spPr>
              <a:xfrm>
                <a:off x="106880" y="2619162"/>
                <a:ext cx="469419" cy="394924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22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" name="Título 10"/>
              <p:cNvSpPr txBox="1">
                <a:spLocks/>
              </p:cNvSpPr>
              <p:nvPr/>
            </p:nvSpPr>
            <p:spPr>
              <a:xfrm>
                <a:off x="-1758294" y="2747990"/>
                <a:ext cx="461535" cy="41260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20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" name="Título 10"/>
              <p:cNvSpPr txBox="1">
                <a:spLocks/>
              </p:cNvSpPr>
              <p:nvPr/>
            </p:nvSpPr>
            <p:spPr>
              <a:xfrm>
                <a:off x="367178" y="1515052"/>
                <a:ext cx="476179" cy="407273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17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" name="Título 10"/>
              <p:cNvSpPr txBox="1">
                <a:spLocks/>
              </p:cNvSpPr>
              <p:nvPr/>
            </p:nvSpPr>
            <p:spPr>
              <a:xfrm>
                <a:off x="-1810146" y="3406960"/>
                <a:ext cx="257589" cy="391877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6895" y="928292"/>
              <a:ext cx="780952" cy="895238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4392000" y="3492000"/>
            <a:ext cx="4766666" cy="3046667"/>
            <a:chOff x="4374797" y="2443856"/>
            <a:chExt cx="4766666" cy="304666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4797" y="2443856"/>
              <a:ext cx="4766666" cy="3046667"/>
            </a:xfrm>
            <a:prstGeom prst="rect">
              <a:avLst/>
            </a:prstGeom>
          </p:spPr>
        </p:pic>
        <p:grpSp>
          <p:nvGrpSpPr>
            <p:cNvPr id="195" name="Grupo 10"/>
            <p:cNvGrpSpPr>
              <a:grpSpLocks/>
            </p:cNvGrpSpPr>
            <p:nvPr/>
          </p:nvGrpSpPr>
          <p:grpSpPr bwMode="auto">
            <a:xfrm>
              <a:off x="4591332" y="2618527"/>
              <a:ext cx="4242720" cy="2532062"/>
              <a:chOff x="-1810146" y="1372012"/>
              <a:chExt cx="4731040" cy="3084648"/>
            </a:xfrm>
          </p:grpSpPr>
          <p:sp>
            <p:nvSpPr>
              <p:cNvPr id="196" name="Título 10"/>
              <p:cNvSpPr txBox="1">
                <a:spLocks/>
              </p:cNvSpPr>
              <p:nvPr/>
            </p:nvSpPr>
            <p:spPr>
              <a:xfrm>
                <a:off x="2528222" y="3528489"/>
                <a:ext cx="392672" cy="427857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7" name="Título 10"/>
              <p:cNvSpPr txBox="1">
                <a:spLocks/>
              </p:cNvSpPr>
              <p:nvPr/>
            </p:nvSpPr>
            <p:spPr>
              <a:xfrm>
                <a:off x="1958099" y="3461143"/>
                <a:ext cx="396098" cy="341054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8" name="Título 10"/>
              <p:cNvSpPr txBox="1">
                <a:spLocks/>
              </p:cNvSpPr>
              <p:nvPr/>
            </p:nvSpPr>
            <p:spPr>
              <a:xfrm>
                <a:off x="832486" y="3609411"/>
                <a:ext cx="384147" cy="378853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9" name="Título 10"/>
              <p:cNvSpPr txBox="1">
                <a:spLocks/>
              </p:cNvSpPr>
              <p:nvPr/>
            </p:nvSpPr>
            <p:spPr>
              <a:xfrm>
                <a:off x="42471" y="3535020"/>
                <a:ext cx="299119" cy="391877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0" name="Título 10"/>
              <p:cNvSpPr txBox="1">
                <a:spLocks/>
              </p:cNvSpPr>
              <p:nvPr/>
            </p:nvSpPr>
            <p:spPr>
              <a:xfrm>
                <a:off x="421616" y="4108248"/>
                <a:ext cx="393232" cy="337684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1" name="Título 10"/>
              <p:cNvSpPr txBox="1">
                <a:spLocks/>
              </p:cNvSpPr>
              <p:nvPr/>
            </p:nvSpPr>
            <p:spPr>
              <a:xfrm>
                <a:off x="1461574" y="3026211"/>
                <a:ext cx="372153" cy="42555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2" name="Título 10"/>
              <p:cNvSpPr txBox="1">
                <a:spLocks/>
              </p:cNvSpPr>
              <p:nvPr/>
            </p:nvSpPr>
            <p:spPr>
              <a:xfrm>
                <a:off x="-1178315" y="3153106"/>
                <a:ext cx="426650" cy="430131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3" name="Título 10"/>
              <p:cNvSpPr txBox="1">
                <a:spLocks/>
              </p:cNvSpPr>
              <p:nvPr/>
            </p:nvSpPr>
            <p:spPr>
              <a:xfrm>
                <a:off x="-1196633" y="3926897"/>
                <a:ext cx="378224" cy="384366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4" name="Título 10"/>
              <p:cNvSpPr txBox="1">
                <a:spLocks/>
              </p:cNvSpPr>
              <p:nvPr/>
            </p:nvSpPr>
            <p:spPr>
              <a:xfrm>
                <a:off x="-336041" y="4108248"/>
                <a:ext cx="334775" cy="34841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" name="Título 10"/>
              <p:cNvSpPr txBox="1">
                <a:spLocks/>
              </p:cNvSpPr>
              <p:nvPr/>
            </p:nvSpPr>
            <p:spPr>
              <a:xfrm>
                <a:off x="-701290" y="2467627"/>
                <a:ext cx="495282" cy="424767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11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" name="Título 10"/>
              <p:cNvSpPr txBox="1">
                <a:spLocks/>
              </p:cNvSpPr>
              <p:nvPr/>
            </p:nvSpPr>
            <p:spPr>
              <a:xfrm>
                <a:off x="-1498000" y="2000627"/>
                <a:ext cx="546116" cy="329993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Título 10"/>
              <p:cNvSpPr txBox="1">
                <a:spLocks/>
              </p:cNvSpPr>
              <p:nvPr/>
            </p:nvSpPr>
            <p:spPr>
              <a:xfrm>
                <a:off x="-792659" y="1922326"/>
                <a:ext cx="460526" cy="339458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13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" name="Título 10"/>
              <p:cNvSpPr txBox="1">
                <a:spLocks/>
              </p:cNvSpPr>
              <p:nvPr/>
            </p:nvSpPr>
            <p:spPr>
              <a:xfrm>
                <a:off x="-903923" y="1372012"/>
                <a:ext cx="450275" cy="371391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14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" name="Título 10"/>
              <p:cNvSpPr txBox="1">
                <a:spLocks/>
              </p:cNvSpPr>
              <p:nvPr/>
            </p:nvSpPr>
            <p:spPr>
              <a:xfrm>
                <a:off x="-172907" y="1671024"/>
                <a:ext cx="450275" cy="396103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15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0" name="Título 10"/>
              <p:cNvSpPr txBox="1">
                <a:spLocks/>
              </p:cNvSpPr>
              <p:nvPr/>
            </p:nvSpPr>
            <p:spPr>
              <a:xfrm>
                <a:off x="1405108" y="1869075"/>
                <a:ext cx="463713" cy="39754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19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Título 10"/>
              <p:cNvSpPr txBox="1">
                <a:spLocks/>
              </p:cNvSpPr>
              <p:nvPr/>
            </p:nvSpPr>
            <p:spPr>
              <a:xfrm>
                <a:off x="948190" y="1706832"/>
                <a:ext cx="460242" cy="458791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18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2" name="Título 10"/>
              <p:cNvSpPr txBox="1">
                <a:spLocks/>
              </p:cNvSpPr>
              <p:nvPr/>
            </p:nvSpPr>
            <p:spPr>
              <a:xfrm>
                <a:off x="190908" y="2051703"/>
                <a:ext cx="455724" cy="420160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16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3" name="Título 10"/>
              <p:cNvSpPr txBox="1">
                <a:spLocks/>
              </p:cNvSpPr>
              <p:nvPr/>
            </p:nvSpPr>
            <p:spPr>
              <a:xfrm>
                <a:off x="835464" y="2593218"/>
                <a:ext cx="523463" cy="55988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21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4" name="Título 10"/>
              <p:cNvSpPr txBox="1">
                <a:spLocks/>
              </p:cNvSpPr>
              <p:nvPr/>
            </p:nvSpPr>
            <p:spPr>
              <a:xfrm>
                <a:off x="106880" y="2619162"/>
                <a:ext cx="469419" cy="394924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22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" name="Título 10"/>
              <p:cNvSpPr txBox="1">
                <a:spLocks/>
              </p:cNvSpPr>
              <p:nvPr/>
            </p:nvSpPr>
            <p:spPr>
              <a:xfrm>
                <a:off x="-1758294" y="2747990"/>
                <a:ext cx="461535" cy="41260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20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6" name="Título 10"/>
              <p:cNvSpPr txBox="1">
                <a:spLocks/>
              </p:cNvSpPr>
              <p:nvPr/>
            </p:nvSpPr>
            <p:spPr>
              <a:xfrm>
                <a:off x="367178" y="1515052"/>
                <a:ext cx="476179" cy="407273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17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7" name="Título 10"/>
              <p:cNvSpPr txBox="1">
                <a:spLocks/>
              </p:cNvSpPr>
              <p:nvPr/>
            </p:nvSpPr>
            <p:spPr>
              <a:xfrm>
                <a:off x="-1810146" y="3406960"/>
                <a:ext cx="257589" cy="391877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br>
                  <a:rPr kumimoji="0" lang="pt-BR" sz="1200" b="1" i="0" u="none" strike="noStrike" kern="0" cap="none" spc="0" normalizeH="0" baseline="0" noProof="0" dirty="0">
                    <a:ln w="12700" cmpd="sng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alpha val="99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b="1" i="0" u="none" strike="noStrike" kern="0" cap="none" spc="0" normalizeH="0" baseline="0" noProof="0" dirty="0">
                  <a:ln w="12700" cmpd="sng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alpha val="99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4488" y="2701988"/>
              <a:ext cx="695238" cy="7142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14312"/>
            <a:ext cx="6119813" cy="700088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Proporção de Óbitos Infantis Segundo categorias de Peso ao Nascer. Paraná, 2020²</a:t>
            </a:r>
          </a:p>
        </p:txBody>
      </p:sp>
      <p:sp>
        <p:nvSpPr>
          <p:cNvPr id="6" name="Seta para cima 5"/>
          <p:cNvSpPr/>
          <p:nvPr/>
        </p:nvSpPr>
        <p:spPr>
          <a:xfrm>
            <a:off x="8316913" y="1658938"/>
            <a:ext cx="330200" cy="3468687"/>
          </a:xfrm>
          <a:prstGeom prst="upArrow">
            <a:avLst/>
          </a:prstGeom>
          <a:gradFill flip="none" rotWithShape="1">
            <a:gsLst>
              <a:gs pos="52000">
                <a:srgbClr val="FFC000"/>
              </a:gs>
              <a:gs pos="35000">
                <a:srgbClr val="F58509"/>
              </a:gs>
              <a:gs pos="12000">
                <a:srgbClr val="FF0000"/>
              </a:gs>
              <a:gs pos="80000">
                <a:srgbClr val="70AD47"/>
              </a:gs>
            </a:gsLst>
            <a:lin ang="54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1508" name="CaixaDeTexto 4"/>
          <p:cNvSpPr txBox="1">
            <a:spLocks noChangeArrowheads="1"/>
          </p:cNvSpPr>
          <p:nvPr/>
        </p:nvSpPr>
        <p:spPr bwMode="auto">
          <a:xfrm>
            <a:off x="8021638" y="5127625"/>
            <a:ext cx="92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Menor Percentual</a:t>
            </a:r>
          </a:p>
        </p:txBody>
      </p:sp>
      <p:sp>
        <p:nvSpPr>
          <p:cNvPr id="21509" name="CaixaDeTexto 7"/>
          <p:cNvSpPr txBox="1">
            <a:spLocks noChangeArrowheads="1"/>
          </p:cNvSpPr>
          <p:nvPr/>
        </p:nvSpPr>
        <p:spPr bwMode="auto">
          <a:xfrm>
            <a:off x="7996238" y="1196975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Maior Percentual</a:t>
            </a:r>
          </a:p>
        </p:txBody>
      </p:sp>
      <p:sp>
        <p:nvSpPr>
          <p:cNvPr id="21510" name="CaixaDeTexto 1"/>
          <p:cNvSpPr txBox="1">
            <a:spLocks noChangeArrowheads="1"/>
          </p:cNvSpPr>
          <p:nvPr/>
        </p:nvSpPr>
        <p:spPr bwMode="auto">
          <a:xfrm>
            <a:off x="12700" y="66897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 pitchFamily="2" charset="0"/>
                <a:ea typeface="+mn-ea"/>
                <a:cs typeface="Arial" charset="0"/>
              </a:rPr>
              <a:t>Fonte: SIM/SINASC DBF 17/10/19. ¹ ² Dados preliminares sujeitos à alteração</a:t>
            </a:r>
          </a:p>
        </p:txBody>
      </p:sp>
      <p:sp>
        <p:nvSpPr>
          <p:cNvPr id="21511" name="CaixaDeTexto 1"/>
          <p:cNvSpPr txBox="1">
            <a:spLocks noChangeArrowheads="1"/>
          </p:cNvSpPr>
          <p:nvPr/>
        </p:nvSpPr>
        <p:spPr bwMode="auto">
          <a:xfrm>
            <a:off x="0" y="66516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17/09/20. ¹ Dados preliminares sujeitos à alteração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52500"/>
            <a:ext cx="7914134" cy="48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1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/>
          <p:cNvSpPr txBox="1">
            <a:spLocks noChangeArrowheads="1"/>
          </p:cNvSpPr>
          <p:nvPr/>
        </p:nvSpPr>
        <p:spPr bwMode="auto">
          <a:xfrm>
            <a:off x="12700" y="66897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 pitchFamily="2" charset="0"/>
                <a:ea typeface="+mn-ea"/>
                <a:cs typeface="Arial" charset="0"/>
              </a:rPr>
              <a:t>Fonte: SIM/SINASC DBF 17/10/19. ¹ ² Dados preliminares sujeitos à alteração</a:t>
            </a:r>
          </a:p>
        </p:txBody>
      </p:sp>
      <p:sp>
        <p:nvSpPr>
          <p:cNvPr id="24579" name="CaixaDeTexto 1"/>
          <p:cNvSpPr txBox="1">
            <a:spLocks noChangeArrowheads="1"/>
          </p:cNvSpPr>
          <p:nvPr/>
        </p:nvSpPr>
        <p:spPr bwMode="auto">
          <a:xfrm>
            <a:off x="0" y="66516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17/09/20. ¹ ² Dados preliminares sujeitos à alteração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2700" y="1"/>
          <a:ext cx="91313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91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/>
          <p:cNvSpPr txBox="1">
            <a:spLocks noChangeArrowheads="1"/>
          </p:cNvSpPr>
          <p:nvPr/>
        </p:nvSpPr>
        <p:spPr bwMode="auto">
          <a:xfrm>
            <a:off x="12700" y="66897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 pitchFamily="2" charset="0"/>
                <a:ea typeface="+mn-ea"/>
                <a:cs typeface="Arial" charset="0"/>
              </a:rPr>
              <a:t>Fonte: SIM/SINASC DBF 17/10/19. ¹ ² Dados preliminares sujeitos à alteração</a:t>
            </a:r>
          </a:p>
        </p:txBody>
      </p: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0" y="6651625"/>
            <a:ext cx="69484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Fonte: SIM/SINASC DBF 17/09/20. ¹ ² Dados preliminares sujeitos à alteração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0" y="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86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iolo">
  <a:themeElements>
    <a:clrScheme name="mio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olo">
      <a:majorFont>
        <a:latin typeface="Gotham"/>
        <a:ea typeface=""/>
        <a:cs typeface="Arial"/>
      </a:majorFont>
      <a:minorFont>
        <a:latin typeface="Gotham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i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o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o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o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o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o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7103</TotalTime>
  <Words>2525</Words>
  <Application>Microsoft Office PowerPoint</Application>
  <PresentationFormat>Apresentação na tela (4:3)</PresentationFormat>
  <Paragraphs>308</Paragraphs>
  <Slides>59</Slides>
  <Notes>5</Notes>
  <HiddenSlides>2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59</vt:i4>
      </vt:variant>
    </vt:vector>
  </HeadingPairs>
  <TitlesOfParts>
    <vt:vector size="73" baseType="lpstr">
      <vt:lpstr>Arial</vt:lpstr>
      <vt:lpstr>Arial (Corpo)</vt:lpstr>
      <vt:lpstr>Arial Black</vt:lpstr>
      <vt:lpstr>Calibri</vt:lpstr>
      <vt:lpstr>Calibri Light</vt:lpstr>
      <vt:lpstr>Gotham</vt:lpstr>
      <vt:lpstr>Symbol</vt:lpstr>
      <vt:lpstr>Times New Roman</vt:lpstr>
      <vt:lpstr>Wingdings</vt:lpstr>
      <vt:lpstr>Office Theme</vt:lpstr>
      <vt:lpstr>Office Theme</vt:lpstr>
      <vt:lpstr>Office Theme</vt:lpstr>
      <vt:lpstr>miolo</vt:lpstr>
      <vt:lpstr>2_Office Theme</vt:lpstr>
      <vt:lpstr>Apresentação do PowerPoint</vt:lpstr>
      <vt:lpstr>Mortalidade Materna, Infantil e Fetal</vt:lpstr>
      <vt:lpstr>Apresentação do PowerPoint</vt:lpstr>
      <vt:lpstr>Apresentação do PowerPoint</vt:lpstr>
      <vt:lpstr>Apresentação do PowerPoint</vt:lpstr>
      <vt:lpstr>Apresentação do PowerPoint</vt:lpstr>
      <vt:lpstr>Proporção de Óbitos Infantis Segundo categorias de Peso ao Nascer. Paraná, 2020²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Proporção de nascidos vivos por tipo de parto. Paraná, 2012 a 2020¹</vt:lpstr>
      <vt:lpstr>Proporção de nascidos vivos por semanas de gestação. Paraná, 2012 a 2020¹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ÓBITOS DE SRAG E COVID-19 EM MENORES DE 19 ANOS HOSPITALIZADOS  E SÍNDROME INFLAMATÓRIA MULTISSISTÊMICA PEDIÁTRICA SIM-P</vt:lpstr>
      <vt:lpstr>Óbitos de SRAG em menores de 19 anos HOSPITALIZADOS,  segundo classificação final - SIVEP GRIPE. Paraná - 2020¹  </vt:lpstr>
      <vt:lpstr>Óbitos de SRAG por COVID-19 HOSPITALIZADOS,  segundo faixa etária - SIVEP GRIPE. Paraná - 2020¹  </vt:lpstr>
      <vt:lpstr>Casos de Síndrome Inflamatória Multissistêmica Pediátrica (SIM-P), segundo faixa etária. Paraná – 2020¹  </vt:lpstr>
      <vt:lpstr>Casos de Síndrome Inflamatória Multissistêmica Pediátrica (SIM-P), segundo sexo. Paraná – 2020¹  </vt:lpstr>
      <vt:lpstr>Casos de Síndrome Inflamatória Multissistêmica Pediátrica (SIM-P), segundo raça/cor. Paraná – 2020¹  </vt:lpstr>
      <vt:lpstr>Casos de Síndrome Inflamatória Multissistêmica Pediátrica (SIM-P), segundo evolução. Paraná – 2020¹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SESA</dc:creator>
  <cp:lastModifiedBy>Edson Andruzinski</cp:lastModifiedBy>
  <cp:revision>674</cp:revision>
  <cp:lastPrinted>2019-10-28T17:37:36Z</cp:lastPrinted>
  <dcterms:created xsi:type="dcterms:W3CDTF">2019-02-01T17:34:27Z</dcterms:created>
  <dcterms:modified xsi:type="dcterms:W3CDTF">2020-09-30T11:12:51Z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