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</p:sldMasterIdLst>
  <p:sldIdLst>
    <p:sldId id="256" r:id="rId14"/>
    <p:sldId id="257" r:id="rId15"/>
    <p:sldId id="258" r:id="rId16"/>
    <p:sldId id="259" r:id="rId17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A5D691-9EA5-4002-8A97-F69011F521F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8"/>
          </p:nvPr>
        </p:nvSpPr>
        <p:spPr/>
        <p:txBody>
          <a:bodyPr/>
          <a:p>
            <a:fld id="{BD4AE000-1D14-43CF-AD7F-6A9ABE81B96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JECT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1"/>
          </p:nvPr>
        </p:nvSpPr>
        <p:spPr/>
        <p:txBody>
          <a:bodyPr/>
          <a:p>
            <a:fld id="{435D9E8B-5641-44F8-A5AD-B4E58241881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4"/>
          </p:nvPr>
        </p:nvSpPr>
        <p:spPr/>
        <p:txBody>
          <a:bodyPr/>
          <a:p>
            <a:fld id="{B4C5421E-E3B7-47BE-82E0-024EFD930B7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2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subTitle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4"/>
          </p:nvPr>
        </p:nvSpPr>
        <p:spPr/>
        <p:txBody>
          <a:bodyPr/>
          <a:p>
            <a:fld id="{37F00A20-9B72-4129-831E-53B819040D3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2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4"/>
          </p:nvPr>
        </p:nvSpPr>
        <p:spPr/>
        <p:txBody>
          <a:bodyPr/>
          <a:p>
            <a:fld id="{C1B30DBA-B5AC-4D54-81B3-B94C891241C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2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4"/>
          </p:nvPr>
        </p:nvSpPr>
        <p:spPr/>
        <p:txBody>
          <a:bodyPr/>
          <a:p>
            <a:fld id="{28278445-E926-411B-9006-2D989EFE68E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2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4"/>
          </p:nvPr>
        </p:nvSpPr>
        <p:spPr/>
        <p:txBody>
          <a:bodyPr/>
          <a:p>
            <a:fld id="{4F490248-8403-4154-BD59-CAE049BBCDD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2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4"/>
          </p:nvPr>
        </p:nvSpPr>
        <p:spPr/>
        <p:txBody>
          <a:bodyPr/>
          <a:p>
            <a:fld id="{0DCEC812-88D2-4F03-8C3D-040AB11E73C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2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4"/>
          </p:nvPr>
        </p:nvSpPr>
        <p:spPr/>
        <p:txBody>
          <a:bodyPr/>
          <a:p>
            <a:fld id="{8AEB765E-2DC9-4B15-892E-AEF39AEC8EB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2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06FE982-282F-439D-9F23-A7435B97A02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_TITLE_AND_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187CDB6-64F9-44FF-BEBF-5D380C8EFC5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7CAC6CB2-3234-40FC-B42C-93092522B4AA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"/>
          </p:nvPr>
        </p:nvSpPr>
        <p:spPr/>
        <p:txBody>
          <a:bodyPr/>
          <a:p>
            <a:fld id="{A74AD7AD-0674-4B12-9DD8-F88DEFF6B9D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6"/>
          </p:nvPr>
        </p:nvSpPr>
        <p:spPr/>
        <p:txBody>
          <a:bodyPr/>
          <a:p>
            <a:fld id="{4C8B5286-B548-475C-B43F-51C2EB0B5AF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9"/>
          </p:nvPr>
        </p:nvSpPr>
        <p:spPr/>
        <p:txBody>
          <a:bodyPr/>
          <a:p>
            <a:fld id="{A77065BB-06CB-4C21-8A13-BBFDB7AE86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7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2"/>
          </p:nvPr>
        </p:nvSpPr>
        <p:spPr/>
        <p:txBody>
          <a:bodyPr/>
          <a:p>
            <a:fld id="{54AE6DC4-ECA9-436B-B5EF-EB4917E4F3A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0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O_OBJECTS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5"/>
          </p:nvPr>
        </p:nvSpPr>
        <p:spPr/>
        <p:txBody>
          <a:bodyPr/>
          <a:p>
            <a:fld id="{42AEAB47-AF7F-4EBA-9D66-02FCD94C921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>
              <a:buNone/>
            </a:pPr>
            <a:r>
              <a:rPr b="0" lang="pt-BR" sz="60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6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&lt;data/hora&gt;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&lt;rodapé&gt;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9DA872B5-51DE-4BB1-8C85-E5BEF5CF575B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&lt;número&gt;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r>
              <a:rPr b="0" lang="pt-BR" sz="4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dt" idx="2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ftr" idx="2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sldNum" idx="2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EAB0FE7F-B01F-4DCC-A6DB-892918FC0814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1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>
              <a:buNone/>
            </a:pPr>
            <a:r>
              <a:rPr b="0" lang="pt-BR" sz="32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32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32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2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&lt;data/hora&gt;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&lt;rodapé&gt;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EDAF28E7-EB2B-411F-8D57-B1295FE8F1B6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&lt;número&gt;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>
              <a:buNone/>
            </a:pPr>
            <a:r>
              <a:rPr b="0" lang="pt-BR" sz="32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6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dt" idx="3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&lt;data/hora&gt;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ftr" idx="3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&lt;rodapé&gt;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1" name="PlaceHolder 6"/>
          <p:cNvSpPr>
            <a:spLocks noGrp="1"/>
          </p:cNvSpPr>
          <p:nvPr>
            <p:ph type="sldNum" idx="3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495B07EE-4E3F-469F-B04C-A1E3F3FE48CF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&lt;número&gt;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r>
              <a:rPr b="0" lang="pt-BR" sz="4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 rot="5400000">
            <a:off x="3920400" y="-1256400"/>
            <a:ext cx="4350960" cy="10515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8A0B4843-5571-4E20-BCB8-94EEF6B1D4C6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1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 rot="5400000">
            <a:off x="7133400" y="1956240"/>
            <a:ext cx="5811480" cy="2628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r>
              <a:rPr b="0" lang="pt-BR" sz="4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 rot="5400000">
            <a:off x="1800000" y="-596160"/>
            <a:ext cx="5811480" cy="773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D07AF0EE-D8A7-440F-93B6-24AD48BB28C8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1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15440" y="593280"/>
            <a:ext cx="11360520" cy="763200"/>
          </a:xfrm>
          <a:prstGeom prst="rect">
            <a:avLst/>
          </a:prstGeom>
          <a:noFill/>
          <a:ln w="0">
            <a:noFill/>
          </a:ln>
        </p:spPr>
        <p:txBody>
          <a:bodyPr lIns="122040" rIns="122040" tIns="122040" bIns="122040" anchor="ctr">
            <a:noAutofit/>
          </a:bodyPr>
          <a:p>
            <a:pPr indent="0">
              <a:buNone/>
            </a:pPr>
            <a:r>
              <a:rPr b="0" lang="pt-BR" sz="19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19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15440" y="1536480"/>
            <a:ext cx="11360520" cy="4554720"/>
          </a:xfrm>
          <a:prstGeom prst="rect">
            <a:avLst/>
          </a:prstGeom>
          <a:noFill/>
          <a:ln w="0">
            <a:noFill/>
          </a:ln>
        </p:spPr>
        <p:txBody>
          <a:bodyPr lIns="122040" rIns="122040" tIns="122040" bIns="122040" anchor="ctr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9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9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9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9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9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9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9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19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sldNum" idx="10"/>
          </p:nvPr>
        </p:nvSpPr>
        <p:spPr>
          <a:xfrm>
            <a:off x="11296440" y="6217560"/>
            <a:ext cx="731160" cy="524520"/>
          </a:xfrm>
          <a:prstGeom prst="rect">
            <a:avLst/>
          </a:prstGeom>
          <a:noFill/>
          <a:ln w="0">
            <a:noFill/>
          </a:ln>
        </p:spPr>
        <p:txBody>
          <a:bodyPr lIns="122040" rIns="122040" tIns="122040" bIns="12204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900" strike="noStrike" u="none">
                <a:solidFill>
                  <a:srgbClr val="000000"/>
                </a:solidFill>
                <a:uFillTx/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7FD73104-B94F-4C81-B931-2A39FF096EAA}" type="slidenum">
              <a:rPr b="0" lang="pt-BR" sz="19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1</a:t>
            </a:fld>
            <a:endParaRPr b="0" lang="pt-BR" sz="1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dt" idx="1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ftr" idx="1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sldNum" idx="1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B8BEFEB3-5CE9-40B1-BF66-611BFDF30A58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1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r>
              <a:rPr b="0" lang="pt-BR" sz="4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dt" idx="1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ftr" idx="1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sldNum" idx="1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250E38DF-C956-43E0-896D-45E5C041BE20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1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>
              <a:buNone/>
            </a:pPr>
            <a:r>
              <a:rPr b="0" lang="pt-BR" sz="60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6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dt" idx="1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&lt;data/hora&gt;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ftr" idx="1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&lt;rodapé&gt;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sldNum" idx="1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FB7B45CF-FF1A-4C75-93C3-74D8ED1F7BE7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&lt;número&gt;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r>
              <a:rPr b="0" lang="pt-BR" sz="4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 idx="2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&lt;data/hora&gt;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 idx="2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&lt;rodapé&gt;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 idx="2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6F20658D-E4E1-4810-B6D6-3A30C57590D5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&lt;número&gt;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r>
              <a:rPr b="0" lang="pt-BR" sz="4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do texto do título</a:t>
            </a:r>
            <a:endParaRPr b="0" lang="pt-BR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Clique para editar o formato de texto dos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2.º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3.º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4.º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5.º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6.º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</a:rPr>
              <a:t>7.º nível de tópicos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dt" idx="2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&lt;data/hora&gt;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3" name="PlaceHolder 7"/>
          <p:cNvSpPr>
            <a:spLocks noGrp="1"/>
          </p:cNvSpPr>
          <p:nvPr>
            <p:ph type="ftr" idx="2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 algn="ctr">
              <a:buNone/>
              <a:defRPr b="0" lang="pt-B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trike="noStrike" u="none">
                <a:solidFill>
                  <a:srgbClr val="000000"/>
                </a:solidFill>
                <a:uFillTx/>
                <a:latin typeface="Times New Roman"/>
              </a:rPr>
              <a:t>&lt;rodapé&gt;</a:t>
            </a:r>
            <a:endParaRPr b="0" lang="pt-B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4" name="PlaceHolder 8"/>
          <p:cNvSpPr>
            <a:spLocks noGrp="1"/>
          </p:cNvSpPr>
          <p:nvPr>
            <p:ph type="sldNum" idx="2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AB373825-7FF5-40FE-A294-CC6170B57F01}" type="slidenum">
              <a:rPr b="0" lang="pt-BR" sz="1800" strike="noStrike" u="none">
                <a:solidFill>
                  <a:schemeClr val="dk1"/>
                </a:solidFill>
                <a:uFillTx/>
                <a:latin typeface="Calibri"/>
                <a:ea typeface="Calibri"/>
              </a:rPr>
              <a:t>&lt;número&gt;</a:t>
            </a:fld>
            <a:endParaRPr b="0" lang="pt-B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975960" y="3532320"/>
            <a:ext cx="10515240" cy="1325520"/>
          </a:xfrm>
          <a:prstGeom prst="rect">
            <a:avLst/>
          </a:prstGeom>
          <a:noFill/>
          <a:ln w="0">
            <a:noFill/>
          </a:ln>
        </p:spPr>
        <p:txBody>
          <a:bodyPr lIns="122040" rIns="122040" tIns="122040" bIns="122040" anchor="t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pt-BR" sz="3600" strike="noStrike" u="none">
                <a:solidFill>
                  <a:srgbClr val="455861"/>
                </a:solidFill>
                <a:uFillTx/>
                <a:latin typeface="Arial"/>
                <a:ea typeface="Calibri"/>
              </a:rPr>
              <a:t>VIGILÂNCIA EPIDEMIOLÓGICA HOSPITALAR</a:t>
            </a:r>
            <a:br>
              <a:rPr sz="3600"/>
            </a:br>
            <a:r>
              <a:rPr b="1" lang="pt-BR" sz="1400" strike="noStrike" u="none">
                <a:solidFill>
                  <a:srgbClr val="455861"/>
                </a:solidFill>
                <a:uFillTx/>
                <a:latin typeface="Arial"/>
                <a:ea typeface="Calibri"/>
              </a:rPr>
              <a:t>ADESÃO DOS NOVOS HOSPITAIS À REDE ESTADUAL (REVEH) E REDE FEDERAL (RENAVEH)</a:t>
            </a:r>
            <a:endParaRPr b="0" lang="pt-B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415440" y="4827240"/>
            <a:ext cx="11360520" cy="1056600"/>
          </a:xfrm>
          <a:prstGeom prst="rect">
            <a:avLst/>
          </a:prstGeom>
          <a:noFill/>
          <a:ln w="0">
            <a:noFill/>
          </a:ln>
        </p:spPr>
        <p:txBody>
          <a:bodyPr lIns="122040" rIns="122040" tIns="122040" bIns="122040" anchor="ctr">
            <a:noAutofit/>
          </a:bodyPr>
          <a:p>
            <a:pPr indent="0" algn="ct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2000" strike="noStrike" u="none">
                <a:solidFill>
                  <a:schemeClr val="dk1"/>
                </a:solidFill>
                <a:uFillTx/>
                <a:latin typeface="Arial"/>
                <a:ea typeface="Calibri"/>
              </a:rPr>
              <a:t>Rede Estadual de Vigilância Epidemiológica Hospitalar - REVEH</a:t>
            </a:r>
            <a:endParaRPr b="0" lang="pt-B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algn="ct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2000" strike="noStrike" u="none">
                <a:solidFill>
                  <a:schemeClr val="dk1"/>
                </a:solidFill>
                <a:uFillTx/>
                <a:latin typeface="Arial"/>
                <a:ea typeface="Calibri"/>
              </a:rPr>
              <a:t>Centro de Informações Estratégicas em Vigilância em Saúde - CIEVS</a:t>
            </a:r>
            <a:endParaRPr b="0" lang="pt-B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algn="ct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2000" strike="noStrike" u="none">
                <a:solidFill>
                  <a:schemeClr val="dk1"/>
                </a:solidFill>
                <a:uFillTx/>
                <a:latin typeface="Arial"/>
                <a:ea typeface="Calibri"/>
              </a:rPr>
              <a:t>Diretoria de Atenção e Vigilância em Saúde - DAV</a:t>
            </a:r>
            <a:endParaRPr b="0" lang="pt-B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2" name="Imagem 1" descr="logo-REVEH_Prancheta 1"/>
          <p:cNvPicPr/>
          <p:nvPr/>
        </p:nvPicPr>
        <p:blipFill>
          <a:blip r:embed="rId2"/>
          <a:stretch/>
        </p:blipFill>
        <p:spPr>
          <a:xfrm>
            <a:off x="3997800" y="958320"/>
            <a:ext cx="4074480" cy="26640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Google Shape;206;p29"/>
          <p:cNvGraphicFramePr/>
          <p:nvPr/>
        </p:nvGraphicFramePr>
        <p:xfrm>
          <a:off x="76320" y="1658520"/>
          <a:ext cx="12080880" cy="3944160"/>
        </p:xfrm>
        <a:graphic>
          <a:graphicData uri="http://schemas.openxmlformats.org/drawingml/2006/table">
            <a:tbl>
              <a:tblPr/>
              <a:tblGrid>
                <a:gridCol w="2936160"/>
                <a:gridCol w="6323760"/>
                <a:gridCol w="2820960"/>
              </a:tblGrid>
              <a:tr h="634320">
                <a:tc>
                  <a:txBody>
                    <a:bodyPr lIns="121680" rIns="121680" tIns="121680" bIns="1216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REGIONAL DE SAÚDE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HOSPITAL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MUNICÍPIO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c9daf8"/>
                    </a:solidFill>
                  </a:tcPr>
                </a:tc>
              </a:tr>
              <a:tr h="653400">
                <a:tc>
                  <a:txBody>
                    <a:bodyPr lIns="121680" rIns="121680" tIns="121680" bIns="1216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17ª RS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Irmandade Santa Casa de Londrina (ISCAL)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Londrina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</a:tr>
              <a:tr h="609840">
                <a:tc>
                  <a:txBody>
                    <a:bodyPr lIns="121680" rIns="121680" tIns="121680" bIns="1216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9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17ª RS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Hospital Dr. Eulalino Ignácio de Andrade (Zona Sul)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Londrina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</a:tr>
              <a:tr h="634320">
                <a:tc>
                  <a:txBody>
                    <a:bodyPr lIns="121680" rIns="121680" tIns="121680" bIns="1216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9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17ª RS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Hospital Cristo Rei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Ibiporã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</a:tr>
              <a:tr h="716400">
                <a:tc>
                  <a:txBody>
                    <a:bodyPr lIns="121680" rIns="121680" tIns="121680" bIns="1216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9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17ª RS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Santa Casa de Misericórdia de Cambé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Cambé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</a:tr>
              <a:tr h="695160">
                <a:tc>
                  <a:txBody>
                    <a:bodyPr lIns="121680" rIns="121680" tIns="121680" bIns="1216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18ª RS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Santa Casa de Misericórdia de Bandeirantes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 lIns="121680" rIns="121680" tIns="121680" bIns="12168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9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Bandeirantes</a:t>
                      </a:r>
                      <a:endParaRPr b="0" lang="pt-BR" sz="19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121680" marR="1216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solidFill>
                      <a:srgbClr val="d0e0e3"/>
                    </a:solidFill>
                  </a:tcPr>
                </a:tc>
              </a:tr>
            </a:tbl>
          </a:graphicData>
        </a:graphic>
      </p:graphicFrame>
      <p:sp>
        <p:nvSpPr>
          <p:cNvPr id="84" name="Google Shape;207;p29"/>
          <p:cNvSpPr/>
          <p:nvPr/>
        </p:nvSpPr>
        <p:spPr>
          <a:xfrm>
            <a:off x="188640" y="959760"/>
            <a:ext cx="11293560" cy="922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36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Hospitais que aderiram a RENAVEH</a:t>
            </a:r>
            <a:endParaRPr b="0" lang="pt-BR" sz="3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5" name="Google Shape;209;p29"/>
          <p:cNvSpPr/>
          <p:nvPr/>
        </p:nvSpPr>
        <p:spPr>
          <a:xfrm>
            <a:off x="75600" y="5613480"/>
            <a:ext cx="12082320" cy="124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28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De 32 para 37 Núcleos de Vigilância Epidemiológica Hospitalar que compõe a Rede Estadual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22440" y="970920"/>
            <a:ext cx="9619920" cy="960480"/>
          </a:xfrm>
          <a:prstGeom prst="rect">
            <a:avLst/>
          </a:prstGeom>
          <a:noFill/>
          <a:ln w="0">
            <a:noFill/>
          </a:ln>
        </p:spPr>
        <p:txBody>
          <a:bodyPr lIns="122040" rIns="122040" tIns="122040" bIns="122040" anchor="t">
            <a:noAutofit/>
          </a:bodyPr>
          <a:p>
            <a:pPr indent="0" algn="just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None/>
              <a:tabLst>
                <a:tab algn="l" pos="0"/>
              </a:tabLst>
            </a:pPr>
            <a:r>
              <a:rPr b="1" lang="pt-BR" sz="2800" strike="noStrike" u="none">
                <a:solidFill>
                  <a:schemeClr val="dk1"/>
                </a:solidFill>
                <a:uFillTx/>
                <a:latin typeface="Arial"/>
                <a:ea typeface="Calibri"/>
              </a:rPr>
              <a:t>Nota Orientativa nº 01/2025 REVEH/CIEVS/DAV/SESA</a:t>
            </a:r>
            <a:endParaRPr b="0" lang="pt-B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7" name="Google Shape;187;p26" descr=""/>
          <p:cNvPicPr/>
          <p:nvPr/>
        </p:nvPicPr>
        <p:blipFill>
          <a:blip r:embed="rId2"/>
          <a:stretch/>
        </p:blipFill>
        <p:spPr>
          <a:xfrm>
            <a:off x="3796560" y="1748160"/>
            <a:ext cx="2883960" cy="48567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193;p27" descr=""/>
          <p:cNvPicPr/>
          <p:nvPr/>
        </p:nvPicPr>
        <p:blipFill>
          <a:blip r:embed="rId2"/>
          <a:stretch/>
        </p:blipFill>
        <p:spPr>
          <a:xfrm>
            <a:off x="152280" y="734040"/>
            <a:ext cx="11679840" cy="50677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LibreOffice/24.8.5.2$Windows_X86_64 LibreOffice_project/fddf2685c70b461e7832239a0162a77216259f22</Application>
  <AppVersion>15.0000</AppVersion>
  <Words>729</Words>
  <Paragraphs>67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2025-03-07T15:17:56Z</dcterms:created>
  <dc:creator/>
  <dc:description/>
  <dc:language>pt-BR</dc:language>
  <cp:lastModifiedBy/>
  <dcterms:modified xsi:type="dcterms:W3CDTF">2025-03-12T17:35:22Z</dcterms:modified>
  <cp:revision>3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48C769CFD1254F378CC90B033EACFAA9_12</vt:lpwstr>
  </property>
  <property fmtid="{D5CDD505-2E9C-101B-9397-08002B2CF9AE}" pid="3" name="KSOProductBuildVer">
    <vt:lpwstr>1046-12.2.0.13472</vt:lpwstr>
  </property>
  <property fmtid="{D5CDD505-2E9C-101B-9397-08002B2CF9AE}" pid="4" name="Notes">
    <vt:i4>16</vt:i4>
  </property>
  <property fmtid="{D5CDD505-2E9C-101B-9397-08002B2CF9AE}" pid="5" name="PresentationFormat">
    <vt:lpwstr>Widescreen</vt:lpwstr>
  </property>
  <property fmtid="{D5CDD505-2E9C-101B-9397-08002B2CF9AE}" pid="6" name="Slides">
    <vt:i4>16</vt:i4>
  </property>
</Properties>
</file>