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72" r:id="rId7"/>
    <p:sldId id="273" r:id="rId8"/>
    <p:sldId id="274" r:id="rId9"/>
    <p:sldId id="275" r:id="rId10"/>
    <p:sldId id="276" r:id="rId11"/>
    <p:sldId id="260" r:id="rId12"/>
    <p:sldId id="270" r:id="rId13"/>
    <p:sldId id="271" r:id="rId14"/>
    <p:sldId id="262" r:id="rId15"/>
    <p:sldId id="263" r:id="rId17"/>
    <p:sldId id="264" r:id="rId18"/>
    <p:sldId id="266" r:id="rId19"/>
    <p:sldId id="267" r:id="rId20"/>
    <p:sldId id="268" r:id="rId21"/>
    <p:sldId id="269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0B395-2DD1-4E0C-AD7F-C33E717CE14B}" type="datetimeFigureOut">
              <a:rPr lang="pt-BR" smtClean="0"/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Editar estilos de texto Mestre</a:t>
            </a:r>
            <a:endParaRPr lang="pt-BR" smtClean="0"/>
          </a:p>
          <a:p>
            <a:pPr lvl="1"/>
            <a:r>
              <a:rPr lang="pt-BR" smtClean="0"/>
              <a:t>Segundo nível</a:t>
            </a:r>
            <a:endParaRPr lang="pt-BR" smtClean="0"/>
          </a:p>
          <a:p>
            <a:pPr lvl="2"/>
            <a:r>
              <a:rPr lang="pt-BR" smtClean="0"/>
              <a:t>Terceiro nível</a:t>
            </a:r>
            <a:endParaRPr lang="pt-BR" smtClean="0"/>
          </a:p>
          <a:p>
            <a:pPr lvl="3"/>
            <a:r>
              <a:rPr lang="pt-BR" smtClean="0"/>
              <a:t>Quarto nível</a:t>
            </a:r>
            <a:endParaRPr lang="pt-BR" smtClean="0"/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66332-D461-43D9-A1C1-8FF0295CCEC5}" type="slidenum">
              <a:rPr lang="pt-BR" smtClean="0"/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Espaço Reservado para Imagem de Slide 1"/>
          <p:cNvSpPr/>
          <p:nvPr>
            <p:ph type="sldImg" idx="2"/>
          </p:nvPr>
        </p:nvSpPr>
        <p:spPr/>
      </p:sp>
      <p:sp>
        <p:nvSpPr>
          <p:cNvPr id="3" name="Espaço Reservado para Texto 2"/>
          <p:cNvSpPr/>
          <p:nvPr>
            <p:ph type="body" idx="3"/>
          </p:nvPr>
        </p:nvSpPr>
        <p:spPr/>
        <p:txBody>
          <a:bodyPr/>
          <a:p>
            <a:endParaRPr lang="pt-B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4" descr="Logotipo, nome da empresa&#10;&#10;Descrição gerada automaticament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35" y="625590"/>
            <a:ext cx="11327549" cy="404959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643467" y="1093548"/>
          <a:ext cx="10905068" cy="4670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1622"/>
                <a:gridCol w="2135448"/>
                <a:gridCol w="2642886"/>
                <a:gridCol w="2256266"/>
                <a:gridCol w="2088846"/>
              </a:tblGrid>
              <a:tr h="783729">
                <a:tc>
                  <a:txBody>
                    <a:bodyPr/>
                    <a:lstStyle/>
                    <a:p>
                      <a:pPr algn="ctr"/>
                      <a:r>
                        <a:rPr lang="pt-BR" sz="2200" u="none" strike="noStrike">
                          <a:effectLst/>
                        </a:rPr>
                        <a:t>SINTOMAS</a:t>
                      </a:r>
                      <a:endParaRPr lang="pt-BR" sz="6400" b="0" i="0" u="none" strike="noStrike">
                        <a:effectLst/>
                      </a:endParaRPr>
                    </a:p>
                  </a:txBody>
                  <a:tcPr marL="40593" marR="40593" marT="40593" marB="405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u="none" strike="noStrike">
                          <a:effectLst/>
                        </a:rPr>
                        <a:t>SUSPEITA DIAGNÓSTICA</a:t>
                      </a:r>
                      <a:endParaRPr lang="pt-BR" sz="6400" b="0" i="0" u="none" strike="noStrike">
                        <a:effectLst/>
                      </a:endParaRPr>
                    </a:p>
                  </a:txBody>
                  <a:tcPr marL="40593" marR="40593" marT="40593" marB="405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u="none" strike="noStrike">
                          <a:effectLst/>
                        </a:rPr>
                        <a:t>CONDUTA INICIAL</a:t>
                      </a:r>
                      <a:endParaRPr lang="pt-BR" sz="6400" b="0" i="0" u="none" strike="noStrike">
                        <a:effectLst/>
                      </a:endParaRPr>
                    </a:p>
                  </a:txBody>
                  <a:tcPr marL="40593" marR="40593" marT="40593" marB="405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u="none" strike="noStrike">
                          <a:effectLst/>
                        </a:rPr>
                        <a:t>EVOLUÇÃO CLÍNICA</a:t>
                      </a:r>
                      <a:endParaRPr lang="pt-BR" sz="6400" b="0" i="0" u="none" strike="noStrike">
                        <a:effectLst/>
                      </a:endParaRPr>
                    </a:p>
                  </a:txBody>
                  <a:tcPr marL="40593" marR="40593" marT="40593" marB="405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u="none" strike="noStrike">
                          <a:effectLst/>
                        </a:rPr>
                        <a:t>SEGUIMENTO</a:t>
                      </a:r>
                      <a:endParaRPr lang="pt-BR" sz="6400" b="0" i="0" u="none" strike="noStrike">
                        <a:effectLst/>
                      </a:endParaRPr>
                    </a:p>
                  </a:txBody>
                  <a:tcPr marL="40593" marR="40593" marT="40593" marB="40593" anchor="ctr"/>
                </a:tc>
              </a:tr>
              <a:tr h="1777894">
                <a:tc rowSpan="2">
                  <a:txBody>
                    <a:bodyPr/>
                    <a:lstStyle/>
                    <a:p>
                      <a:pPr algn="ctr"/>
                      <a:r>
                        <a:rPr lang="pt-BR" sz="2200" b="1" u="none" strike="noStrike">
                          <a:effectLst/>
                        </a:rPr>
                        <a:t>DOR (associada ou não com febre)</a:t>
                      </a:r>
                      <a:endParaRPr lang="pt-BR" sz="6400" b="1" i="0" u="none" strike="noStrike">
                        <a:effectLst/>
                      </a:endParaRPr>
                    </a:p>
                  </a:txBody>
                  <a:tcPr marL="40593" marR="40593" marT="40593" marB="40593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sz="2200" b="1" u="none" strike="noStrike">
                          <a:effectLst/>
                        </a:rPr>
                        <a:t>CRISE ÁLGICA</a:t>
                      </a:r>
                      <a:endParaRPr lang="pt-BR" sz="6400" b="1" i="0" u="none" strike="noStrike">
                        <a:effectLst/>
                      </a:endParaRPr>
                    </a:p>
                  </a:txBody>
                  <a:tcPr marL="40593" marR="40593" marT="40593" marB="40593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sz="2200" b="1" u="none" strike="noStrike">
                          <a:effectLst/>
                        </a:rPr>
                        <a:t>Descartar quadro infeccioso associado, hidratação, analgesia com analgésicos simples (dipirona, codeína).</a:t>
                      </a:r>
                      <a:endParaRPr lang="pt-BR" sz="64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200" b="1" u="none" strike="noStrike">
                          <a:effectLst/>
                        </a:rPr>
                        <a:t>Manter em observação de 4-6 horas.</a:t>
                      </a:r>
                      <a:endParaRPr lang="pt-BR" sz="6400" b="1" i="0" u="none" strike="noStrike">
                        <a:effectLst/>
                      </a:endParaRPr>
                    </a:p>
                  </a:txBody>
                  <a:tcPr marL="40593" marR="40593" marT="40593" marB="405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b="1" u="none" strike="noStrike">
                          <a:effectLst/>
                        </a:rPr>
                        <a:t>Se melhora do quadro, liberar para casa com sintomáticos e orientações</a:t>
                      </a:r>
                      <a:endParaRPr lang="pt-BR" sz="6400" b="1" i="0" u="none" strike="noStrike">
                        <a:effectLst/>
                      </a:endParaRPr>
                    </a:p>
                  </a:txBody>
                  <a:tcPr marL="40593" marR="40593" marT="40593" marB="405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b="1" u="none" strike="noStrike">
                          <a:effectLst/>
                        </a:rPr>
                        <a:t>UPA</a:t>
                      </a:r>
                      <a:endParaRPr lang="pt-BR" sz="6400" b="1" i="0" u="none" strike="noStrike">
                        <a:effectLst/>
                      </a:endParaRPr>
                    </a:p>
                  </a:txBody>
                  <a:tcPr marL="40593" marR="40593" marT="40593" marB="40593" anchor="ctr"/>
                </a:tc>
              </a:tr>
              <a:tr h="2109282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b="1" u="none" strike="noStrike">
                          <a:effectLst/>
                        </a:rPr>
                        <a:t>Se persistência da dor ou piora do quadro, iniciar com </a:t>
                      </a:r>
                      <a:r>
                        <a:rPr lang="pt-BR" sz="2200" b="1" u="none" strike="noStrike" err="1">
                          <a:effectLst/>
                        </a:rPr>
                        <a:t>opióides</a:t>
                      </a:r>
                      <a:r>
                        <a:rPr lang="pt-BR" sz="2200" b="1" u="none" strike="noStrike">
                          <a:effectLst/>
                        </a:rPr>
                        <a:t> (morfina)</a:t>
                      </a:r>
                      <a:endParaRPr lang="pt-BR" sz="6400" b="1" i="0" u="none" strike="noStrike">
                        <a:effectLst/>
                      </a:endParaRPr>
                    </a:p>
                  </a:txBody>
                  <a:tcPr marL="40593" marR="40593" marT="40593" marB="405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b="1" u="none" strike="noStrike">
                          <a:effectLst/>
                        </a:rPr>
                        <a:t>Solicitar transferência para Hospital de referência</a:t>
                      </a:r>
                      <a:endParaRPr lang="pt-BR" sz="6400" b="1" i="0" u="none" strike="noStrike">
                        <a:effectLst/>
                      </a:endParaRPr>
                    </a:p>
                  </a:txBody>
                  <a:tcPr marL="40593" marR="40593" marT="40593" marB="40593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643467" y="1193847"/>
          <a:ext cx="10905068" cy="4470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515"/>
                <a:gridCol w="1674087"/>
                <a:gridCol w="2375722"/>
                <a:gridCol w="3288420"/>
                <a:gridCol w="2248324"/>
              </a:tblGrid>
              <a:tr h="619997"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SINTOMAS</a:t>
                      </a:r>
                      <a:endParaRPr lang="pt-BR" sz="5200" b="0" i="0" u="none" strike="noStrike">
                        <a:effectLst/>
                      </a:endParaRPr>
                    </a:p>
                  </a:txBody>
                  <a:tcPr marL="32538" marR="32538" marT="32538" marB="3253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SUSPEITA DIAGNÓSTICA</a:t>
                      </a:r>
                      <a:endParaRPr lang="pt-BR" sz="5200" b="0" i="0" u="none" strike="noStrike">
                        <a:effectLst/>
                      </a:endParaRPr>
                    </a:p>
                  </a:txBody>
                  <a:tcPr marL="32538" marR="32538" marT="32538" marB="3253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CONDUTA INICIAL</a:t>
                      </a:r>
                      <a:endParaRPr lang="pt-BR" sz="5200" b="0" i="0" u="none" strike="noStrike">
                        <a:effectLst/>
                      </a:endParaRPr>
                    </a:p>
                  </a:txBody>
                  <a:tcPr marL="32538" marR="32538" marT="32538" marB="3253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EVOLUÇÃO CLÍNICA</a:t>
                      </a:r>
                      <a:endParaRPr lang="pt-BR" sz="5200" b="0" i="0" u="none" strike="noStrike">
                        <a:effectLst/>
                      </a:endParaRPr>
                    </a:p>
                  </a:txBody>
                  <a:tcPr marL="32538" marR="32538" marT="32538" marB="3253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SEGUIMENTO</a:t>
                      </a:r>
                      <a:endParaRPr lang="pt-BR" sz="5200" b="0" i="0" u="none" strike="noStrike">
                        <a:effectLst/>
                      </a:endParaRPr>
                    </a:p>
                  </a:txBody>
                  <a:tcPr marL="32538" marR="32538" marT="32538" marB="32538" anchor="ctr"/>
                </a:tc>
              </a:tr>
              <a:tr h="2974756">
                <a:tc rowSpan="2"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FEBRE</a:t>
                      </a:r>
                      <a:endParaRPr lang="pt-BR" sz="5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(adultos e crianças &gt;5 anos)</a:t>
                      </a:r>
                      <a:endParaRPr lang="pt-BR" sz="5200" b="1" i="0" u="none" strike="noStrike">
                        <a:effectLst/>
                      </a:endParaRPr>
                    </a:p>
                  </a:txBody>
                  <a:tcPr marL="32538" marR="32538" marT="32538" marB="32538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INFECÇÃO/ SEPSE</a:t>
                      </a:r>
                      <a:endParaRPr lang="pt-BR" sz="5200" b="1">
                        <a:effectLst/>
                      </a:endParaRPr>
                    </a:p>
                  </a:txBody>
                  <a:tcPr marL="32538" marR="32538" marT="32538" marB="32538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Coleta de exames e investigação de foco infeccioso.</a:t>
                      </a:r>
                      <a:endParaRPr lang="pt-BR" sz="5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Antitérmicos.</a:t>
                      </a:r>
                      <a:endParaRPr lang="pt-BR" sz="5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Antibióticos.</a:t>
                      </a:r>
                      <a:endParaRPr lang="pt-BR" sz="5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Manter em observação de 4-6 horas.</a:t>
                      </a:r>
                      <a:endParaRPr lang="pt-BR" sz="5200" b="1" i="0" u="none" strike="noStrike">
                        <a:effectLst/>
                      </a:endParaRPr>
                    </a:p>
                  </a:txBody>
                  <a:tcPr marL="32538" marR="32538" marT="32538" marB="3253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Clinicamente estável, sem sinais de instabilidade, exames de sangue com </a:t>
                      </a:r>
                      <a:r>
                        <a:rPr lang="pt-BR" sz="1700" b="1" u="none" strike="noStrike" err="1">
                          <a:effectLst/>
                        </a:rPr>
                        <a:t>Hb</a:t>
                      </a:r>
                      <a:r>
                        <a:rPr lang="pt-BR" sz="1700" b="1" u="none" strike="noStrike">
                          <a:effectLst/>
                        </a:rPr>
                        <a:t>&gt;9g/</a:t>
                      </a:r>
                      <a:r>
                        <a:rPr lang="pt-BR" sz="1700" b="1" u="none" strike="noStrike" err="1">
                          <a:effectLst/>
                        </a:rPr>
                        <a:t>dL</a:t>
                      </a:r>
                      <a:r>
                        <a:rPr lang="pt-BR" sz="1700" b="1" u="none" strike="noStrike">
                          <a:effectLst/>
                        </a:rPr>
                        <a:t> e sem hiperleucocitose, PCR baixa.</a:t>
                      </a:r>
                      <a:endParaRPr lang="pt-BR" sz="5200" b="1" i="0" u="none" strike="noStrike">
                        <a:effectLst/>
                      </a:endParaRPr>
                    </a:p>
                  </a:txBody>
                  <a:tcPr marL="32538" marR="32538" marT="32538" marB="32538" anchor="ctr"/>
                </a:tc>
                <a:tc>
                  <a:txBody>
                    <a:bodyPr/>
                    <a:lstStyle/>
                    <a:p>
                      <a:r>
                        <a:rPr lang="pt-BR" sz="1700" b="1" u="none" strike="noStrike">
                          <a:effectLst/>
                        </a:rPr>
                        <a:t>UPA ou se possível tratamento domiciliar</a:t>
                      </a:r>
                      <a:endParaRPr lang="pt-BR" sz="5200" b="1" i="0" u="none" strike="noStrike">
                        <a:effectLst/>
                      </a:endParaRPr>
                    </a:p>
                  </a:txBody>
                  <a:tcPr marL="32538" marR="32538" marT="32538" marB="32538" anchor="ctr"/>
                </a:tc>
              </a:tr>
              <a:tr h="875553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Sinais de instabilidade clínica, queda o </a:t>
                      </a:r>
                      <a:r>
                        <a:rPr lang="pt-BR" sz="1700" b="1" u="none" strike="noStrike" err="1">
                          <a:effectLst/>
                        </a:rPr>
                        <a:t>Hb</a:t>
                      </a:r>
                      <a:r>
                        <a:rPr lang="pt-BR" sz="1700" b="1" u="none" strike="noStrike">
                          <a:effectLst/>
                        </a:rPr>
                        <a:t>, hemocultura positiva</a:t>
                      </a:r>
                      <a:endParaRPr lang="pt-BR" sz="5200" b="1" i="0" u="none" strike="noStrike">
                        <a:effectLst/>
                      </a:endParaRPr>
                    </a:p>
                  </a:txBody>
                  <a:tcPr marL="32538" marR="32538" marT="32538" marB="3253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Solicitar transferência para Hospital de referência</a:t>
                      </a:r>
                      <a:endParaRPr lang="pt-BR" sz="5200" b="1" i="0" u="none" strike="noStrike">
                        <a:effectLst/>
                      </a:endParaRPr>
                    </a:p>
                  </a:txBody>
                  <a:tcPr marL="32538" marR="32538" marT="32538" marB="32538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643467" y="1788798"/>
          <a:ext cx="10905069" cy="3280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597"/>
                <a:gridCol w="1974378"/>
                <a:gridCol w="1695832"/>
                <a:gridCol w="3748370"/>
                <a:gridCol w="1932892"/>
              </a:tblGrid>
              <a:tr h="729894">
                <a:tc>
                  <a:txBody>
                    <a:bodyPr/>
                    <a:lstStyle/>
                    <a:p>
                      <a:pPr algn="ctr"/>
                      <a:r>
                        <a:rPr lang="pt-BR" sz="2000" u="none" strike="noStrike">
                          <a:effectLst/>
                        </a:rPr>
                        <a:t>SINTOMAS</a:t>
                      </a:r>
                      <a:endParaRPr lang="pt-BR" sz="6100" b="0" i="0" u="none" strike="noStrike">
                        <a:effectLst/>
                      </a:endParaRPr>
                    </a:p>
                  </a:txBody>
                  <a:tcPr marL="38753" marR="38753" marT="38753" marB="387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u="none" strike="noStrike">
                          <a:effectLst/>
                        </a:rPr>
                        <a:t>SUSPEITA DIAGNÓSTICA</a:t>
                      </a:r>
                      <a:endParaRPr lang="pt-BR" sz="6100" b="0" i="0" u="none" strike="noStrike">
                        <a:effectLst/>
                      </a:endParaRPr>
                    </a:p>
                  </a:txBody>
                  <a:tcPr marL="38753" marR="38753" marT="38753" marB="387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u="none" strike="noStrike">
                          <a:effectLst/>
                        </a:rPr>
                        <a:t>CONDUTA INICIAL</a:t>
                      </a:r>
                      <a:endParaRPr lang="pt-BR" sz="6100" b="0" i="0" u="none" strike="noStrike">
                        <a:effectLst/>
                      </a:endParaRPr>
                    </a:p>
                  </a:txBody>
                  <a:tcPr marL="38753" marR="38753" marT="38753" marB="387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u="none" strike="noStrike">
                          <a:effectLst/>
                        </a:rPr>
                        <a:t>EVOLUÇÃO CLÍNICA</a:t>
                      </a:r>
                      <a:endParaRPr lang="pt-BR" sz="6100" b="0" i="0" u="none" strike="noStrike">
                        <a:effectLst/>
                      </a:endParaRPr>
                    </a:p>
                  </a:txBody>
                  <a:tcPr marL="38753" marR="38753" marT="38753" marB="387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u="none" strike="noStrike">
                          <a:effectLst/>
                        </a:rPr>
                        <a:t>SEGUIMENTO</a:t>
                      </a:r>
                      <a:endParaRPr lang="pt-BR" sz="6100" b="0" i="0" u="none" strike="noStrike">
                        <a:effectLst/>
                      </a:endParaRPr>
                    </a:p>
                  </a:txBody>
                  <a:tcPr marL="38753" marR="38753" marT="38753" marB="38753" anchor="ctr"/>
                </a:tc>
              </a:tr>
              <a:tr h="2550510">
                <a:tc>
                  <a:txBody>
                    <a:bodyPr/>
                    <a:lstStyle/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FEBRE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(crianças &lt;5 anos)</a:t>
                      </a:r>
                      <a:endParaRPr lang="pt-BR" sz="6100" b="1" i="0" u="none" strike="noStrike">
                        <a:effectLst/>
                      </a:endParaRPr>
                    </a:p>
                  </a:txBody>
                  <a:tcPr marL="38753" marR="38753" marT="38753" marB="387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INFECÇÃO/ SEPSE</a:t>
                      </a:r>
                      <a:endParaRPr lang="pt-BR" sz="6100" b="1" i="0" u="none" strike="noStrike">
                        <a:effectLst/>
                      </a:endParaRPr>
                    </a:p>
                  </a:txBody>
                  <a:tcPr marL="38753" marR="38753" marT="38753" marB="387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Coleta de exames e investigação de foco infeccioso.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Antitérmicos.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Antibiótico EV.</a:t>
                      </a:r>
                      <a:endParaRPr lang="pt-BR" sz="6100" b="1" i="0" u="none" strike="noStrike">
                        <a:effectLst/>
                      </a:endParaRPr>
                    </a:p>
                  </a:txBody>
                  <a:tcPr marL="38753" marR="38753" marT="38753" marB="387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A criança deve permanecer em internamento Hospitalar por pelo menos 48 horas, em uso de antibioticoterapia endovenosa e observar evolução clínica.</a:t>
                      </a:r>
                      <a:endParaRPr lang="pt-BR" sz="6100" b="1" i="0" u="none" strike="noStrike">
                        <a:effectLst/>
                      </a:endParaRPr>
                    </a:p>
                  </a:txBody>
                  <a:tcPr marL="38753" marR="38753" marT="38753" marB="387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Tratamento em Hospital de Referência</a:t>
                      </a:r>
                      <a:endParaRPr lang="pt-BR" sz="6100" b="1" i="0" u="none" strike="noStrike">
                        <a:effectLst/>
                      </a:endParaRPr>
                    </a:p>
                  </a:txBody>
                  <a:tcPr marL="38753" marR="38753" marT="38753" marB="38753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643255" y="1094105"/>
          <a:ext cx="10904855" cy="5367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027555"/>
                <a:gridCol w="2597150"/>
                <a:gridCol w="2107565"/>
                <a:gridCol w="2000885"/>
              </a:tblGrid>
              <a:tr h="687070">
                <a:tc>
                  <a:txBody>
                    <a:bodyPr/>
                    <a:lstStyle/>
                    <a:p>
                      <a:pPr algn="ctr"/>
                      <a:r>
                        <a:rPr lang="pt-BR" sz="2000" u="none" strike="noStrike">
                          <a:effectLst/>
                        </a:rPr>
                        <a:t>SINTOMAS</a:t>
                      </a:r>
                      <a:endParaRPr lang="pt-BR" sz="6100" b="0" i="0" u="none" strike="noStrike">
                        <a:effectLst/>
                      </a:endParaRPr>
                    </a:p>
                  </a:txBody>
                  <a:tcPr marL="38935" marR="38935" marT="38935" marB="3893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u="none" strike="noStrike">
                          <a:effectLst/>
                        </a:rPr>
                        <a:t>SUSPEITA DIAGNÓSTICA</a:t>
                      </a:r>
                      <a:endParaRPr lang="pt-BR" sz="6100" b="0" i="0" u="none" strike="noStrike">
                        <a:effectLst/>
                      </a:endParaRPr>
                    </a:p>
                  </a:txBody>
                  <a:tcPr marL="38935" marR="38935" marT="38935" marB="3893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u="none" strike="noStrike">
                          <a:effectLst/>
                        </a:rPr>
                        <a:t>CONDUTA INICIAL</a:t>
                      </a:r>
                      <a:endParaRPr lang="pt-BR" sz="6100" b="0" i="0" u="none" strike="noStrike">
                        <a:effectLst/>
                      </a:endParaRPr>
                    </a:p>
                  </a:txBody>
                  <a:tcPr marL="38935" marR="38935" marT="38935" marB="3893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u="none" strike="noStrike">
                          <a:effectLst/>
                        </a:rPr>
                        <a:t>EVOLUÇÃO CLÍNICA</a:t>
                      </a:r>
                      <a:endParaRPr lang="pt-BR" sz="6100" b="0" i="0" u="none" strike="noStrike">
                        <a:effectLst/>
                      </a:endParaRPr>
                    </a:p>
                  </a:txBody>
                  <a:tcPr marL="38935" marR="38935" marT="38935" marB="3893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u="none" strike="noStrike">
                          <a:effectLst/>
                        </a:rPr>
                        <a:t>SEGUIMENTO</a:t>
                      </a:r>
                      <a:endParaRPr lang="pt-BR" sz="6100" b="0" i="0" u="none" strike="noStrike">
                        <a:effectLst/>
                      </a:endParaRPr>
                    </a:p>
                  </a:txBody>
                  <a:tcPr marL="38935" marR="38935" marT="38935" marB="38935" anchor="ctr"/>
                </a:tc>
              </a:tr>
              <a:tr h="4679950">
                <a:tc>
                  <a:txBody>
                    <a:bodyPr/>
                    <a:lstStyle/>
                    <a:p>
                      <a:pPr algn="ctr"/>
                      <a:endParaRPr lang="pt-BR" sz="2000" b="1" u="none" strike="noStrike">
                        <a:effectLst/>
                      </a:endParaRPr>
                    </a:p>
                    <a:p>
                      <a:pPr algn="ctr"/>
                      <a:endParaRPr lang="pt-BR" sz="2000" b="1" u="none" strike="noStrike">
                        <a:effectLst/>
                      </a:endParaRPr>
                    </a:p>
                    <a:p>
                      <a:pPr algn="ctr"/>
                      <a:endParaRPr lang="pt-BR" sz="2000" b="1" u="none" strike="noStrike">
                        <a:effectLst/>
                      </a:endParaRPr>
                    </a:p>
                    <a:p>
                      <a:pPr algn="ctr"/>
                      <a:endParaRPr lang="pt-BR" sz="20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DIFICULDADE RESPIRATÓRIA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QUEDA DE SATURAÇÃO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FEBRE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br>
                        <a:rPr lang="pt-BR" sz="6100">
                          <a:effectLst/>
                        </a:rPr>
                      </a:br>
                      <a:endParaRPr lang="pt-BR" sz="6100" b="1">
                        <a:effectLst/>
                      </a:endParaRPr>
                    </a:p>
                  </a:txBody>
                  <a:tcPr marL="38935" marR="38935" marT="38935" marB="3893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SÍNDROME TORÁCICA AGUDA</a:t>
                      </a:r>
                      <a:endParaRPr lang="pt-BR" sz="6100" b="1" i="0" u="none" strike="noStrike">
                        <a:effectLst/>
                      </a:endParaRPr>
                    </a:p>
                  </a:txBody>
                  <a:tcPr marL="38935" marR="38935" marT="38935" marB="3893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u="none" strike="noStrike">
                          <a:effectLst/>
                        </a:rPr>
                        <a:t>Coleta de exames e investigação de foco infeccioso.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600" b="1" u="none" strike="noStrike">
                          <a:effectLst/>
                        </a:rPr>
                        <a:t>Raio X de tórax.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600" b="1" u="none" strike="noStrike">
                          <a:effectLst/>
                        </a:rPr>
                        <a:t>Antitérmicos.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600" b="1" u="none" strike="noStrike">
                          <a:effectLst/>
                        </a:rPr>
                        <a:t>Antibiótico EV.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600" b="1" u="none" strike="noStrike">
                          <a:effectLst/>
                        </a:rPr>
                        <a:t>Suporte com Oxigênio.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600" b="1" u="none" strike="noStrike">
                          <a:effectLst/>
                        </a:rPr>
                        <a:t>Transfusão simples ou de troca.</a:t>
                      </a:r>
                      <a:endParaRPr lang="pt-BR" sz="6100" b="1" i="0" u="none" strike="noStrike">
                        <a:effectLst/>
                      </a:endParaRPr>
                    </a:p>
                  </a:txBody>
                  <a:tcPr marL="38935" marR="38935" marT="38935" marB="3893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Insaturação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Necessidade de suporte ventilatório.</a:t>
                      </a:r>
                      <a:endParaRPr lang="pt-BR" sz="6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Instabilidade clínica</a:t>
                      </a:r>
                      <a:endParaRPr lang="pt-BR" sz="6100" b="1">
                        <a:effectLst/>
                      </a:endParaRPr>
                    </a:p>
                    <a:p>
                      <a:pPr algn="ctr"/>
                      <a:endParaRPr lang="pt-BR" sz="6100" b="1">
                        <a:effectLst/>
                      </a:endParaRPr>
                    </a:p>
                  </a:txBody>
                  <a:tcPr marL="38935" marR="38935" marT="38935" marB="3893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u="none" strike="noStrike">
                          <a:effectLst/>
                        </a:rPr>
                        <a:t>Tratamento em Hospital de Referência</a:t>
                      </a:r>
                      <a:endParaRPr lang="pt-BR" sz="6100" b="1" i="0" u="none" strike="noStrike">
                        <a:effectLst/>
                      </a:endParaRPr>
                    </a:p>
                  </a:txBody>
                  <a:tcPr marL="38935" marR="38935" marT="38935" marB="3893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43467" y="2022501"/>
          <a:ext cx="10905069" cy="2812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9629"/>
                <a:gridCol w="2085733"/>
                <a:gridCol w="1948686"/>
                <a:gridCol w="1746377"/>
                <a:gridCol w="3064644"/>
              </a:tblGrid>
              <a:tr h="779997">
                <a:tc>
                  <a:txBody>
                    <a:bodyPr/>
                    <a:lstStyle/>
                    <a:p>
                      <a:pPr algn="ctr"/>
                      <a:r>
                        <a:rPr lang="pt-BR" sz="2100" u="none" strike="noStrike">
                          <a:effectLst/>
                        </a:rPr>
                        <a:t>SINTOMAS</a:t>
                      </a:r>
                      <a:endParaRPr lang="pt-BR" sz="6200" b="0" i="0" u="none" strike="noStrike">
                        <a:effectLst/>
                      </a:endParaRPr>
                    </a:p>
                  </a:txBody>
                  <a:tcPr marL="39156" marR="39156" marT="39156" marB="3915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u="none" strike="noStrike">
                          <a:effectLst/>
                        </a:rPr>
                        <a:t>SUSPEITA DIAGNÓSTICA</a:t>
                      </a:r>
                      <a:endParaRPr lang="pt-BR" sz="6200" b="0" i="0" u="none" strike="noStrike">
                        <a:effectLst/>
                      </a:endParaRPr>
                    </a:p>
                  </a:txBody>
                  <a:tcPr marL="39156" marR="39156" marT="39156" marB="3915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u="none" strike="noStrike">
                          <a:effectLst/>
                        </a:rPr>
                        <a:t>CONDUTA INICIAL</a:t>
                      </a:r>
                      <a:endParaRPr lang="pt-BR" sz="6200" b="0" i="0" u="none" strike="noStrike">
                        <a:effectLst/>
                      </a:endParaRPr>
                    </a:p>
                  </a:txBody>
                  <a:tcPr marL="39156" marR="39156" marT="39156" marB="3915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u="none" strike="noStrike">
                          <a:effectLst/>
                        </a:rPr>
                        <a:t>EVOLUÇÃO CLÍNICA</a:t>
                      </a:r>
                      <a:endParaRPr lang="pt-BR" sz="6200" b="0" i="0" u="none" strike="noStrike">
                        <a:effectLst/>
                      </a:endParaRPr>
                    </a:p>
                  </a:txBody>
                  <a:tcPr marL="39156" marR="39156" marT="39156" marB="3915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u="none" strike="noStrike">
                          <a:effectLst/>
                        </a:rPr>
                        <a:t>SEGUIMENTO</a:t>
                      </a:r>
                      <a:endParaRPr lang="pt-BR" sz="6200" b="0" i="0" u="none" strike="noStrike">
                        <a:effectLst/>
                      </a:endParaRPr>
                    </a:p>
                  </a:txBody>
                  <a:tcPr marL="39156" marR="39156" marT="39156" marB="39156" anchor="ctr"/>
                </a:tc>
              </a:tr>
              <a:tr h="2033002"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DOR ABDOMINAL</a:t>
                      </a:r>
                      <a:endParaRPr lang="pt-BR" sz="6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PALIDEZ</a:t>
                      </a:r>
                      <a:endParaRPr lang="pt-BR" sz="6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AUMENTO DO VOLUME DO BAÇO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56" marR="39156" marT="39156" marB="3915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SEQUESTRO ESPLÊNICO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56" marR="39156" marT="39156" marB="3915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Coleta de exames</a:t>
                      </a:r>
                      <a:endParaRPr lang="pt-BR" sz="6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Transfusão de hemácias 10 ml/kg</a:t>
                      </a:r>
                      <a:endParaRPr lang="pt-BR" sz="6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Hidratação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56" marR="39156" marT="39156" marB="3915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Prostração</a:t>
                      </a:r>
                      <a:endParaRPr lang="pt-BR" sz="6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Instabilidade clínica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56" marR="39156" marT="39156" marB="3915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Tratamento em Hospital de Referência com suporte hemoterápico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56" marR="39156" marT="39156" marB="39156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643467" y="1912470"/>
          <a:ext cx="10905068" cy="3033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002"/>
                <a:gridCol w="1685736"/>
                <a:gridCol w="2637788"/>
                <a:gridCol w="2173628"/>
                <a:gridCol w="2476914"/>
              </a:tblGrid>
              <a:tr h="630411"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SINTOMAS</a:t>
                      </a:r>
                      <a:endParaRPr lang="pt-BR" sz="5000" b="0" i="0" u="none" strike="noStrike">
                        <a:effectLst/>
                      </a:endParaRPr>
                    </a:p>
                  </a:txBody>
                  <a:tcPr marL="31647" marR="31647" marT="31647" marB="316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SUSPEITA DIAGNÓSTICA</a:t>
                      </a:r>
                      <a:endParaRPr lang="pt-BR" sz="5000" b="0" i="0" u="none" strike="noStrike">
                        <a:effectLst/>
                      </a:endParaRPr>
                    </a:p>
                  </a:txBody>
                  <a:tcPr marL="31647" marR="31647" marT="31647" marB="316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CONDUTA INICIAL</a:t>
                      </a:r>
                      <a:endParaRPr lang="pt-BR" sz="5000" b="0" i="0" u="none" strike="noStrike">
                        <a:effectLst/>
                      </a:endParaRPr>
                    </a:p>
                  </a:txBody>
                  <a:tcPr marL="31647" marR="31647" marT="31647" marB="316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EVOLUÇÃO CLÍNICA</a:t>
                      </a:r>
                      <a:endParaRPr lang="pt-BR" sz="5000" b="0" i="0" u="none" strike="noStrike">
                        <a:effectLst/>
                      </a:endParaRPr>
                    </a:p>
                  </a:txBody>
                  <a:tcPr marL="31647" marR="31647" marT="31647" marB="316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SEGUIMENTO</a:t>
                      </a:r>
                      <a:endParaRPr lang="pt-BR" sz="5000" b="0" i="0" u="none" strike="noStrike">
                        <a:effectLst/>
                      </a:endParaRPr>
                    </a:p>
                  </a:txBody>
                  <a:tcPr marL="31647" marR="31647" marT="31647" marB="31647" anchor="ctr"/>
                </a:tc>
              </a:tr>
              <a:tr h="2402649">
                <a:tc>
                  <a:txBody>
                    <a:bodyPr/>
                    <a:lstStyle/>
                    <a:p>
                      <a:pPr algn="ctr"/>
                      <a:endParaRPr lang="pt-BR" sz="1700" b="1" u="none" strike="noStrike">
                        <a:effectLst/>
                      </a:endParaRPr>
                    </a:p>
                    <a:p>
                      <a:pPr lvl="0" algn="ctr">
                        <a:buNone/>
                      </a:pPr>
                      <a:endParaRPr lang="pt-BR" sz="1700" b="1" u="none" strike="noStrike">
                        <a:effectLst/>
                      </a:endParaRPr>
                    </a:p>
                    <a:p>
                      <a:pPr lvl="0" algn="ctr">
                        <a:buNone/>
                      </a:pPr>
                      <a:endParaRPr lang="pt-BR" sz="1700" b="1" u="none" strike="noStrike">
                        <a:effectLst/>
                      </a:endParaRPr>
                    </a:p>
                    <a:p>
                      <a:pPr lvl="0" algn="ctr">
                        <a:buNone/>
                      </a:pPr>
                      <a:r>
                        <a:rPr lang="pt-BR" sz="1700" b="1" u="none" strike="noStrike">
                          <a:effectLst/>
                        </a:rPr>
                        <a:t>CEFALEIA</a:t>
                      </a:r>
                      <a:endParaRPr lang="pt-BR" sz="50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ALTERAÇÕES NEUROLÓGICAS</a:t>
                      </a:r>
                      <a:br>
                        <a:rPr lang="pt-BR" sz="5000">
                          <a:effectLst/>
                        </a:rPr>
                      </a:br>
                      <a:endParaRPr lang="pt-BR" sz="5000" b="1">
                        <a:effectLst/>
                      </a:endParaRPr>
                    </a:p>
                  </a:txBody>
                  <a:tcPr marL="31647" marR="31647" marT="31647" marB="316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ACIDENTE VASCULAR CEREBRAL</a:t>
                      </a:r>
                      <a:endParaRPr lang="pt-BR" sz="5000" b="1" i="0" u="none" strike="noStrike">
                        <a:effectLst/>
                      </a:endParaRPr>
                    </a:p>
                  </a:txBody>
                  <a:tcPr marL="31647" marR="31647" marT="31647" marB="316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u="none" strike="noStrike">
                          <a:effectLst/>
                        </a:rPr>
                        <a:t>URGÊNCIA</a:t>
                      </a:r>
                      <a:endParaRPr lang="pt-BR" sz="18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Coleta de exames</a:t>
                      </a:r>
                      <a:endParaRPr lang="pt-BR" sz="50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Internamento de urgência</a:t>
                      </a:r>
                      <a:endParaRPr lang="pt-BR" sz="50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Avaliação neurológica</a:t>
                      </a:r>
                      <a:endParaRPr lang="pt-BR" sz="50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Tomografia</a:t>
                      </a:r>
                      <a:endParaRPr lang="pt-BR" sz="50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Transfusão simples ou de troca conforme exames</a:t>
                      </a:r>
                      <a:endParaRPr lang="pt-BR" sz="5000" b="1" i="0" u="none" strike="noStrike">
                        <a:effectLst/>
                      </a:endParaRPr>
                    </a:p>
                  </a:txBody>
                  <a:tcPr marL="31647" marR="31647" marT="31647" marB="316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Rebaixamento de nível de consciência.</a:t>
                      </a:r>
                      <a:endParaRPr lang="pt-BR" sz="50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Déficits neurológicos</a:t>
                      </a:r>
                      <a:endParaRPr lang="pt-BR" sz="5000" b="1" i="0" u="none" strike="noStrike">
                        <a:effectLst/>
                      </a:endParaRPr>
                    </a:p>
                  </a:txBody>
                  <a:tcPr marL="31647" marR="31647" marT="31647" marB="316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Tratamento em Hospital de Referência</a:t>
                      </a:r>
                      <a:endParaRPr lang="pt-BR" sz="5000" b="1" i="0" u="none" strike="noStrike">
                        <a:effectLst/>
                      </a:endParaRPr>
                    </a:p>
                  </a:txBody>
                  <a:tcPr marL="31647" marR="31647" marT="31647" marB="31647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43467" y="1144750"/>
          <a:ext cx="10905063" cy="5640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4830"/>
                <a:gridCol w="1635123"/>
                <a:gridCol w="2000250"/>
                <a:gridCol w="2794000"/>
                <a:gridCol w="2810860"/>
              </a:tblGrid>
              <a:tr h="735331">
                <a:tc>
                  <a:txBody>
                    <a:bodyPr/>
                    <a:lstStyle/>
                    <a:p>
                      <a:pPr algn="ctr"/>
                      <a:r>
                        <a:rPr lang="pt-BR" sz="1900" u="none" strike="noStrike">
                          <a:effectLst/>
                        </a:rPr>
                        <a:t>SINTOMAS</a:t>
                      </a:r>
                      <a:endParaRPr lang="pt-BR" sz="5800" b="0" i="0" u="none" strike="noStrike">
                        <a:effectLst/>
                      </a:endParaRPr>
                    </a:p>
                  </a:txBody>
                  <a:tcPr marL="36914" marR="36914" marT="36914" marB="369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u="none" strike="noStrike">
                          <a:effectLst/>
                        </a:rPr>
                        <a:t>SUSPEITA DIAGNÓSTICA</a:t>
                      </a:r>
                      <a:endParaRPr lang="pt-BR" sz="5800" b="0" i="0" u="none" strike="noStrike">
                        <a:effectLst/>
                      </a:endParaRPr>
                    </a:p>
                  </a:txBody>
                  <a:tcPr marL="36914" marR="36914" marT="36914" marB="369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u="none" strike="noStrike">
                          <a:effectLst/>
                        </a:rPr>
                        <a:t>CONDUTA INICIAL</a:t>
                      </a:r>
                      <a:endParaRPr lang="pt-BR" sz="5800" b="0" i="0" u="none" strike="noStrike">
                        <a:effectLst/>
                      </a:endParaRPr>
                    </a:p>
                  </a:txBody>
                  <a:tcPr marL="36914" marR="36914" marT="36914" marB="369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u="none" strike="noStrike">
                          <a:effectLst/>
                        </a:rPr>
                        <a:t>EVOLUÇÃO CLÍNICA</a:t>
                      </a:r>
                      <a:endParaRPr lang="pt-BR" sz="5800" b="0" i="0" u="none" strike="noStrike">
                        <a:effectLst/>
                      </a:endParaRPr>
                    </a:p>
                  </a:txBody>
                  <a:tcPr marL="36914" marR="36914" marT="36914" marB="369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u="none" strike="noStrike">
                          <a:effectLst/>
                        </a:rPr>
                        <a:t>SEGUIMENTO</a:t>
                      </a:r>
                      <a:endParaRPr lang="pt-BR" sz="5800" b="0" i="0" u="none" strike="noStrike">
                        <a:effectLst/>
                      </a:endParaRPr>
                    </a:p>
                  </a:txBody>
                  <a:tcPr marL="36914" marR="36914" marT="36914" marB="36914" anchor="ctr"/>
                </a:tc>
              </a:tr>
              <a:tr h="1325958">
                <a:tc rowSpan="2">
                  <a:txBody>
                    <a:bodyPr/>
                    <a:lstStyle/>
                    <a:p>
                      <a:pPr algn="ctr"/>
                      <a:r>
                        <a:rPr lang="pt-BR" sz="1900" b="1" u="none" strike="noStrike">
                          <a:effectLst/>
                        </a:rPr>
                        <a:t>EREÇÃO DOLOROSA</a:t>
                      </a:r>
                      <a:endParaRPr lang="pt-BR" sz="5800" b="1" i="0" u="none" strike="noStrike">
                        <a:effectLst/>
                      </a:endParaRPr>
                    </a:p>
                  </a:txBody>
                  <a:tcPr marL="36914" marR="36914" marT="36914" marB="36914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sz="1900" b="1" u="none" strike="noStrike">
                          <a:effectLst/>
                        </a:rPr>
                        <a:t>PRIAPISMO</a:t>
                      </a:r>
                      <a:endParaRPr lang="pt-BR" sz="5800" b="1" i="0" u="none" strike="noStrike">
                        <a:effectLst/>
                      </a:endParaRPr>
                    </a:p>
                  </a:txBody>
                  <a:tcPr marL="36914" marR="36914" marT="36914" marB="36914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sz="1900" b="1" u="none" strike="noStrike">
                          <a:effectLst/>
                        </a:rPr>
                        <a:t>Analgesia</a:t>
                      </a:r>
                      <a:endParaRPr lang="pt-BR" sz="58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900" b="1" u="none" strike="noStrike">
                          <a:effectLst/>
                        </a:rPr>
                        <a:t>Hidratação EV</a:t>
                      </a:r>
                      <a:endParaRPr lang="pt-BR" sz="58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900" b="1" u="none" strike="noStrike">
                          <a:effectLst/>
                        </a:rPr>
                        <a:t>Banho morno</a:t>
                      </a:r>
                      <a:endParaRPr lang="pt-BR" sz="58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900" b="1" u="none" strike="noStrike">
                          <a:effectLst/>
                        </a:rPr>
                        <a:t>Estimular diurese</a:t>
                      </a:r>
                      <a:endParaRPr lang="pt-BR" sz="5800" b="1" i="0" u="none" strike="noStrike">
                        <a:effectLst/>
                      </a:endParaRPr>
                    </a:p>
                  </a:txBody>
                  <a:tcPr marL="36914" marR="36914" marT="36914" marB="369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b="1" u="none" strike="noStrike">
                          <a:effectLst/>
                        </a:rPr>
                        <a:t>Melhora em 4 horas</a:t>
                      </a:r>
                      <a:endParaRPr lang="pt-BR" sz="58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900" b="1" u="none" strike="noStrike">
                          <a:effectLst/>
                        </a:rPr>
                        <a:t>Tratamento domiciliar</a:t>
                      </a:r>
                      <a:endParaRPr lang="pt-BR" sz="5800" b="1" i="0" u="none" strike="noStrike">
                        <a:effectLst/>
                      </a:endParaRPr>
                    </a:p>
                  </a:txBody>
                  <a:tcPr marL="36914" marR="36914" marT="36914" marB="369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b="1" u="none" strike="noStrike">
                          <a:effectLst/>
                        </a:rPr>
                        <a:t>UPA</a:t>
                      </a:r>
                      <a:endParaRPr lang="pt-BR" sz="5800" b="1" i="0" u="none" strike="noStrike">
                        <a:effectLst/>
                      </a:endParaRPr>
                    </a:p>
                  </a:txBody>
                  <a:tcPr marL="36914" marR="36914" marT="36914" marB="36914" anchor="ctr"/>
                </a:tc>
              </a:tr>
              <a:tr h="2507212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900" b="1" u="none" strike="noStrike">
                          <a:effectLst/>
                        </a:rPr>
                        <a:t>Sem melhora em 4 horas</a:t>
                      </a:r>
                      <a:endParaRPr lang="pt-BR" sz="5800" b="1" u="none" strike="noStrike">
                        <a:effectLst/>
                      </a:endParaRPr>
                    </a:p>
                    <a:p>
                      <a:pPr lvl="0" algn="ctr">
                        <a:buNone/>
                      </a:pPr>
                      <a:r>
                        <a:rPr lang="pt-BR" sz="1900" b="1" u="none" strike="noStrike">
                          <a:effectLst/>
                        </a:rPr>
                        <a:t>Avaliação com urologista</a:t>
                      </a:r>
                      <a:endParaRPr lang="pt-BR" sz="5800" b="1" u="none" strike="noStrike">
                        <a:effectLst/>
                      </a:endParaRPr>
                    </a:p>
                    <a:p>
                      <a:pPr algn="l"/>
                      <a:r>
                        <a:rPr lang="pt-BR" sz="1900" b="1" u="none" strike="noStrike">
                          <a:effectLst/>
                        </a:rPr>
                        <a:t>Avaliar transfusão de troca</a:t>
                      </a:r>
                      <a:endParaRPr lang="pt-BR" sz="5800" b="1" i="0" u="none" strike="noStrike">
                        <a:effectLst/>
                      </a:endParaRPr>
                    </a:p>
                  </a:txBody>
                  <a:tcPr marL="36914" marR="36914" marT="36914" marB="36914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1900" b="1" u="none" strike="noStrike">
                        <a:effectLst/>
                      </a:endParaRPr>
                    </a:p>
                    <a:p>
                      <a:pPr lvl="0" algn="ctr">
                        <a:buNone/>
                      </a:pPr>
                      <a:endParaRPr lang="pt-BR" sz="1900" b="1" u="none" strike="noStrike">
                        <a:effectLst/>
                      </a:endParaRPr>
                    </a:p>
                    <a:p>
                      <a:pPr lvl="0" algn="ctr">
                        <a:buNone/>
                      </a:pPr>
                      <a:endParaRPr lang="pt-BR" sz="1900" b="1" u="none" strike="noStrike">
                        <a:effectLst/>
                      </a:endParaRPr>
                    </a:p>
                    <a:p>
                      <a:pPr lvl="0" algn="ctr">
                        <a:buNone/>
                      </a:pPr>
                      <a:endParaRPr lang="pt-BR" sz="1900" b="1" u="none" strike="noStrike">
                        <a:effectLst/>
                      </a:endParaRPr>
                    </a:p>
                    <a:p>
                      <a:pPr lvl="0" algn="ctr">
                        <a:buNone/>
                      </a:pPr>
                      <a:r>
                        <a:rPr lang="pt-BR" sz="1900" b="1" u="none" strike="noStrike">
                          <a:effectLst/>
                        </a:rPr>
                        <a:t>Hospital de referência com serviço de Urologia</a:t>
                      </a:r>
                      <a:endParaRPr lang="pt-BR" sz="5800" b="1" u="none" strike="noStrike">
                        <a:effectLst/>
                      </a:endParaRPr>
                    </a:p>
                    <a:p>
                      <a:br>
                        <a:rPr lang="pt-BR" sz="5800">
                          <a:effectLst/>
                        </a:rPr>
                      </a:br>
                      <a:endParaRPr lang="pt-BR" sz="5800" b="1">
                        <a:effectLst/>
                      </a:endParaRPr>
                    </a:p>
                  </a:txBody>
                  <a:tcPr marL="36914" marR="36914" marT="36914" marB="36914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388188" y="1624641"/>
          <a:ext cx="11143423" cy="4595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3374"/>
                <a:gridCol w="1723670"/>
                <a:gridCol w="3144781"/>
                <a:gridCol w="2343889"/>
                <a:gridCol w="2327709"/>
              </a:tblGrid>
              <a:tr h="644597"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SINTOMAS</a:t>
                      </a:r>
                      <a:endParaRPr lang="pt-BR" sz="5100" b="0" i="0" u="none" strike="noStrike">
                        <a:effectLst/>
                      </a:endParaRPr>
                    </a:p>
                  </a:txBody>
                  <a:tcPr marL="32359" marR="32359" marT="32359" marB="323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SUSPEITA DIAGNÓSTICA</a:t>
                      </a:r>
                      <a:endParaRPr lang="pt-BR" sz="5100" b="0" i="0" u="none" strike="noStrike">
                        <a:effectLst/>
                      </a:endParaRPr>
                    </a:p>
                  </a:txBody>
                  <a:tcPr marL="32359" marR="32359" marT="32359" marB="323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CONDUTA INICIAL</a:t>
                      </a:r>
                      <a:endParaRPr lang="pt-BR" sz="5100" b="0" i="0" u="none" strike="noStrike">
                        <a:effectLst/>
                      </a:endParaRPr>
                    </a:p>
                  </a:txBody>
                  <a:tcPr marL="32359" marR="32359" marT="32359" marB="323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EVOLUÇÃO CLÍNICA</a:t>
                      </a:r>
                      <a:endParaRPr lang="pt-BR" sz="5100" b="0" i="0" u="none" strike="noStrike">
                        <a:effectLst/>
                      </a:endParaRPr>
                    </a:p>
                  </a:txBody>
                  <a:tcPr marL="32359" marR="32359" marT="32359" marB="323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u="none" strike="noStrike">
                          <a:effectLst/>
                        </a:rPr>
                        <a:t>SEGUIMENTO</a:t>
                      </a:r>
                      <a:endParaRPr lang="pt-BR" sz="5100" b="0" i="0" u="none" strike="noStrike">
                        <a:effectLst/>
                      </a:endParaRPr>
                    </a:p>
                  </a:txBody>
                  <a:tcPr marL="32359" marR="32359" marT="32359" marB="32359" anchor="ctr"/>
                </a:tc>
              </a:tr>
              <a:tr h="2974462">
                <a:tc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PALIDEZ INTENSA</a:t>
                      </a:r>
                      <a:endParaRPr lang="pt-BR" sz="5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ANEMIA AGUDA GRAVE</a:t>
                      </a:r>
                      <a:endParaRPr lang="pt-BR" sz="51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FEBRE</a:t>
                      </a:r>
                      <a:endParaRPr lang="pt-BR" sz="5100" b="1" i="0" u="none" strike="noStrike">
                        <a:effectLst/>
                      </a:endParaRPr>
                    </a:p>
                  </a:txBody>
                  <a:tcPr marL="32359" marR="32359" marT="32359" marB="323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CRISE APLÁSICA</a:t>
                      </a:r>
                      <a:endParaRPr lang="pt-BR" sz="5100" b="1" i="0" u="none" strike="noStrike">
                        <a:effectLst/>
                      </a:endParaRPr>
                    </a:p>
                  </a:txBody>
                  <a:tcPr marL="32359" marR="32359" marT="32359" marB="32359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endParaRPr lang="pt-BR" sz="1700" b="1" u="none" strike="noStrike">
                        <a:effectLst/>
                      </a:endParaRPr>
                    </a:p>
                    <a:p>
                      <a:pPr marL="0" lvl="0" indent="0" algn="l">
                        <a:buNone/>
                      </a:pPr>
                      <a:endParaRPr lang="pt-BR" sz="1700" b="1" u="none" strike="noStrike">
                        <a:effectLst/>
                      </a:endParaRPr>
                    </a:p>
                    <a:p>
                      <a:pPr marL="0" lvl="0" indent="0" algn="l">
                        <a:buNone/>
                      </a:pPr>
                      <a:r>
                        <a:rPr lang="pt-BR" sz="1700" b="1" u="none" strike="noStrike">
                          <a:effectLst/>
                        </a:rPr>
                        <a:t>            Coletar exames</a:t>
                      </a:r>
                      <a:endParaRPr lang="pt-BR" sz="5100" b="1" u="none" strike="noStrike">
                        <a:effectLst/>
                      </a:endParaRPr>
                    </a:p>
                    <a:p>
                      <a:pPr marL="0" lvl="0" indent="0" algn="l">
                        <a:buNone/>
                      </a:pPr>
                      <a:endParaRPr lang="pt-BR" sz="1700" b="1" u="none" strike="noStrike">
                        <a:effectLst/>
                      </a:endParaRPr>
                    </a:p>
                    <a:p>
                      <a:pPr algn="l"/>
                      <a:r>
                        <a:rPr lang="pt-BR" sz="1700" b="1" u="none" strike="noStrike">
                          <a:effectLst/>
                        </a:rPr>
                        <a:t>Confirmar diagnóstico na presença de </a:t>
                      </a:r>
                      <a:r>
                        <a:rPr lang="pt-BR" sz="1700" b="1" u="none" strike="noStrike" err="1">
                          <a:effectLst/>
                        </a:rPr>
                        <a:t>reticulocitopenia</a:t>
                      </a:r>
                      <a:endParaRPr lang="pt-BR" sz="5100" b="1" u="none" strike="noStrike" err="1">
                        <a:effectLst/>
                      </a:endParaRPr>
                    </a:p>
                    <a:p>
                      <a:pPr lvl="0" algn="l">
                        <a:buNone/>
                      </a:pPr>
                      <a:endParaRPr lang="pt-BR" sz="1700" b="1" u="none" strike="noStrike">
                        <a:effectLst/>
                      </a:endParaRPr>
                    </a:p>
                    <a:p>
                      <a:pPr algn="l"/>
                      <a:r>
                        <a:rPr lang="pt-BR" sz="1700" b="1" u="none" strike="noStrike">
                          <a:effectLst/>
                        </a:rPr>
                        <a:t>Transfusão de concentrado de hemácias em </a:t>
                      </a:r>
                      <a:r>
                        <a:rPr lang="pt-BR" sz="1700" b="1" u="none" strike="noStrike" err="1">
                          <a:effectLst/>
                        </a:rPr>
                        <a:t>Hb</a:t>
                      </a:r>
                      <a:r>
                        <a:rPr lang="pt-BR" sz="1700" b="1" u="none" strike="noStrike">
                          <a:effectLst/>
                        </a:rPr>
                        <a:t>&lt;7g/</a:t>
                      </a:r>
                      <a:r>
                        <a:rPr lang="pt-BR" sz="1700" b="1" u="none" strike="noStrike" err="1">
                          <a:effectLst/>
                        </a:rPr>
                        <a:t>dL</a:t>
                      </a:r>
                      <a:endParaRPr lang="pt-BR" sz="5100" b="1" u="none" strike="noStrike" err="1">
                        <a:effectLst/>
                      </a:endParaRPr>
                    </a:p>
                    <a:p>
                      <a:pPr algn="l"/>
                      <a:br>
                        <a:rPr lang="pt-BR" sz="5100">
                          <a:effectLst/>
                        </a:rPr>
                      </a:br>
                      <a:endParaRPr lang="pt-BR" sz="5100" b="1">
                        <a:effectLst/>
                      </a:endParaRPr>
                    </a:p>
                  </a:txBody>
                  <a:tcPr marL="32359" marR="32359" marT="32359" marB="323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Observar sinais de instabilidade clínica.</a:t>
                      </a:r>
                      <a:endParaRPr lang="pt-BR" sz="5100" b="1" u="none" strike="noStrike">
                        <a:effectLst/>
                      </a:endParaRPr>
                    </a:p>
                    <a:p>
                      <a:br>
                        <a:rPr lang="pt-BR" sz="5100">
                          <a:effectLst/>
                        </a:rPr>
                      </a:br>
                      <a:endParaRPr lang="pt-BR" sz="5100" b="1">
                        <a:effectLst/>
                      </a:endParaRPr>
                    </a:p>
                  </a:txBody>
                  <a:tcPr marL="32359" marR="32359" marT="32359" marB="323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b="1" u="none" strike="noStrike">
                          <a:effectLst/>
                        </a:rPr>
                        <a:t>Hospital de referência com suporte hemoterápico</a:t>
                      </a:r>
                      <a:endParaRPr lang="pt-BR" sz="5100" b="1" u="none" strike="noStrike">
                        <a:effectLst/>
                      </a:endParaRPr>
                    </a:p>
                    <a:p>
                      <a:br>
                        <a:rPr lang="pt-BR" sz="5100">
                          <a:effectLst/>
                        </a:rPr>
                      </a:br>
                      <a:endParaRPr lang="pt-BR" sz="5100" b="1">
                        <a:effectLst/>
                      </a:endParaRPr>
                    </a:p>
                  </a:txBody>
                  <a:tcPr marL="32359" marR="32359" marT="32359" marB="32359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643467" y="777347"/>
          <a:ext cx="10905067" cy="530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967"/>
                <a:gridCol w="2159489"/>
                <a:gridCol w="3571540"/>
                <a:gridCol w="1461619"/>
                <a:gridCol w="1559452"/>
              </a:tblGrid>
              <a:tr h="466466">
                <a:tc gridSpan="5">
                  <a:txBody>
                    <a:bodyPr/>
                    <a:lstStyle/>
                    <a:p>
                      <a:pPr algn="ctr"/>
                      <a:r>
                        <a:rPr lang="pt-BR" sz="2100" u="none" strike="noStrike">
                          <a:effectLst/>
                        </a:rPr>
                        <a:t>MEDICAMENTOS</a:t>
                      </a:r>
                      <a:endParaRPr lang="pt-BR" sz="6200" b="0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092594">
                <a:tc rowSpan="3"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ANALGÉSICOS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CODEINA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ADULTO 20 MG/DOSE </a:t>
                      </a:r>
                      <a:endParaRPr lang="pt-BR" sz="6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CRIANÇA 0,5-1 MG/KG/DOSE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ORAL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4/4h ou 6/6h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</a:tr>
              <a:tr h="779530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MORFINA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ADULTO 10-30 MG/DOSE</a:t>
                      </a:r>
                      <a:endParaRPr lang="pt-BR" sz="6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CRIANÇA 0,1MG/KG/DOSE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EV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4/4h ou 6/6h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</a:tr>
              <a:tr h="1092594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TRAMADOL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ADULTO 100MG/DOSE</a:t>
                      </a:r>
                      <a:endParaRPr lang="pt-BR" sz="6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CRIANÇA (&gt;2 ANOS) 1MG/KG/DOSE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ORAL OU EV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6/6h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</a:tr>
              <a:tr h="779530">
                <a:tc rowSpan="2"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ANTIBIÓTICOS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CEFTRIAXONA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ADULTO 1-2 GRAMAS</a:t>
                      </a:r>
                      <a:endParaRPr lang="pt-BR" sz="6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CRIANÇAS 100MG/KG/DIA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EV OU IM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12/12h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</a:tr>
              <a:tr h="1092594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AZITROMICINA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ADULTO 500 MG - 1 GRAMA/DIA</a:t>
                      </a:r>
                      <a:endParaRPr lang="pt-BR" sz="6200" b="1" u="none" strike="noStrike">
                        <a:effectLst/>
                      </a:endParaRPr>
                    </a:p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CRIANÇAS 10 MG/KG/DIA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ORAL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100" b="1" u="none" strike="noStrike">
                          <a:effectLst/>
                        </a:rPr>
                        <a:t>1X AO DIA</a:t>
                      </a:r>
                      <a:endParaRPr lang="pt-BR" sz="6200" b="1" i="0" u="none" strike="noStrike">
                        <a:effectLst/>
                      </a:endParaRPr>
                    </a:p>
                  </a:txBody>
                  <a:tcPr marL="39133" marR="39133" marT="39133" marB="39133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6" descr="Logotipo&#10;&#10;Descrição gerada automaticamente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213720" y="2055512"/>
            <a:ext cx="4181475" cy="2133600"/>
          </a:xfrm>
        </p:spPr>
      </p:pic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t-BR" sz="4000" dirty="0">
                <a:cs typeface="Calibri" panose="020F0502020204030204"/>
              </a:rPr>
              <a:t>Obrigada!</a:t>
            </a:r>
            <a:endParaRPr lang="pt-BR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7" descr="Interface gráfica do usuário&#10;&#10;Descrição gerada automaticament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8487" y="643466"/>
            <a:ext cx="8315026" cy="55710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2" descr="Diagrama&#10;&#10;Descrição gerada automaticament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8487" y="643466"/>
            <a:ext cx="8315026" cy="557106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t-BR">
                <a:ea typeface="+mn-lt"/>
                <a:cs typeface="+mn-lt"/>
              </a:rPr>
              <a:t>   Subordinada à DAET está a Coordenação-Geral de Sangue e Hemoderivados - CGSH, que é responsável por promover a implantação e implementação de ações da Política Nacional de Atenção Integral às Pessoas com Doença Falciforme e outras Hemoglobinopatias (PNAIPDF),instituída, no âmbito do Sistema Único de Saúde (SUS), através das Portarias GM/MS, n° 1.391, de 16 de agosto de 2005 e da Portaria GM/MS nº 2.084, de 9 de setembro de 2009, artigos 187 e 188: regulamenta o Sistema Único de Saúde .</a:t>
            </a:r>
            <a:endParaRPr lang="pt-BR">
              <a:cs typeface="Calibri" panose="020F0502020204030204"/>
            </a:endParaRPr>
          </a:p>
          <a:p>
            <a:endParaRPr lang="pt-BR">
              <a:cs typeface="Calibri" panose="020F050202020403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m 7" descr="Texto&#10;&#10;Descrição gerada automaticamente"/>
          <p:cNvPicPr>
            <a:picLocks noChangeAspect="1"/>
          </p:cNvPicPr>
          <p:nvPr/>
        </p:nvPicPr>
        <p:blipFill rotWithShape="1">
          <a:blip r:embed="rId1"/>
          <a:srcRect t="13619" r="-1" b="4742"/>
          <a:stretch>
            <a:fillRect/>
          </a:stretch>
        </p:blipFill>
        <p:spPr>
          <a:xfrm>
            <a:off x="-1" y="10"/>
            <a:ext cx="12228129" cy="4666928"/>
          </a:xfrm>
          <a:prstGeom prst="rect">
            <a:avLst/>
          </a:prstGeom>
        </p:spPr>
      </p:pic>
      <p:grpSp>
        <p:nvGrpSpPr>
          <p:cNvPr id="22" name="Group 15"/>
          <p:cNvGrpSpPr>
            <a:grpSpLocks noGrp="1" noRot="1" noChangeAspect="1" noMove="1" noResize="1" noUngrp="1"/>
          </p:cNvGrpSpPr>
          <p:nvPr/>
        </p:nvGrpSpPr>
        <p:grpSpPr>
          <a:xfrm>
            <a:off x="-305" y="2987478"/>
            <a:ext cx="12228128" cy="1828800"/>
            <a:chOff x="-305" y="2987478"/>
            <a:chExt cx="12188952" cy="1828800"/>
          </a:xfrm>
        </p:grpSpPr>
        <p:sp>
          <p:nvSpPr>
            <p:cNvPr id="23" name="Freeform: Shape 16"/>
            <p:cNvSpPr/>
            <p:nvPr/>
          </p:nvSpPr>
          <p:spPr>
            <a:xfrm>
              <a:off x="-305" y="2987478"/>
              <a:ext cx="12188952" cy="1099712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17"/>
            <p:cNvSpPr/>
            <p:nvPr/>
          </p:nvSpPr>
          <p:spPr>
            <a:xfrm>
              <a:off x="-305" y="3199381"/>
              <a:ext cx="12188952" cy="902694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/>
            <p:cNvSpPr/>
            <p:nvPr/>
          </p:nvSpPr>
          <p:spPr>
            <a:xfrm>
              <a:off x="-305" y="3501488"/>
              <a:ext cx="12188952" cy="641669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 useBgFill="1">
          <p:nvSpPr>
            <p:cNvPr id="20" name="Freeform: Shape 19"/>
            <p:cNvSpPr/>
            <p:nvPr/>
          </p:nvSpPr>
          <p:spPr>
            <a:xfrm>
              <a:off x="-305" y="3614750"/>
              <a:ext cx="12188952" cy="1201528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4672" y="4551037"/>
            <a:ext cx="5021782" cy="150993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z="2000" b="1" dirty="0">
                <a:solidFill>
                  <a:schemeClr val="tx2"/>
                </a:solidFill>
                <a:ea typeface="+mj-lt"/>
                <a:cs typeface="+mj-lt"/>
              </a:rPr>
              <a:t>O  fluxo de atendimento inicial já está pactuado e definido conforme o esquema abaixo: Após a realização do teste do pezinho já existe um fluxo </a:t>
            </a:r>
            <a:r>
              <a:rPr lang="pt-BR" sz="2000" b="1" dirty="0" err="1">
                <a:solidFill>
                  <a:schemeClr val="tx2"/>
                </a:solidFill>
                <a:ea typeface="+mj-lt"/>
                <a:cs typeface="+mj-lt"/>
              </a:rPr>
              <a:t>pré</a:t>
            </a:r>
            <a:r>
              <a:rPr lang="pt-BR" sz="2000" b="1" dirty="0">
                <a:solidFill>
                  <a:schemeClr val="tx2"/>
                </a:solidFill>
                <a:ea typeface="+mj-lt"/>
                <a:cs typeface="+mj-lt"/>
              </a:rPr>
              <a:t> definido para o atendimento  regular especializado quando este identifica alteração de hemoglobina.</a:t>
            </a:r>
            <a:endParaRPr lang="pt-BR" sz="2000" b="1" dirty="0">
              <a:solidFill>
                <a:schemeClr val="tx2"/>
              </a:solidFill>
              <a:cs typeface="Calibri Light" panose="020F030202020403020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2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5" descr="Diagrama&#10;&#10;Descrição gerada automaticamente"/>
          <p:cNvPicPr>
            <a:picLocks noChangeAspect="1"/>
          </p:cNvPicPr>
          <p:nvPr/>
        </p:nvPicPr>
        <p:blipFill rotWithShape="1">
          <a:blip r:embed="rId1"/>
          <a:srcRect l="8993" r="5703" b="1"/>
          <a:stretch>
            <a:fillRect/>
          </a:stretch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51" name="Rectangle 2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pt-BR" sz="4000">
                <a:cs typeface="Calibri Light" panose="020F0302020204030204"/>
              </a:rPr>
              <a:t>PROPOSTA DE FLUXO</a:t>
            </a:r>
            <a:endParaRPr lang="pt-BR" sz="4000"/>
          </a:p>
        </p:txBody>
      </p:sp>
      <p:sp>
        <p:nvSpPr>
          <p:cNvPr id="68" name="Espaço Reservado para Conteúdo 6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-10391"/>
            <a:ext cx="12192000" cy="19430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1378" y="320675"/>
            <a:ext cx="11407487" cy="1325563"/>
          </a:xfrm>
        </p:spPr>
        <p:txBody>
          <a:bodyPr>
            <a:normAutofit/>
          </a:bodyPr>
          <a:lstStyle/>
          <a:p>
            <a:r>
              <a:rPr lang="pt-BR" sz="4200">
                <a:solidFill>
                  <a:schemeClr val="bg1"/>
                </a:solidFill>
                <a:ea typeface="+mj-lt"/>
                <a:cs typeface="+mj-lt"/>
              </a:rPr>
              <a:t>Proposta de regularização de fluxo de atendimento nos eventos agudos</a:t>
            </a:r>
            <a:endParaRPr lang="pt-BR" sz="4200">
              <a:solidFill>
                <a:schemeClr val="bg1"/>
              </a:solidFill>
            </a:endParaRPr>
          </a:p>
          <a:p>
            <a:endParaRPr lang="pt-BR" sz="4200">
              <a:solidFill>
                <a:schemeClr val="bg1"/>
              </a:solidFill>
            </a:endParaRPr>
          </a:p>
          <a:p>
            <a:endParaRPr lang="pt-BR" sz="4200">
              <a:solidFill>
                <a:schemeClr val="bg1"/>
              </a:solidFill>
              <a:cs typeface="Calibri Light" panose="020F0302020204030204"/>
            </a:endParaRPr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391379" y="2573334"/>
          <a:ext cx="11407490" cy="3380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525"/>
                <a:gridCol w="2548968"/>
                <a:gridCol w="1779430"/>
                <a:gridCol w="1056460"/>
                <a:gridCol w="2933348"/>
                <a:gridCol w="2188759"/>
              </a:tblGrid>
              <a:tr h="517137"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Cidade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Hospital de Referencia – Urgência e Emergência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Regionais de Saúde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Pacientes 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Considerações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Eventos período</a:t>
                      </a:r>
                      <a:endParaRPr lang="pt-BR" sz="2000" dirty="0">
                        <a:effectLst/>
                      </a:endParaRPr>
                    </a:p>
                    <a:p>
                      <a:r>
                        <a:rPr lang="pt-BR" sz="1600" dirty="0">
                          <a:effectLst/>
                        </a:rPr>
                        <a:t>2020/2022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</a:tr>
              <a:tr h="517137"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Maringá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Hospital Universitário da UEM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11, 12, 13, 14 e 15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>
                          <a:effectLst/>
                        </a:rPr>
                        <a:t>75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Hospital Universitário </a:t>
                      </a:r>
                      <a:r>
                        <a:rPr lang="pt-BR" sz="1600" dirty="0" err="1">
                          <a:effectLst/>
                        </a:rPr>
                        <a:t>dde</a:t>
                      </a:r>
                      <a:r>
                        <a:rPr lang="pt-BR" sz="1600" dirty="0">
                          <a:effectLst/>
                        </a:rPr>
                        <a:t> Maringá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>
                          <a:effectLst/>
                        </a:rPr>
                        <a:t>25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</a:tr>
              <a:tr h="1605846"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Curitiba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1 – Criança: HIPP</a:t>
                      </a:r>
                      <a:endParaRPr lang="pt-BR" sz="2000" dirty="0">
                        <a:effectLst/>
                      </a:endParaRPr>
                    </a:p>
                    <a:p>
                      <a:r>
                        <a:rPr lang="pt-BR" sz="1600" dirty="0">
                          <a:effectLst/>
                        </a:rPr>
                        <a:t>2 – Adulto: HC/UFPR, 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1, 2, 4, 6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>
                          <a:effectLst/>
                        </a:rPr>
                        <a:t>168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        </a:t>
                      </a:r>
                      <a:endParaRPr lang="pt-BR" sz="2000" dirty="0">
                        <a:effectLst/>
                      </a:endParaRPr>
                    </a:p>
                    <a:p>
                      <a:pPr lvl="0">
                        <a:buNone/>
                      </a:pPr>
                      <a:r>
                        <a:rPr lang="pt-BR" sz="1600" dirty="0">
                          <a:effectLst/>
                        </a:rPr>
                        <a:t>        1 – Criança: HIPP</a:t>
                      </a:r>
                      <a:endParaRPr lang="pt-BR" sz="2000" dirty="0">
                        <a:effectLst/>
                      </a:endParaRPr>
                    </a:p>
                    <a:p>
                      <a:r>
                        <a:rPr lang="pt-BR" sz="1600" dirty="0">
                          <a:effectLst/>
                        </a:rPr>
                        <a:t>        2 – Adulto: HC</a:t>
                      </a:r>
                      <a:endParaRPr lang="pt-BR" sz="2000" dirty="0">
                        <a:effectLst/>
                      </a:endParaRPr>
                    </a:p>
                    <a:p>
                      <a:br>
                        <a:rPr lang="pt-BR" sz="1600" dirty="0">
                          <a:effectLst/>
                        </a:rPr>
                      </a:br>
                      <a:endParaRPr lang="pt-BR" sz="2000" dirty="0">
                        <a:effectLst/>
                      </a:endParaRPr>
                    </a:p>
                    <a:p>
                      <a:br>
                        <a:rPr lang="pt-BR" sz="1600" dirty="0">
                          <a:effectLst/>
                        </a:rPr>
                      </a:b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Sem acesso aos dados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</a:tr>
              <a:tr h="517137"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Londrina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Hospital Universitário de UEL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16, 17, 18, 19 e 22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>
                          <a:effectLst/>
                        </a:rPr>
                        <a:t>89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effectLst/>
                        </a:rPr>
                        <a:t>Hospital Universitário de Londrina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>
                          <a:effectLst/>
                        </a:rPr>
                        <a:t>46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-10391"/>
            <a:ext cx="12192000" cy="19430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4294967295"/>
          </p:nvPr>
        </p:nvGraphicFramePr>
        <p:xfrm>
          <a:off x="258792" y="2156603"/>
          <a:ext cx="11654462" cy="430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625"/>
                <a:gridCol w="2487570"/>
                <a:gridCol w="1460016"/>
                <a:gridCol w="1111250"/>
                <a:gridCol w="2479755"/>
                <a:gridCol w="2671246"/>
              </a:tblGrid>
              <a:tr h="1968500">
                <a:tc>
                  <a:txBody>
                    <a:bodyPr/>
                    <a:lstStyle/>
                    <a:p>
                      <a:r>
                        <a:rPr lang="pt-BR" sz="2000" dirty="0">
                          <a:effectLst/>
                        </a:rPr>
                        <a:t>Cidade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dirty="0">
                          <a:effectLst/>
                        </a:rPr>
                        <a:t>Hospital de Referencia – Urgência e Emergência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dirty="0">
                          <a:effectLst/>
                        </a:rPr>
                        <a:t>Regionais de Saúde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dirty="0">
                          <a:effectLst/>
                        </a:rPr>
                        <a:t>Pacientes 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dirty="0">
                          <a:effectLst/>
                        </a:rPr>
                        <a:t>Considerações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dirty="0">
                          <a:effectLst/>
                        </a:rPr>
                        <a:t>Eventos </a:t>
                      </a:r>
                      <a:endParaRPr lang="pt-BR" dirty="0"/>
                    </a:p>
                    <a:p>
                      <a:pPr lvl="0">
                        <a:buNone/>
                      </a:pPr>
                      <a:r>
                        <a:rPr lang="pt-BR" sz="2000" dirty="0">
                          <a:effectLst/>
                        </a:rPr>
                        <a:t>período de 2020 à 2022</a:t>
                      </a:r>
                      <a:endParaRPr lang="pt-BR" sz="2000" dirty="0">
                        <a:effectLst/>
                      </a:endParaRPr>
                    </a:p>
                  </a:txBody>
                  <a:tcPr marL="0" marR="0" marT="0" marB="0" anchor="ctr"/>
                </a:tc>
              </a:tr>
              <a:tr h="703307"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Foz do Iguaçu 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Hospital Costa </a:t>
                      </a:r>
                      <a:endParaRPr lang="pt-BR" b="0"/>
                    </a:p>
                    <a:p>
                      <a:pPr lvl="0">
                        <a:buNone/>
                      </a:pPr>
                      <a:r>
                        <a:rPr lang="pt-BR" sz="2000" b="0" dirty="0">
                          <a:effectLst/>
                        </a:rPr>
                        <a:t>Cavalcante 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0" dirty="0">
                          <a:effectLst/>
                        </a:rPr>
                        <a:t>9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0" dirty="0">
                          <a:effectLst/>
                        </a:rPr>
                        <a:t>14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br>
                        <a:rPr lang="pt-BR" sz="1700" dirty="0">
                          <a:effectLst/>
                        </a:rPr>
                      </a:b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Sem acesso aos dados</a:t>
                      </a:r>
                      <a:endParaRPr lang="pt-BR" sz="2000" b="0" dirty="0">
                        <a:effectLst/>
                      </a:endParaRPr>
                    </a:p>
                    <a:p>
                      <a:br>
                        <a:rPr lang="pt-BR" sz="1300" dirty="0">
                          <a:effectLst/>
                        </a:rPr>
                      </a:b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</a:tr>
              <a:tr h="441747"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Cascavel 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Hospital Universitário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7, 8, 10 e 20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0" dirty="0">
                          <a:effectLst/>
                        </a:rPr>
                        <a:t>34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Hospital Universitário de Cascavel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11</a:t>
                      </a:r>
                      <a:endParaRPr lang="pt-BR" sz="2000" b="0" dirty="0">
                        <a:effectLst/>
                      </a:endParaRPr>
                    </a:p>
                    <a:p>
                      <a:r>
                        <a:rPr lang="pt-BR" sz="2000" b="0" dirty="0">
                          <a:effectLst/>
                        </a:rPr>
                        <a:t>(RS 10 e RS 20)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</a:tr>
              <a:tr h="645183"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Ponta Grossa 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Hospital Regional de </a:t>
                      </a:r>
                      <a:endParaRPr lang="pt-BR" b="0"/>
                    </a:p>
                    <a:p>
                      <a:pPr lvl="0">
                        <a:buNone/>
                      </a:pPr>
                      <a:r>
                        <a:rPr lang="pt-BR" sz="2000" b="0" dirty="0">
                          <a:effectLst/>
                        </a:rPr>
                        <a:t>Ponta Grossa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3, 5 e 21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0" dirty="0">
                          <a:effectLst/>
                        </a:rPr>
                        <a:t>20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Hospital Regional dos Campos Gerais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>
                          <a:effectLst/>
                        </a:rPr>
                        <a:t>17</a:t>
                      </a:r>
                      <a:endParaRPr lang="pt-BR" sz="2000" b="0" dirty="0">
                        <a:effectLst/>
                      </a:endParaRPr>
                    </a:p>
                    <a:p>
                      <a:r>
                        <a:rPr lang="pt-BR" sz="2000" b="0" dirty="0">
                          <a:effectLst/>
                        </a:rPr>
                        <a:t>(RS 5° e RS 21°) Sem os dados da RS 3</a:t>
                      </a:r>
                      <a:endParaRPr lang="pt-BR" sz="2000" b="0" dirty="0">
                        <a:effectLst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804" y="321993"/>
            <a:ext cx="10515600" cy="1325563"/>
          </a:xfrm>
        </p:spPr>
        <p:txBody>
          <a:bodyPr/>
          <a:lstStyle/>
          <a:p>
            <a:pPr algn="ctr"/>
            <a:r>
              <a:rPr lang="pt-BR" b="1" dirty="0">
                <a:ea typeface="+mj-lt"/>
                <a:cs typeface="+mj-lt"/>
              </a:rPr>
              <a:t>Dados dos atendimentos de Urgência e Emergência de 2020 à 2022</a:t>
            </a:r>
            <a:endParaRPr lang="pt-BR" b="1" dirty="0">
              <a:cs typeface="Calibri Light" panose="020F0302020204030204"/>
            </a:endParaRPr>
          </a:p>
          <a:p>
            <a:pPr algn="ctr"/>
            <a:endParaRPr lang="pt-BR" b="1" dirty="0">
              <a:cs typeface="Calibri Light" panose="020F0302020204030204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t-BR" dirty="0">
                <a:ea typeface="+mn-lt"/>
                <a:cs typeface="+mn-lt"/>
              </a:rPr>
              <a:t>Registro de 106 pacientes, sem acesso aos dados dos serviços privados e  dos municípios de Curitiba e Pato Branco.</a:t>
            </a:r>
            <a:endParaRPr lang="pt-BR" dirty="0">
              <a:cs typeface="Calibri" panose="020F0502020204030204"/>
            </a:endParaRPr>
          </a:p>
          <a:p>
            <a:endParaRPr lang="pt-BR"/>
          </a:p>
          <a:p>
            <a:r>
              <a:rPr lang="pt-BR" dirty="0">
                <a:ea typeface="+mn-lt"/>
                <a:cs typeface="+mn-lt"/>
              </a:rPr>
              <a:t>Os Hospitais Universitários  já estão atendendo a urgência e emergência UEM 5 , UEL 13 e HU Cascavel 8.</a:t>
            </a:r>
            <a:endParaRPr lang="pt-BR" dirty="0"/>
          </a:p>
          <a:p>
            <a:endParaRPr lang="pt-BR"/>
          </a:p>
          <a:p>
            <a:endParaRPr lang="pt-BR"/>
          </a:p>
          <a:p>
            <a:endParaRPr lang="pt-BR"/>
          </a:p>
          <a:p>
            <a:endParaRPr lang="pt-BR" dirty="0">
              <a:cs typeface="Calibri" panose="020F050202020403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5818</Words>
  <Application>WPS Presentation</Application>
  <PresentationFormat>Widescreen</PresentationFormat>
  <Paragraphs>451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SimSun</vt:lpstr>
      <vt:lpstr>Wingdings</vt:lpstr>
      <vt:lpstr>Calibri</vt:lpstr>
      <vt:lpstr>Calibri Light</vt:lpstr>
      <vt:lpstr>Microsoft YaHei</vt:lpstr>
      <vt:lpstr/>
      <vt:lpstr>Arial Unicode MS</vt:lpstr>
      <vt:lpstr>Calibri</vt:lpstr>
      <vt:lpstr>Liberation Mono</vt:lpstr>
      <vt:lpstr>Calibri Light</vt:lpstr>
      <vt:lpstr>Tema do Office</vt:lpstr>
      <vt:lpstr>PowerPoint 演示文稿</vt:lpstr>
      <vt:lpstr>PowerPoint 演示文稿</vt:lpstr>
      <vt:lpstr>PowerPoint 演示文稿</vt:lpstr>
      <vt:lpstr>PowerPoint 演示文稿</vt:lpstr>
      <vt:lpstr>O  fluxo de atendimento inicial já está pactuado e definido conforme o esquema abaixo: Após a realização do teste do pezinho já existe um fluxo pré definido para o atendimento  regular especializado quando este identifica alteração de hemoglobina.</vt:lpstr>
      <vt:lpstr>PROPOSTA DE FLUXO</vt:lpstr>
      <vt:lpstr>Proposta de regularização de fluxo de atendimento nos eventos agudos</vt:lpstr>
      <vt:lpstr>PowerPoint 演示文稿</vt:lpstr>
      <vt:lpstr>Dados dos atendimentos de Urgência e Emergência de 2020 à 2022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/>
  <cp:lastModifiedBy>Hemepar</cp:lastModifiedBy>
  <cp:revision>112</cp:revision>
  <dcterms:created xsi:type="dcterms:W3CDTF">2022-06-21T03:04:00Z</dcterms:created>
  <dcterms:modified xsi:type="dcterms:W3CDTF">2022-06-22T03:29:37Z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1046-11.2.0.9327</vt:lpwstr>
  </property>
</Properties>
</file>