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7038">
          <p15:clr>
            <a:srgbClr val="A4A3A4"/>
          </p15:clr>
        </p15:guide>
        <p15:guide id="2" orient="horz" pos="323">
          <p15:clr>
            <a:srgbClr val="A4A3A4"/>
          </p15:clr>
        </p15:guide>
        <p15:guide id="3" orient="horz" pos="4020">
          <p15:clr>
            <a:srgbClr val="A4A3A4"/>
          </p15:clr>
        </p15:guide>
        <p15:guide id="4" orient="horz" pos="3680">
          <p15:clr>
            <a:srgbClr val="A4A3A4"/>
          </p15:clr>
        </p15:guide>
        <p15:guide id="5" pos="3840">
          <p15:clr>
            <a:srgbClr val="A4A3A4"/>
          </p15:clr>
        </p15:guide>
        <p15:guide id="6" orient="horz" pos="4320">
          <p15:clr>
            <a:srgbClr val="A4A3A4"/>
          </p15:clr>
        </p15:guide>
        <p15:guide id="7" orient="horz">
          <p15:clr>
            <a:srgbClr val="A4A3A4"/>
          </p15:clr>
        </p15:guide>
        <p15:guide id="8">
          <p15:clr>
            <a:srgbClr val="A4A3A4"/>
          </p15:clr>
        </p15:guide>
        <p15:guide id="9" pos="7680">
          <p15:clr>
            <a:srgbClr val="A4A3A4"/>
          </p15:clr>
        </p15:guide>
        <p15:guide id="10" pos="642">
          <p15:clr>
            <a:srgbClr val="A4A3A4"/>
          </p15:clr>
        </p15:guide>
        <p15:guide id="11" orient="horz" pos="3022">
          <p15:clr>
            <a:srgbClr val="A4A3A4"/>
          </p15:clr>
        </p15:guide>
        <p15:guide id="12" orient="horz" pos="2160">
          <p15:clr>
            <a:srgbClr val="A4A3A4"/>
          </p15:clr>
        </p15:guide>
        <p15:guide id="13" pos="5813">
          <p15:clr>
            <a:srgbClr val="A4A3A4"/>
          </p15:clr>
        </p15:guide>
        <p15:guide id="14" pos="6425">
          <p15:clr>
            <a:srgbClr val="A4A3A4"/>
          </p15:clr>
        </p15:guide>
      </p15:sldGuideLst>
    </p:ext>
    <p:ext uri="GoogleSlidesCustomDataVersion2">
      <go:slidesCustomData xmlns:go="http://customooxmlschemas.google.com/" r:id="rId34" roundtripDataSignature="AMtx7mhiSmSaygG/b48dSEeisJwAh5Rz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038"/>
        <p:guide pos="323" orient="horz"/>
        <p:guide pos="4020" orient="horz"/>
        <p:guide pos="3680" orient="horz"/>
        <p:guide pos="3840"/>
        <p:guide pos="4320" orient="horz"/>
        <p:guide orient="horz"/>
        <p:guide/>
        <p:guide pos="7680"/>
        <p:guide pos="642"/>
        <p:guide pos="3022" orient="horz"/>
        <p:guide pos="2160" orient="horz"/>
        <p:guide pos="5813"/>
        <p:guide pos="642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" name="Google Shape;8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a16304c7e6_0_1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g2a16304c7e6_0_1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g2a16304c7e6_0_1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ec6fdcccb4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g1ec6fdcccb4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3" name="Google Shape;253;g1ec6fdcccb4_0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ec6fdcccb4_0_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g1ec6fdcccb4_0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7" name="Google Shape;267;g1ec6fdcccb4_0_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ec6fdcccb4_0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g1ec6fdcccb4_0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1" name="Google Shape;281;g1ec6fdcccb4_0_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ec6fdcccb4_0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g1ec6fdcccb4_0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5" name="Google Shape;295;g1ec6fdcccb4_0_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ec6fdcccb4_0_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g1ec6fdcccb4_0_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9" name="Google Shape;309;g1ec6fdcccb4_0_8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5300cd11c9_0_1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g25300cd11c9_0_1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4" name="Google Shape;324;g25300cd11c9_0_1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ec6fdcccb4_0_1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9" name="Google Shape;339;g1ec6fdcccb4_0_1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ec6fdcccb4_0_1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4" name="Google Shape;364;g1ec6fdcccb4_0_1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ec6fdcccb4_0_3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g1ec6fdcccb4_0_3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5" name="Google Shape;395;g1ec6fdcccb4_0_3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" name="Google Shape;9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ec6fdcccb4_0_3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g1ec6fdcccb4_0_3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8" name="Google Shape;408;g1ec6fdcccb4_0_3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ec6fdcccb4_0_3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" name="Google Shape;421;g1ec6fdcccb4_0_3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2" name="Google Shape;422;g1ec6fdcccb4_0_3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ec6fdcccb4_0_3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5" name="Google Shape;435;g1ec6fdcccb4_0_3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6" name="Google Shape;436;g1ec6fdcccb4_0_3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ec6fdcccb4_0_4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g1ec6fdcccb4_0_4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2" name="Google Shape;452;g1ec6fdcccb4_0_47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1ec6fdcccb4_0_1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8" name="Google Shape;468;g1ec6fdcccb4_0_1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9" name="Google Shape;469;g1ec6fdcccb4_0_1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ec6fdcccb4_0_2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g1ec6fdcccb4_0_2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2" name="Google Shape;482;g1ec6fdcccb4_0_20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ec6fdcccb4_0_2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5" name="Google Shape;495;g1ec6fdcccb4_0_2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6" name="Google Shape;496;g1ec6fdcccb4_0_2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1ec6fdcccb4_0_1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9" name="Google Shape;509;g1ec6fdcccb4_0_1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1" name="Google Shape;52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16304c7e6_0_1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2a16304c7e6_0_1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g2a16304c7e6_0_1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a16304c7e6_0_1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2a16304c7e6_0_1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g2a16304c7e6_0_1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a16304c7e6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2a16304c7e6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g2a16304c7e6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5300cd11c9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g25300cd11c9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g25300cd11c9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5300cd11c9_0_1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25300cd11c9_0_1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5" name="Google Shape;205;g25300cd11c9_0_10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ec6fdcccb4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g1ec6fdcccb4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g1ec6fdcccb4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3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3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2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2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2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2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2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2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2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2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3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3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3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3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3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3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22.png"/><Relationship Id="rId6" Type="http://schemas.openxmlformats.org/officeDocument/2006/relationships/hyperlink" Target="https://www.telessaude.pr.gov.br/Pagina/Telediagnostico" TargetMode="External"/><Relationship Id="rId7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8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36.png"/><Relationship Id="rId8" Type="http://schemas.openxmlformats.org/officeDocument/2006/relationships/image" Target="../media/image3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hyperlink" Target="https://www.gov.br/saude/pt-br/composicao/seidigi/saude-digital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3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3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29.png"/><Relationship Id="rId6" Type="http://schemas.openxmlformats.org/officeDocument/2006/relationships/image" Target="../media/image23.png"/><Relationship Id="rId7" Type="http://schemas.openxmlformats.org/officeDocument/2006/relationships/image" Target="../media/image28.png"/><Relationship Id="rId8" Type="http://schemas.openxmlformats.org/officeDocument/2006/relationships/image" Target="../media/image3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2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hyperlink" Target="mailto:telessaude.pr@sesa.pr.gov.br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hyperlink" Target="http://www.planalto.gov.br/ccivil_03/_ato2015-2018/2018/lei/L13709compilado.htm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14.png"/><Relationship Id="rId7" Type="http://schemas.openxmlformats.org/officeDocument/2006/relationships/image" Target="../media/image8.png"/><Relationship Id="rId8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31000"/>
            <a:ext cx="12192000" cy="12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"/>
          <p:cNvSpPr txBox="1"/>
          <p:nvPr/>
        </p:nvSpPr>
        <p:spPr>
          <a:xfrm>
            <a:off x="1996200" y="4093225"/>
            <a:ext cx="7947900" cy="10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1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Grupo Técnico de Atenção, Gestão e Planejamento - CIB/PR</a:t>
            </a:r>
            <a:endParaRPr b="1" i="0" sz="2100" u="none" cap="none" strike="noStrike">
              <a:solidFill>
                <a:srgbClr val="4558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1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06 de dezembro de 2023</a:t>
            </a:r>
            <a:endParaRPr b="1" i="0" sz="2100" u="none" cap="none" strike="noStrike">
              <a:solidFill>
                <a:srgbClr val="4558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1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Foz do Iguaçu</a:t>
            </a:r>
            <a:endParaRPr b="1" i="1" sz="2100" u="none" cap="none" strike="noStrike">
              <a:solidFill>
                <a:srgbClr val="4558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96200" y="2450375"/>
            <a:ext cx="3791052" cy="144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"/>
          <p:cNvPicPr preferRelativeResize="0"/>
          <p:nvPr/>
        </p:nvPicPr>
        <p:blipFill rotWithShape="1">
          <a:blip r:embed="rId5">
            <a:alphaModFix/>
          </a:blip>
          <a:srcRect b="34195" l="0" r="0" t="30728"/>
          <a:stretch/>
        </p:blipFill>
        <p:spPr>
          <a:xfrm>
            <a:off x="5855950" y="2320125"/>
            <a:ext cx="4501023" cy="157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a16304c7e6_0_173"/>
          <p:cNvSpPr/>
          <p:nvPr/>
        </p:nvSpPr>
        <p:spPr>
          <a:xfrm>
            <a:off x="0" y="6573838"/>
            <a:ext cx="12192000" cy="1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2a16304c7e6_0_173"/>
          <p:cNvSpPr/>
          <p:nvPr/>
        </p:nvSpPr>
        <p:spPr>
          <a:xfrm>
            <a:off x="-1519111" y="6732665"/>
            <a:ext cx="10187621" cy="136525"/>
          </a:xfrm>
          <a:custGeom>
            <a:rect b="b" l="l" r="r" t="t"/>
            <a:pathLst>
              <a:path extrusionOk="0" h="133" w="9712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2a16304c7e6_0_173"/>
          <p:cNvSpPr/>
          <p:nvPr/>
        </p:nvSpPr>
        <p:spPr>
          <a:xfrm>
            <a:off x="8729472" y="6732665"/>
            <a:ext cx="3157219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2a16304c7e6_0_173"/>
          <p:cNvSpPr/>
          <p:nvPr/>
        </p:nvSpPr>
        <p:spPr>
          <a:xfrm>
            <a:off x="9034780" y="6727070"/>
            <a:ext cx="3157219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g2a16304c7e6_0_1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6689" y="5904201"/>
            <a:ext cx="1918844" cy="733137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2a16304c7e6_0_173"/>
          <p:cNvSpPr txBox="1"/>
          <p:nvPr/>
        </p:nvSpPr>
        <p:spPr>
          <a:xfrm>
            <a:off x="800025" y="2127600"/>
            <a:ext cx="10372800" cy="13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39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PROPOSTA PARA EXPANSÃO DO TELE</a:t>
            </a:r>
            <a:r>
              <a:rPr b="1" i="0" lang="pt-BR" sz="39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DIAGNÓSTICO</a:t>
            </a:r>
            <a:r>
              <a:rPr b="1" i="0" lang="pt-BR" sz="39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 EM ELETROCARDIOGRAMA</a:t>
            </a:r>
            <a:endParaRPr b="1" i="0" sz="2700" u="none" cap="none" strike="noStrike">
              <a:solidFill>
                <a:srgbClr val="009B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g2a16304c7e6_0_173"/>
          <p:cNvPicPr preferRelativeResize="0"/>
          <p:nvPr/>
        </p:nvPicPr>
        <p:blipFill rotWithShape="1">
          <a:blip r:embed="rId4">
            <a:alphaModFix/>
          </a:blip>
          <a:srcRect b="34195" l="0" r="0" t="30728"/>
          <a:stretch/>
        </p:blipFill>
        <p:spPr>
          <a:xfrm>
            <a:off x="9185563" y="29100"/>
            <a:ext cx="2855649" cy="10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2a16304c7e6_0_173"/>
          <p:cNvPicPr preferRelativeResize="0"/>
          <p:nvPr/>
        </p:nvPicPr>
        <p:blipFill rotWithShape="1">
          <a:blip r:embed="rId5">
            <a:alphaModFix/>
          </a:blip>
          <a:srcRect b="27544" l="0" r="0" t="26629"/>
          <a:stretch/>
        </p:blipFill>
        <p:spPr>
          <a:xfrm>
            <a:off x="2998500" y="3566150"/>
            <a:ext cx="5669999" cy="173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ec6fdcccb4_0_19"/>
          <p:cNvSpPr/>
          <p:nvPr/>
        </p:nvSpPr>
        <p:spPr>
          <a:xfrm>
            <a:off x="0" y="6573838"/>
            <a:ext cx="12192000" cy="1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1ec6fdcccb4_0_19"/>
          <p:cNvSpPr/>
          <p:nvPr/>
        </p:nvSpPr>
        <p:spPr>
          <a:xfrm>
            <a:off x="-1519111" y="6732665"/>
            <a:ext cx="10187621" cy="136525"/>
          </a:xfrm>
          <a:custGeom>
            <a:rect b="b" l="l" r="r" t="t"/>
            <a:pathLst>
              <a:path extrusionOk="0" h="133" w="9712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1ec6fdcccb4_0_19"/>
          <p:cNvSpPr/>
          <p:nvPr/>
        </p:nvSpPr>
        <p:spPr>
          <a:xfrm>
            <a:off x="8729472" y="6732665"/>
            <a:ext cx="3157219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1ec6fdcccb4_0_19"/>
          <p:cNvSpPr/>
          <p:nvPr/>
        </p:nvSpPr>
        <p:spPr>
          <a:xfrm>
            <a:off x="9034780" y="6727070"/>
            <a:ext cx="3157219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g1ec6fdcccb4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6689" y="5904201"/>
            <a:ext cx="1918844" cy="733137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g1ec6fdcccb4_0_19"/>
          <p:cNvSpPr txBox="1"/>
          <p:nvPr/>
        </p:nvSpPr>
        <p:spPr>
          <a:xfrm>
            <a:off x="486950" y="344500"/>
            <a:ext cx="8741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EXPANSÃO TELE</a:t>
            </a:r>
            <a:r>
              <a:rPr b="1" i="0" lang="pt-BR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DIAGNÓSTICO</a:t>
            </a:r>
            <a:r>
              <a:rPr b="1" i="0" lang="pt-BR" sz="28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 - ELETROCARDIOGRAMA</a:t>
            </a:r>
            <a:endParaRPr b="1" i="0" sz="1600" u="none" cap="none" strike="noStrike">
              <a:solidFill>
                <a:srgbClr val="009B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g1ec6fdcccb4_0_19"/>
          <p:cNvPicPr preferRelativeResize="0"/>
          <p:nvPr/>
        </p:nvPicPr>
        <p:blipFill rotWithShape="1">
          <a:blip r:embed="rId4">
            <a:alphaModFix/>
          </a:blip>
          <a:srcRect b="34195" l="0" r="0" t="30728"/>
          <a:stretch/>
        </p:blipFill>
        <p:spPr>
          <a:xfrm>
            <a:off x="9185563" y="29100"/>
            <a:ext cx="2855649" cy="10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1ec6fdcccb4_0_19"/>
          <p:cNvSpPr/>
          <p:nvPr/>
        </p:nvSpPr>
        <p:spPr>
          <a:xfrm>
            <a:off x="600075" y="1118225"/>
            <a:ext cx="10875300" cy="16458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1º → Realizar </a:t>
            </a:r>
            <a:r>
              <a:rPr b="1" i="0" lang="pt-BR" sz="2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levantamento</a:t>
            </a:r>
            <a:r>
              <a:rPr b="0" i="0" lang="pt-BR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quais </a:t>
            </a:r>
            <a:r>
              <a:rPr b="1" i="0" lang="pt-BR" sz="2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municípios possuem eletrocardiógrafos compatíveis </a:t>
            </a:r>
            <a:r>
              <a:rPr b="0" i="0" lang="pt-BR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 o aplicativo </a:t>
            </a:r>
            <a:r>
              <a:rPr b="1" i="0" lang="pt-BR" sz="2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 teriam interesse na adesão</a:t>
            </a:r>
            <a:r>
              <a:rPr b="0" i="0" lang="pt-BR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à Oferta Nacional de Telediagnóstico em ECG; 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1ec6fdcccb4_0_19"/>
          <p:cNvSpPr txBox="1"/>
          <p:nvPr/>
        </p:nvSpPr>
        <p:spPr>
          <a:xfrm>
            <a:off x="291475" y="2928350"/>
            <a:ext cx="11595300" cy="3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Por meio de f</a:t>
            </a:r>
            <a:r>
              <a:rPr b="0" i="0" lang="pt-BR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ormulário eletrônico</a:t>
            </a: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disponibilizado pela Sesa/PR, via RS;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Prazo para responder ao </a:t>
            </a:r>
            <a:r>
              <a:rPr b="0" i="0" lang="pt-BR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levantamento até 31/01/2024</a:t>
            </a: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Preencher ao levantamento os municípios que </a:t>
            </a:r>
            <a:r>
              <a:rPr b="0" i="0" lang="pt-BR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tenham equipamento compatível</a:t>
            </a: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b="0" i="0" lang="pt-BR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interesse em aderir</a:t>
            </a: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Qualquer ponto de atenção: APS, AAE, PA ou UPA e Hospital.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ec6fdcccb4_0_62"/>
          <p:cNvSpPr/>
          <p:nvPr/>
        </p:nvSpPr>
        <p:spPr>
          <a:xfrm>
            <a:off x="0" y="6573838"/>
            <a:ext cx="12192000" cy="1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g1ec6fdcccb4_0_62"/>
          <p:cNvSpPr/>
          <p:nvPr/>
        </p:nvSpPr>
        <p:spPr>
          <a:xfrm>
            <a:off x="-1519111" y="6732665"/>
            <a:ext cx="10187621" cy="136525"/>
          </a:xfrm>
          <a:custGeom>
            <a:rect b="b" l="l" r="r" t="t"/>
            <a:pathLst>
              <a:path extrusionOk="0" h="133" w="9712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1ec6fdcccb4_0_62"/>
          <p:cNvSpPr/>
          <p:nvPr/>
        </p:nvSpPr>
        <p:spPr>
          <a:xfrm>
            <a:off x="8729472" y="6732665"/>
            <a:ext cx="3157219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1ec6fdcccb4_0_62"/>
          <p:cNvSpPr/>
          <p:nvPr/>
        </p:nvSpPr>
        <p:spPr>
          <a:xfrm>
            <a:off x="9034780" y="6727070"/>
            <a:ext cx="3157219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g1ec6fdcccb4_0_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6689" y="5904201"/>
            <a:ext cx="1918844" cy="733137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1ec6fdcccb4_0_62"/>
          <p:cNvSpPr txBox="1"/>
          <p:nvPr/>
        </p:nvSpPr>
        <p:spPr>
          <a:xfrm>
            <a:off x="486950" y="344500"/>
            <a:ext cx="8741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EXPANSÃO TELE</a:t>
            </a:r>
            <a:r>
              <a:rPr b="1" i="0" lang="pt-BR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DIAGNÓSTICO</a:t>
            </a:r>
            <a:r>
              <a:rPr b="1" i="0" lang="pt-BR" sz="28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 - ELETROCARDIOGRAMA</a:t>
            </a:r>
            <a:endParaRPr b="1" i="0" sz="1600" u="none" cap="none" strike="noStrike">
              <a:solidFill>
                <a:srgbClr val="009B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g1ec6fdcccb4_0_62"/>
          <p:cNvPicPr preferRelativeResize="0"/>
          <p:nvPr/>
        </p:nvPicPr>
        <p:blipFill rotWithShape="1">
          <a:blip r:embed="rId4">
            <a:alphaModFix/>
          </a:blip>
          <a:srcRect b="34195" l="0" r="0" t="30728"/>
          <a:stretch/>
        </p:blipFill>
        <p:spPr>
          <a:xfrm>
            <a:off x="9185563" y="29100"/>
            <a:ext cx="2855649" cy="10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1ec6fdcccb4_0_62"/>
          <p:cNvSpPr txBox="1"/>
          <p:nvPr/>
        </p:nvSpPr>
        <p:spPr>
          <a:xfrm>
            <a:off x="445900" y="1196700"/>
            <a:ext cx="11595300" cy="48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Marcas e modelos</a:t>
            </a: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eletrocardiógrafos </a:t>
            </a:r>
            <a:r>
              <a:rPr b="1" i="0" lang="pt-BR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compatíveis</a:t>
            </a: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 a ONTD: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TEB (ECGPC)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Micromed (Wincardio 5, Wincardio 7+ e Wincardio 10)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Bionet (CardioCare 2000, Cardio 7 e Cardio Touch  3000)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Alfamed (Compassus 3000 ***Inclur licença para exportação XML)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Mindray (modelo Beneheart R3)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Edan (modelo SE 1200 ***Inclur licença para exportação XML)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Mindray (Beneheart R3)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HeartWare (ECGV6)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g1ec6fdcccb4_0_62"/>
          <p:cNvPicPr preferRelativeResize="0"/>
          <p:nvPr/>
        </p:nvPicPr>
        <p:blipFill rotWithShape="1">
          <a:blip r:embed="rId5">
            <a:alphaModFix/>
          </a:blip>
          <a:srcRect b="27544" l="8248" r="0" t="26629"/>
          <a:stretch/>
        </p:blipFill>
        <p:spPr>
          <a:xfrm>
            <a:off x="5146800" y="5103826"/>
            <a:ext cx="3838210" cy="127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ec6fdcccb4_0_49"/>
          <p:cNvSpPr/>
          <p:nvPr/>
        </p:nvSpPr>
        <p:spPr>
          <a:xfrm>
            <a:off x="0" y="6573838"/>
            <a:ext cx="12192000" cy="1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1ec6fdcccb4_0_49"/>
          <p:cNvSpPr/>
          <p:nvPr/>
        </p:nvSpPr>
        <p:spPr>
          <a:xfrm>
            <a:off x="-1519111" y="6732665"/>
            <a:ext cx="10187621" cy="136525"/>
          </a:xfrm>
          <a:custGeom>
            <a:rect b="b" l="l" r="r" t="t"/>
            <a:pathLst>
              <a:path extrusionOk="0" h="133" w="9712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1ec6fdcccb4_0_49"/>
          <p:cNvSpPr/>
          <p:nvPr/>
        </p:nvSpPr>
        <p:spPr>
          <a:xfrm>
            <a:off x="8729472" y="6732665"/>
            <a:ext cx="3157219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1ec6fdcccb4_0_49"/>
          <p:cNvSpPr/>
          <p:nvPr/>
        </p:nvSpPr>
        <p:spPr>
          <a:xfrm>
            <a:off x="9034780" y="6727070"/>
            <a:ext cx="3157219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g1ec6fdcccb4_0_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6689" y="5904201"/>
            <a:ext cx="1918844" cy="733137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1ec6fdcccb4_0_49"/>
          <p:cNvSpPr txBox="1"/>
          <p:nvPr/>
        </p:nvSpPr>
        <p:spPr>
          <a:xfrm>
            <a:off x="486950" y="344500"/>
            <a:ext cx="8741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EXPANSÃO TELE</a:t>
            </a:r>
            <a:r>
              <a:rPr b="1" i="0" lang="pt-BR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DIAGNÓSTICO</a:t>
            </a:r>
            <a:r>
              <a:rPr b="1" i="0" lang="pt-BR" sz="28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 - ELETROCARDIOGRAMA</a:t>
            </a:r>
            <a:endParaRPr b="1" i="0" sz="1600" u="none" cap="none" strike="noStrike">
              <a:solidFill>
                <a:srgbClr val="009B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g1ec6fdcccb4_0_49"/>
          <p:cNvPicPr preferRelativeResize="0"/>
          <p:nvPr/>
        </p:nvPicPr>
        <p:blipFill rotWithShape="1">
          <a:blip r:embed="rId4">
            <a:alphaModFix/>
          </a:blip>
          <a:srcRect b="34195" l="0" r="0" t="30728"/>
          <a:stretch/>
        </p:blipFill>
        <p:spPr>
          <a:xfrm>
            <a:off x="9185563" y="29100"/>
            <a:ext cx="2855649" cy="10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g1ec6fdcccb4_0_49"/>
          <p:cNvSpPr/>
          <p:nvPr/>
        </p:nvSpPr>
        <p:spPr>
          <a:xfrm>
            <a:off x="600075" y="1270625"/>
            <a:ext cx="10875300" cy="1268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2º → </a:t>
            </a:r>
            <a:r>
              <a:rPr b="1" i="0" lang="pt-BR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Incluir</a:t>
            </a:r>
            <a:r>
              <a:rPr b="0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os municípios que </a:t>
            </a:r>
            <a:r>
              <a:rPr b="1" i="0" lang="pt-BR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possuem equipamento compatível</a:t>
            </a:r>
            <a:r>
              <a:rPr b="0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b="1" i="0" lang="pt-BR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manifestaram interesse</a:t>
            </a:r>
            <a:r>
              <a:rPr b="0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 Oferta Nacional de Telediagnóstico em ECG;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1ec6fdcccb4_0_49"/>
          <p:cNvSpPr txBox="1"/>
          <p:nvPr/>
        </p:nvSpPr>
        <p:spPr>
          <a:xfrm>
            <a:off x="417200" y="2667000"/>
            <a:ext cx="11287200" cy="3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Adesão por meio da </a:t>
            </a:r>
            <a:r>
              <a:rPr b="1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assinatura do termo da Resolução SESA nº1048/2021</a:t>
            </a: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Termos devem ser </a:t>
            </a:r>
            <a:r>
              <a:rPr b="1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tramitados à área técnica</a:t>
            </a: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Telessaúde Paraná por meio da Regional de Saúde (abertura de e-protocolo)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Implementação</a:t>
            </a: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nos municípios ocorrerá por </a:t>
            </a:r>
            <a:r>
              <a:rPr b="1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etapas</a:t>
            </a: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com capacitações nas regiões de saúde (dependência de recursos humanos da Sesa Central para treinamento das RS e municípios).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ec6fdcccb4_0_77"/>
          <p:cNvSpPr/>
          <p:nvPr/>
        </p:nvSpPr>
        <p:spPr>
          <a:xfrm>
            <a:off x="0" y="6573838"/>
            <a:ext cx="12192000" cy="1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g1ec6fdcccb4_0_77"/>
          <p:cNvSpPr/>
          <p:nvPr/>
        </p:nvSpPr>
        <p:spPr>
          <a:xfrm>
            <a:off x="-1519111" y="6732665"/>
            <a:ext cx="10187621" cy="136525"/>
          </a:xfrm>
          <a:custGeom>
            <a:rect b="b" l="l" r="r" t="t"/>
            <a:pathLst>
              <a:path extrusionOk="0" h="133" w="9712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g1ec6fdcccb4_0_77"/>
          <p:cNvSpPr/>
          <p:nvPr/>
        </p:nvSpPr>
        <p:spPr>
          <a:xfrm>
            <a:off x="8729472" y="6732665"/>
            <a:ext cx="3157219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g1ec6fdcccb4_0_77"/>
          <p:cNvSpPr/>
          <p:nvPr/>
        </p:nvSpPr>
        <p:spPr>
          <a:xfrm>
            <a:off x="9034780" y="6727070"/>
            <a:ext cx="3157219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g1ec6fdcccb4_0_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6689" y="5904201"/>
            <a:ext cx="1918844" cy="733137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g1ec6fdcccb4_0_77"/>
          <p:cNvSpPr txBox="1"/>
          <p:nvPr/>
        </p:nvSpPr>
        <p:spPr>
          <a:xfrm>
            <a:off x="486950" y="344500"/>
            <a:ext cx="8741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BENEFÍCIOS</a:t>
            </a:r>
            <a:r>
              <a:rPr b="1" i="0" lang="pt-BR" sz="28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 TELE</a:t>
            </a:r>
            <a:r>
              <a:rPr b="1" i="0" lang="pt-BR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DIAGNÓSTICO</a:t>
            </a:r>
            <a:r>
              <a:rPr b="1" i="0" lang="pt-BR" sz="28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 - ELETROCARDIOGRAMA</a:t>
            </a:r>
            <a:endParaRPr b="1" i="0" sz="1600" u="none" cap="none" strike="noStrike">
              <a:solidFill>
                <a:srgbClr val="009B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g1ec6fdcccb4_0_77"/>
          <p:cNvPicPr preferRelativeResize="0"/>
          <p:nvPr/>
        </p:nvPicPr>
        <p:blipFill rotWithShape="1">
          <a:blip r:embed="rId4">
            <a:alphaModFix/>
          </a:blip>
          <a:srcRect b="34195" l="0" r="0" t="30728"/>
          <a:stretch/>
        </p:blipFill>
        <p:spPr>
          <a:xfrm>
            <a:off x="9185563" y="29100"/>
            <a:ext cx="2855649" cy="10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1ec6fdcccb4_0_77"/>
          <p:cNvSpPr txBox="1"/>
          <p:nvPr/>
        </p:nvSpPr>
        <p:spPr>
          <a:xfrm>
            <a:off x="445900" y="1196700"/>
            <a:ext cx="11595300" cy="4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arenR"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Laudos de ECG </a:t>
            </a:r>
            <a:r>
              <a:rPr b="1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sem custo</a:t>
            </a: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 o município;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arenR"/>
            </a:pPr>
            <a:r>
              <a:rPr b="1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exames eletivos em até 02 horas e urgência/emergência até 10 minutos;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arenR"/>
            </a:pPr>
            <a:r>
              <a:rPr b="1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Expansão de estratégia validada</a:t>
            </a: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utilizada em outros estados e municípios brasileiros;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arenR"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Economia de recurso público;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arenR"/>
            </a:pPr>
            <a:r>
              <a:rPr b="1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Melhora e/ou redução do tempo-resposta</a:t>
            </a: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 usuário após solitação ou execução do exame;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g1ec6fdcccb4_0_77"/>
          <p:cNvPicPr preferRelativeResize="0"/>
          <p:nvPr/>
        </p:nvPicPr>
        <p:blipFill rotWithShape="1">
          <a:blip r:embed="rId5">
            <a:alphaModFix/>
          </a:blip>
          <a:srcRect b="27544" l="8248" r="0" t="26629"/>
          <a:stretch/>
        </p:blipFill>
        <p:spPr>
          <a:xfrm>
            <a:off x="5146800" y="5180026"/>
            <a:ext cx="3838210" cy="127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ec6fdcccb4_0_89"/>
          <p:cNvSpPr/>
          <p:nvPr/>
        </p:nvSpPr>
        <p:spPr>
          <a:xfrm>
            <a:off x="0" y="6573838"/>
            <a:ext cx="12192000" cy="1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g1ec6fdcccb4_0_89"/>
          <p:cNvSpPr/>
          <p:nvPr/>
        </p:nvSpPr>
        <p:spPr>
          <a:xfrm>
            <a:off x="-1519111" y="6732665"/>
            <a:ext cx="10187621" cy="136525"/>
          </a:xfrm>
          <a:custGeom>
            <a:rect b="b" l="l" r="r" t="t"/>
            <a:pathLst>
              <a:path extrusionOk="0" h="133" w="9712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g1ec6fdcccb4_0_89"/>
          <p:cNvSpPr/>
          <p:nvPr/>
        </p:nvSpPr>
        <p:spPr>
          <a:xfrm>
            <a:off x="8729472" y="6732665"/>
            <a:ext cx="3157219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g1ec6fdcccb4_0_89"/>
          <p:cNvSpPr/>
          <p:nvPr/>
        </p:nvSpPr>
        <p:spPr>
          <a:xfrm>
            <a:off x="9034780" y="6727070"/>
            <a:ext cx="3157219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g1ec6fdcccb4_0_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6689" y="5904201"/>
            <a:ext cx="1918844" cy="733137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g1ec6fdcccb4_0_89"/>
          <p:cNvSpPr txBox="1"/>
          <p:nvPr/>
        </p:nvSpPr>
        <p:spPr>
          <a:xfrm>
            <a:off x="486950" y="344500"/>
            <a:ext cx="8741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TELE</a:t>
            </a:r>
            <a:r>
              <a:rPr b="1" i="0" lang="pt-BR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DIAGNÓSTICO</a:t>
            </a:r>
            <a:r>
              <a:rPr b="1" i="0" lang="pt-BR" sz="28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 - ELETROCARDIOGRAMA</a:t>
            </a:r>
            <a:endParaRPr b="1" i="0" sz="1600" u="none" cap="none" strike="noStrike">
              <a:solidFill>
                <a:srgbClr val="009B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g1ec6fdcccb4_0_89"/>
          <p:cNvPicPr preferRelativeResize="0"/>
          <p:nvPr/>
        </p:nvPicPr>
        <p:blipFill rotWithShape="1">
          <a:blip r:embed="rId4">
            <a:alphaModFix/>
          </a:blip>
          <a:srcRect b="34195" l="0" r="0" t="30728"/>
          <a:stretch/>
        </p:blipFill>
        <p:spPr>
          <a:xfrm>
            <a:off x="9185563" y="29100"/>
            <a:ext cx="2855649" cy="10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g1ec6fdcccb4_0_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4775" y="1119325"/>
            <a:ext cx="7763849" cy="505645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g1ec6fdcccb4_0_89"/>
          <p:cNvSpPr txBox="1"/>
          <p:nvPr/>
        </p:nvSpPr>
        <p:spPr>
          <a:xfrm>
            <a:off x="91738" y="6070675"/>
            <a:ext cx="831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https://www.telessaude.pr.gov.br/Pagina/Telediagnostico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g1ec6fdcccb4_0_8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87125" y="2981950"/>
            <a:ext cx="2580650" cy="258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5300cd11c9_0_143"/>
          <p:cNvSpPr/>
          <p:nvPr/>
        </p:nvSpPr>
        <p:spPr>
          <a:xfrm>
            <a:off x="0" y="6573838"/>
            <a:ext cx="12192000" cy="1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g25300cd11c9_0_143"/>
          <p:cNvSpPr/>
          <p:nvPr/>
        </p:nvSpPr>
        <p:spPr>
          <a:xfrm>
            <a:off x="-1519111" y="6732665"/>
            <a:ext cx="10187621" cy="136525"/>
          </a:xfrm>
          <a:custGeom>
            <a:rect b="b" l="l" r="r" t="t"/>
            <a:pathLst>
              <a:path extrusionOk="0" h="133" w="9712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g25300cd11c9_0_143"/>
          <p:cNvSpPr/>
          <p:nvPr/>
        </p:nvSpPr>
        <p:spPr>
          <a:xfrm>
            <a:off x="8729472" y="6732665"/>
            <a:ext cx="3157219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g25300cd11c9_0_143"/>
          <p:cNvSpPr/>
          <p:nvPr/>
        </p:nvSpPr>
        <p:spPr>
          <a:xfrm>
            <a:off x="9034780" y="6727070"/>
            <a:ext cx="3157219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g25300cd11c9_0_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6689" y="5904201"/>
            <a:ext cx="1918844" cy="733137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25300cd11c9_0_143"/>
          <p:cNvSpPr txBox="1"/>
          <p:nvPr/>
        </p:nvSpPr>
        <p:spPr>
          <a:xfrm>
            <a:off x="486945" y="344510"/>
            <a:ext cx="8293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TELE</a:t>
            </a:r>
            <a:r>
              <a:rPr b="1" i="0" lang="pt-BR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DIAGNÓSTICO </a:t>
            </a:r>
            <a:r>
              <a:rPr b="1" i="0" lang="pt-BR" sz="28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EM DERMATOLOGIA</a:t>
            </a:r>
            <a:endParaRPr b="1" i="0" sz="1600" u="none" cap="none" strike="noStrike">
              <a:solidFill>
                <a:srgbClr val="009B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g25300cd11c9_0_143"/>
          <p:cNvPicPr preferRelativeResize="0"/>
          <p:nvPr/>
        </p:nvPicPr>
        <p:blipFill rotWithShape="1">
          <a:blip r:embed="rId4">
            <a:alphaModFix/>
          </a:blip>
          <a:srcRect b="34197" l="0" r="0" t="30728"/>
          <a:stretch/>
        </p:blipFill>
        <p:spPr>
          <a:xfrm>
            <a:off x="9185563" y="105300"/>
            <a:ext cx="2855649" cy="10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g25300cd11c9_0_1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0800" y="998825"/>
            <a:ext cx="8518099" cy="52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g25300cd11c9_0_1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91737" y="2435400"/>
            <a:ext cx="2643301" cy="69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g25300cd11c9_0_143"/>
          <p:cNvPicPr preferRelativeResize="0"/>
          <p:nvPr/>
        </p:nvPicPr>
        <p:blipFill rotWithShape="1">
          <a:blip r:embed="rId7">
            <a:alphaModFix/>
          </a:blip>
          <a:srcRect b="27816" l="60702" r="0" t="23370"/>
          <a:stretch/>
        </p:blipFill>
        <p:spPr>
          <a:xfrm>
            <a:off x="9468812" y="1765925"/>
            <a:ext cx="2289200" cy="57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g25300cd11c9_0_143"/>
          <p:cNvSpPr/>
          <p:nvPr/>
        </p:nvSpPr>
        <p:spPr>
          <a:xfrm>
            <a:off x="9291738" y="3598700"/>
            <a:ext cx="2643300" cy="13644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Adesão do PR a ONTD em Maio/2022</a:t>
            </a:r>
            <a:endParaRPr b="1" i="0" sz="19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Piloto na 1ª RS</a:t>
            </a:r>
            <a:endParaRPr b="1" i="0" sz="19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ec6fdcccb4_0_121"/>
          <p:cNvSpPr/>
          <p:nvPr/>
        </p:nvSpPr>
        <p:spPr>
          <a:xfrm>
            <a:off x="-1519111" y="6732665"/>
            <a:ext cx="10187621" cy="136525"/>
          </a:xfrm>
          <a:custGeom>
            <a:rect b="b" l="l" r="r" t="t"/>
            <a:pathLst>
              <a:path extrusionOk="0" h="133" w="9712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g1ec6fdcccb4_0_121"/>
          <p:cNvSpPr/>
          <p:nvPr/>
        </p:nvSpPr>
        <p:spPr>
          <a:xfrm>
            <a:off x="8729472" y="6732665"/>
            <a:ext cx="3157219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g1ec6fdcccb4_0_121"/>
          <p:cNvSpPr/>
          <p:nvPr/>
        </p:nvSpPr>
        <p:spPr>
          <a:xfrm>
            <a:off x="9034780" y="6727070"/>
            <a:ext cx="3157219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Google Shape;344;g1ec6fdcccb4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6689" y="5904201"/>
            <a:ext cx="1918844" cy="733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g1ec6fdcccb4_0_121"/>
          <p:cNvPicPr preferRelativeResize="0"/>
          <p:nvPr/>
        </p:nvPicPr>
        <p:blipFill rotWithShape="1">
          <a:blip r:embed="rId4">
            <a:alphaModFix/>
          </a:blip>
          <a:srcRect b="34195" l="0" r="0" t="30728"/>
          <a:stretch/>
        </p:blipFill>
        <p:spPr>
          <a:xfrm>
            <a:off x="9185563" y="105300"/>
            <a:ext cx="2855649" cy="10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g1ec6fdcccb4_0_121"/>
          <p:cNvSpPr txBox="1"/>
          <p:nvPr/>
        </p:nvSpPr>
        <p:spPr>
          <a:xfrm>
            <a:off x="486945" y="344510"/>
            <a:ext cx="8293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TELE</a:t>
            </a:r>
            <a:r>
              <a:rPr b="1" i="0" lang="pt-BR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DIAGNÓSTICO </a:t>
            </a:r>
            <a:r>
              <a:rPr b="1" i="0" lang="pt-BR" sz="28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EM DERMATOLOGIA</a:t>
            </a:r>
            <a:endParaRPr b="1" i="0" sz="1600" u="none" cap="none" strike="noStrike">
              <a:solidFill>
                <a:srgbClr val="009B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g1ec6fdcccb4_0_121"/>
          <p:cNvSpPr txBox="1"/>
          <p:nvPr/>
        </p:nvSpPr>
        <p:spPr>
          <a:xfrm>
            <a:off x="445900" y="1120500"/>
            <a:ext cx="11595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Classificação de risco das lesões: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g1ec6fdcccb4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1625" y="1773925"/>
            <a:ext cx="6326374" cy="3163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g1ec6fdcccb4_0_121"/>
          <p:cNvPicPr preferRelativeResize="0"/>
          <p:nvPr/>
        </p:nvPicPr>
        <p:blipFill rotWithShape="1">
          <a:blip r:embed="rId5">
            <a:alphaModFix/>
          </a:blip>
          <a:srcRect b="0" l="34747" r="0" t="0"/>
          <a:stretch/>
        </p:blipFill>
        <p:spPr>
          <a:xfrm>
            <a:off x="7010400" y="1804363"/>
            <a:ext cx="4128125" cy="3163174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g1ec6fdcccb4_0_121"/>
          <p:cNvSpPr/>
          <p:nvPr/>
        </p:nvSpPr>
        <p:spPr>
          <a:xfrm>
            <a:off x="7357250" y="2529850"/>
            <a:ext cx="1129500" cy="1224900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g1ec6fdcccb4_0_121"/>
          <p:cNvSpPr/>
          <p:nvPr/>
        </p:nvSpPr>
        <p:spPr>
          <a:xfrm>
            <a:off x="9480500" y="2510800"/>
            <a:ext cx="1218000" cy="13203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g1ec6fdcccb4_0_121"/>
          <p:cNvSpPr/>
          <p:nvPr/>
        </p:nvSpPr>
        <p:spPr>
          <a:xfrm>
            <a:off x="1388750" y="3867150"/>
            <a:ext cx="377100" cy="1001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g1ec6fdcccb4_0_121"/>
          <p:cNvSpPr/>
          <p:nvPr/>
        </p:nvSpPr>
        <p:spPr>
          <a:xfrm>
            <a:off x="3586250" y="3867150"/>
            <a:ext cx="377100" cy="1001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g1ec6fdcccb4_0_121"/>
          <p:cNvSpPr/>
          <p:nvPr/>
        </p:nvSpPr>
        <p:spPr>
          <a:xfrm>
            <a:off x="5718900" y="3867150"/>
            <a:ext cx="377100" cy="1001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1ec6fdcccb4_0_121"/>
          <p:cNvSpPr/>
          <p:nvPr/>
        </p:nvSpPr>
        <p:spPr>
          <a:xfrm>
            <a:off x="7733450" y="3867150"/>
            <a:ext cx="377100" cy="1001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g1ec6fdcccb4_0_121"/>
          <p:cNvSpPr/>
          <p:nvPr/>
        </p:nvSpPr>
        <p:spPr>
          <a:xfrm>
            <a:off x="9900950" y="3867150"/>
            <a:ext cx="377100" cy="1001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g1ec6fdcccb4_0_121"/>
          <p:cNvSpPr txBox="1"/>
          <p:nvPr/>
        </p:nvSpPr>
        <p:spPr>
          <a:xfrm>
            <a:off x="465500" y="5036425"/>
            <a:ext cx="2211000" cy="12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Casos agudos, devem ser manejados de imediato: Erisipela, infecções de pele…</a:t>
            </a:r>
            <a:endParaRPr b="1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g1ec6fdcccb4_0_121"/>
          <p:cNvSpPr txBox="1"/>
          <p:nvPr/>
        </p:nvSpPr>
        <p:spPr>
          <a:xfrm>
            <a:off x="2669300" y="5036425"/>
            <a:ext cx="2211000" cy="12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Casos que precisam ir para </a:t>
            </a:r>
            <a:r>
              <a:rPr b="1" i="1" lang="pt-BR" sz="17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consulta com dermatologia </a:t>
            </a:r>
            <a:r>
              <a:rPr b="1" i="1" lang="pt-BR" sz="17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 priorização</a:t>
            </a:r>
            <a:endParaRPr b="1" i="1" sz="1700" u="sng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1ec6fdcccb4_0_121"/>
          <p:cNvSpPr txBox="1"/>
          <p:nvPr/>
        </p:nvSpPr>
        <p:spPr>
          <a:xfrm>
            <a:off x="4801950" y="5021100"/>
            <a:ext cx="2211000" cy="12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Casos que precisam ir para </a:t>
            </a:r>
            <a:r>
              <a:rPr b="1" i="1" lang="pt-BR" sz="17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consulta com dermatologia</a:t>
            </a:r>
            <a:endParaRPr b="1" i="1" sz="17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g1ec6fdcccb4_0_121"/>
          <p:cNvSpPr txBox="1"/>
          <p:nvPr/>
        </p:nvSpPr>
        <p:spPr>
          <a:xfrm>
            <a:off x="6792675" y="5021100"/>
            <a:ext cx="2318400" cy="12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Casos que precisam de manejo, mas no âmbito da APS, com retorno de 3 opções terapêuticas </a:t>
            </a:r>
            <a:endParaRPr b="1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g1ec6fdcccb4_0_121"/>
          <p:cNvSpPr txBox="1"/>
          <p:nvPr/>
        </p:nvSpPr>
        <p:spPr>
          <a:xfrm>
            <a:off x="8986000" y="4868700"/>
            <a:ext cx="2318400" cy="12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Casos que não precisam de manejo, nem na APS</a:t>
            </a:r>
            <a:endParaRPr b="1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ec6fdcccb4_0_166"/>
          <p:cNvSpPr/>
          <p:nvPr/>
        </p:nvSpPr>
        <p:spPr>
          <a:xfrm>
            <a:off x="-1519111" y="6732665"/>
            <a:ext cx="10187621" cy="136525"/>
          </a:xfrm>
          <a:custGeom>
            <a:rect b="b" l="l" r="r" t="t"/>
            <a:pathLst>
              <a:path extrusionOk="0" h="133" w="9712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g1ec6fdcccb4_0_166"/>
          <p:cNvSpPr/>
          <p:nvPr/>
        </p:nvSpPr>
        <p:spPr>
          <a:xfrm>
            <a:off x="8729472" y="6732665"/>
            <a:ext cx="3157219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g1ec6fdcccb4_0_166"/>
          <p:cNvSpPr/>
          <p:nvPr/>
        </p:nvSpPr>
        <p:spPr>
          <a:xfrm>
            <a:off x="9034780" y="6727070"/>
            <a:ext cx="3157219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9" name="Google Shape;369;g1ec6fdcccb4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6689" y="5904201"/>
            <a:ext cx="1918844" cy="733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g1ec6fdcccb4_0_166"/>
          <p:cNvPicPr preferRelativeResize="0"/>
          <p:nvPr/>
        </p:nvPicPr>
        <p:blipFill rotWithShape="1">
          <a:blip r:embed="rId4">
            <a:alphaModFix/>
          </a:blip>
          <a:srcRect b="34195" l="0" r="0" t="30728"/>
          <a:stretch/>
        </p:blipFill>
        <p:spPr>
          <a:xfrm>
            <a:off x="9185563" y="105300"/>
            <a:ext cx="2855649" cy="10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g1ec6fdcccb4_0_166"/>
          <p:cNvSpPr txBox="1"/>
          <p:nvPr/>
        </p:nvSpPr>
        <p:spPr>
          <a:xfrm>
            <a:off x="486945" y="344510"/>
            <a:ext cx="8293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TELE</a:t>
            </a:r>
            <a:r>
              <a:rPr b="1" i="0" lang="pt-BR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DIAGNÓSTICO </a:t>
            </a:r>
            <a:r>
              <a:rPr b="1" i="0" lang="pt-BR" sz="28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EM DERMATOLOGIA</a:t>
            </a:r>
            <a:endParaRPr b="1" i="0" sz="1600" u="none" cap="none" strike="noStrike">
              <a:solidFill>
                <a:srgbClr val="009B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2" name="Google Shape;372;g1ec6fdcccb4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1625" y="1773925"/>
            <a:ext cx="6326374" cy="3163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g1ec6fdcccb4_0_166"/>
          <p:cNvPicPr preferRelativeResize="0"/>
          <p:nvPr/>
        </p:nvPicPr>
        <p:blipFill rotWithShape="1">
          <a:blip r:embed="rId5">
            <a:alphaModFix/>
          </a:blip>
          <a:srcRect b="0" l="34747" r="0" t="0"/>
          <a:stretch/>
        </p:blipFill>
        <p:spPr>
          <a:xfrm>
            <a:off x="7010400" y="1804363"/>
            <a:ext cx="4128125" cy="3163174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g1ec6fdcccb4_0_166"/>
          <p:cNvSpPr/>
          <p:nvPr/>
        </p:nvSpPr>
        <p:spPr>
          <a:xfrm>
            <a:off x="7357250" y="2529850"/>
            <a:ext cx="1129500" cy="1224900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g1ec6fdcccb4_0_166"/>
          <p:cNvSpPr/>
          <p:nvPr/>
        </p:nvSpPr>
        <p:spPr>
          <a:xfrm>
            <a:off x="9480500" y="2510800"/>
            <a:ext cx="1218000" cy="13203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g1ec6fdcccb4_0_166"/>
          <p:cNvSpPr/>
          <p:nvPr/>
        </p:nvSpPr>
        <p:spPr>
          <a:xfrm>
            <a:off x="1388750" y="3867150"/>
            <a:ext cx="377100" cy="1001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g1ec6fdcccb4_0_166"/>
          <p:cNvSpPr/>
          <p:nvPr/>
        </p:nvSpPr>
        <p:spPr>
          <a:xfrm>
            <a:off x="3586250" y="3867150"/>
            <a:ext cx="377100" cy="1001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g1ec6fdcccb4_0_166"/>
          <p:cNvSpPr/>
          <p:nvPr/>
        </p:nvSpPr>
        <p:spPr>
          <a:xfrm>
            <a:off x="5718900" y="3867150"/>
            <a:ext cx="377100" cy="1001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g1ec6fdcccb4_0_166"/>
          <p:cNvSpPr/>
          <p:nvPr/>
        </p:nvSpPr>
        <p:spPr>
          <a:xfrm>
            <a:off x="7733450" y="3867150"/>
            <a:ext cx="377100" cy="1001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g1ec6fdcccb4_0_166"/>
          <p:cNvSpPr/>
          <p:nvPr/>
        </p:nvSpPr>
        <p:spPr>
          <a:xfrm>
            <a:off x="9900950" y="3867150"/>
            <a:ext cx="377100" cy="1001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g1ec6fdcccb4_0_166"/>
          <p:cNvSpPr txBox="1"/>
          <p:nvPr/>
        </p:nvSpPr>
        <p:spPr>
          <a:xfrm>
            <a:off x="465500" y="5036425"/>
            <a:ext cx="2211000" cy="12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Casos agudos, devem ser manejados de imediato: Erisipela, infecções de pele…</a:t>
            </a:r>
            <a:endParaRPr b="1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g1ec6fdcccb4_0_166"/>
          <p:cNvSpPr txBox="1"/>
          <p:nvPr/>
        </p:nvSpPr>
        <p:spPr>
          <a:xfrm>
            <a:off x="2669300" y="5036425"/>
            <a:ext cx="2211000" cy="12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Casos que precisam ir para </a:t>
            </a:r>
            <a:r>
              <a:rPr b="1" i="1" lang="pt-BR" sz="17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consulta com dermatologia </a:t>
            </a:r>
            <a:r>
              <a:rPr b="1" i="1" lang="pt-BR" sz="17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 priorização</a:t>
            </a:r>
            <a:endParaRPr b="1" i="1" sz="1700" u="sng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g1ec6fdcccb4_0_166"/>
          <p:cNvSpPr txBox="1"/>
          <p:nvPr/>
        </p:nvSpPr>
        <p:spPr>
          <a:xfrm>
            <a:off x="4801950" y="5021100"/>
            <a:ext cx="2211000" cy="12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Casos que precisam ir para </a:t>
            </a:r>
            <a:r>
              <a:rPr b="1" i="1" lang="pt-BR" sz="17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consulta com dermatologia</a:t>
            </a:r>
            <a:endParaRPr b="1" i="1" sz="17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g1ec6fdcccb4_0_166"/>
          <p:cNvSpPr txBox="1"/>
          <p:nvPr/>
        </p:nvSpPr>
        <p:spPr>
          <a:xfrm>
            <a:off x="6792675" y="5021100"/>
            <a:ext cx="2318400" cy="12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Casos que precisam de manejo, mas no âmbito da APS, com retorno de 3 opções terapêuticas </a:t>
            </a:r>
            <a:endParaRPr b="1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g1ec6fdcccb4_0_166"/>
          <p:cNvSpPr txBox="1"/>
          <p:nvPr/>
        </p:nvSpPr>
        <p:spPr>
          <a:xfrm>
            <a:off x="8909800" y="4868700"/>
            <a:ext cx="2318400" cy="12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pt-B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Casos que não precisam de manejo, nem na APS</a:t>
            </a:r>
            <a:endParaRPr b="1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g1ec6fdcccb4_0_166"/>
          <p:cNvSpPr/>
          <p:nvPr/>
        </p:nvSpPr>
        <p:spPr>
          <a:xfrm rot="-5400000">
            <a:off x="8736800" y="-55375"/>
            <a:ext cx="720000" cy="42513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g1ec6fdcccb4_0_166"/>
          <p:cNvSpPr/>
          <p:nvPr/>
        </p:nvSpPr>
        <p:spPr>
          <a:xfrm rot="-5400000">
            <a:off x="1205925" y="1263000"/>
            <a:ext cx="720000" cy="19086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g1ec6fdcccb4_0_166"/>
          <p:cNvSpPr txBox="1"/>
          <p:nvPr/>
        </p:nvSpPr>
        <p:spPr>
          <a:xfrm>
            <a:off x="8229600" y="1028700"/>
            <a:ext cx="16974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BR" sz="3200" u="none" cap="none" strike="noStrike">
                <a:solidFill>
                  <a:srgbClr val="009649"/>
                </a:solidFill>
                <a:latin typeface="Arial"/>
                <a:ea typeface="Arial"/>
                <a:cs typeface="Arial"/>
                <a:sym typeface="Arial"/>
              </a:rPr>
              <a:t>APS</a:t>
            </a:r>
            <a:endParaRPr b="1" i="0" sz="3200" u="none" cap="none" strike="noStrike">
              <a:solidFill>
                <a:srgbClr val="0096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g1ec6fdcccb4_0_166"/>
          <p:cNvSpPr txBox="1"/>
          <p:nvPr/>
        </p:nvSpPr>
        <p:spPr>
          <a:xfrm>
            <a:off x="3070850" y="1097025"/>
            <a:ext cx="34977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BR" sz="3200" u="none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DERMATOLOGIA</a:t>
            </a:r>
            <a:endParaRPr b="1" i="0" sz="3200" u="none" cap="none" strike="noStrik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g1ec6fdcccb4_0_166"/>
          <p:cNvSpPr/>
          <p:nvPr/>
        </p:nvSpPr>
        <p:spPr>
          <a:xfrm rot="-5400000">
            <a:off x="4434950" y="-55375"/>
            <a:ext cx="720000" cy="42513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g1ec6fdcccb4_0_166"/>
          <p:cNvSpPr txBox="1"/>
          <p:nvPr/>
        </p:nvSpPr>
        <p:spPr>
          <a:xfrm>
            <a:off x="470525" y="1338875"/>
            <a:ext cx="22110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1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APS/PA e UPA</a:t>
            </a:r>
            <a:endParaRPr b="1" i="0" sz="21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ec6fdcccb4_0_387"/>
          <p:cNvSpPr/>
          <p:nvPr/>
        </p:nvSpPr>
        <p:spPr>
          <a:xfrm>
            <a:off x="-1519111" y="6732665"/>
            <a:ext cx="10187621" cy="136525"/>
          </a:xfrm>
          <a:custGeom>
            <a:rect b="b" l="l" r="r" t="t"/>
            <a:pathLst>
              <a:path extrusionOk="0" h="133" w="9712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g1ec6fdcccb4_0_387"/>
          <p:cNvSpPr/>
          <p:nvPr/>
        </p:nvSpPr>
        <p:spPr>
          <a:xfrm>
            <a:off x="9034780" y="6727070"/>
            <a:ext cx="3157219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9" name="Google Shape;399;g1ec6fdcccb4_0_387"/>
          <p:cNvPicPr preferRelativeResize="0"/>
          <p:nvPr/>
        </p:nvPicPr>
        <p:blipFill rotWithShape="1">
          <a:blip r:embed="rId3">
            <a:alphaModFix/>
          </a:blip>
          <a:srcRect b="34195" l="0" r="0" t="30728"/>
          <a:stretch/>
        </p:blipFill>
        <p:spPr>
          <a:xfrm>
            <a:off x="9088288" y="181500"/>
            <a:ext cx="2855649" cy="10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g1ec6fdcccb4_0_3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56689" y="5904201"/>
            <a:ext cx="1918844" cy="733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g1ec6fdcccb4_0_387"/>
          <p:cNvPicPr preferRelativeResize="0"/>
          <p:nvPr/>
        </p:nvPicPr>
        <p:blipFill rotWithShape="1">
          <a:blip r:embed="rId5">
            <a:alphaModFix/>
          </a:blip>
          <a:srcRect b="0" l="10813" r="24394" t="11204"/>
          <a:stretch/>
        </p:blipFill>
        <p:spPr>
          <a:xfrm>
            <a:off x="679725" y="337725"/>
            <a:ext cx="4179476" cy="263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g1ec6fdcccb4_0_387"/>
          <p:cNvPicPr preferRelativeResize="0"/>
          <p:nvPr/>
        </p:nvPicPr>
        <p:blipFill rotWithShape="1">
          <a:blip r:embed="rId6">
            <a:alphaModFix/>
          </a:blip>
          <a:srcRect b="32143" l="2430" r="8545" t="35691"/>
          <a:stretch/>
        </p:blipFill>
        <p:spPr>
          <a:xfrm>
            <a:off x="679725" y="3103275"/>
            <a:ext cx="4179475" cy="327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g1ec6fdcccb4_0_387"/>
          <p:cNvPicPr preferRelativeResize="0"/>
          <p:nvPr/>
        </p:nvPicPr>
        <p:blipFill rotWithShape="1">
          <a:blip r:embed="rId7">
            <a:alphaModFix/>
          </a:blip>
          <a:srcRect b="17242" l="0" r="0" t="33953"/>
          <a:stretch/>
        </p:blipFill>
        <p:spPr>
          <a:xfrm>
            <a:off x="8477600" y="1490628"/>
            <a:ext cx="3331301" cy="3529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g1ec6fdcccb4_0_387"/>
          <p:cNvPicPr preferRelativeResize="0"/>
          <p:nvPr/>
        </p:nvPicPr>
        <p:blipFill rotWithShape="1">
          <a:blip r:embed="rId8">
            <a:alphaModFix/>
          </a:blip>
          <a:srcRect b="32087" l="0" r="0" t="19109"/>
          <a:stretch/>
        </p:blipFill>
        <p:spPr>
          <a:xfrm>
            <a:off x="5034375" y="1490625"/>
            <a:ext cx="3331312" cy="352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"/>
          <p:cNvSpPr/>
          <p:nvPr/>
        </p:nvSpPr>
        <p:spPr>
          <a:xfrm>
            <a:off x="0" y="6573838"/>
            <a:ext cx="12192000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0"/>
          <p:cNvSpPr/>
          <p:nvPr/>
        </p:nvSpPr>
        <p:spPr>
          <a:xfrm>
            <a:off x="-1519111" y="6732665"/>
            <a:ext cx="10187623" cy="136525"/>
          </a:xfrm>
          <a:custGeom>
            <a:rect b="b" l="l" r="r" t="t"/>
            <a:pathLst>
              <a:path extrusionOk="0" h="133" w="9712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0"/>
          <p:cNvSpPr/>
          <p:nvPr/>
        </p:nvSpPr>
        <p:spPr>
          <a:xfrm>
            <a:off x="8729472" y="6732665"/>
            <a:ext cx="3157220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0"/>
          <p:cNvSpPr/>
          <p:nvPr/>
        </p:nvSpPr>
        <p:spPr>
          <a:xfrm>
            <a:off x="9034780" y="6727070"/>
            <a:ext cx="3157220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7864" y="5814476"/>
            <a:ext cx="1918844" cy="733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0"/>
          <p:cNvPicPr preferRelativeResize="0"/>
          <p:nvPr/>
        </p:nvPicPr>
        <p:blipFill rotWithShape="1">
          <a:blip r:embed="rId4">
            <a:alphaModFix/>
          </a:blip>
          <a:srcRect b="34195" l="0" r="0" t="30728"/>
          <a:stretch/>
        </p:blipFill>
        <p:spPr>
          <a:xfrm>
            <a:off x="9186000" y="119775"/>
            <a:ext cx="2855649" cy="10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0"/>
          <p:cNvSpPr txBox="1"/>
          <p:nvPr/>
        </p:nvSpPr>
        <p:spPr>
          <a:xfrm>
            <a:off x="486945" y="420710"/>
            <a:ext cx="8293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SAÚDE DIGITAL</a:t>
            </a:r>
            <a:endParaRPr b="1" i="0" sz="1600" u="none" cap="none" strike="noStrike">
              <a:solidFill>
                <a:srgbClr val="009B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0"/>
          <p:cNvSpPr txBox="1"/>
          <p:nvPr/>
        </p:nvSpPr>
        <p:spPr>
          <a:xfrm>
            <a:off x="291475" y="1256500"/>
            <a:ext cx="11750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5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O termo Saúde Digital </a:t>
            </a:r>
            <a:r>
              <a:rPr b="1" i="0" lang="pt-BR" sz="25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é abrangente</a:t>
            </a:r>
            <a:r>
              <a:rPr b="0" i="0" lang="pt-BR" sz="25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b="1" i="0" lang="pt-BR" sz="25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incorpora os recentes avanços na tecnologia</a:t>
            </a:r>
            <a:r>
              <a:rPr b="0" i="0" lang="pt-BR" sz="25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 aplicada à área da saúde, com o uso de Tecnologias de Informação e Comunicação (TIC).</a:t>
            </a:r>
            <a:endParaRPr b="0" i="0" sz="2500" u="none" cap="none" strike="noStrike">
              <a:solidFill>
                <a:srgbClr val="4558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0"/>
          <p:cNvSpPr/>
          <p:nvPr/>
        </p:nvSpPr>
        <p:spPr>
          <a:xfrm>
            <a:off x="2793875" y="2383150"/>
            <a:ext cx="6240900" cy="787200"/>
          </a:xfrm>
          <a:prstGeom prst="rect">
            <a:avLst/>
          </a:prstGeom>
          <a:solidFill>
            <a:srgbClr val="00964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SAÚDE DIGITAL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0"/>
          <p:cNvSpPr/>
          <p:nvPr/>
        </p:nvSpPr>
        <p:spPr>
          <a:xfrm>
            <a:off x="2914650" y="3258025"/>
            <a:ext cx="582900" cy="1001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C343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0"/>
          <p:cNvSpPr/>
          <p:nvPr/>
        </p:nvSpPr>
        <p:spPr>
          <a:xfrm>
            <a:off x="4147175" y="3261249"/>
            <a:ext cx="582900" cy="1891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C343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0"/>
          <p:cNvSpPr/>
          <p:nvPr/>
        </p:nvSpPr>
        <p:spPr>
          <a:xfrm>
            <a:off x="5513100" y="3258030"/>
            <a:ext cx="582900" cy="1040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C343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0"/>
          <p:cNvSpPr/>
          <p:nvPr/>
        </p:nvSpPr>
        <p:spPr>
          <a:xfrm>
            <a:off x="6768450" y="3261249"/>
            <a:ext cx="582900" cy="1891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C343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0"/>
          <p:cNvSpPr/>
          <p:nvPr/>
        </p:nvSpPr>
        <p:spPr>
          <a:xfrm>
            <a:off x="8331850" y="3238518"/>
            <a:ext cx="582900" cy="1040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C343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0"/>
          <p:cNvSpPr/>
          <p:nvPr/>
        </p:nvSpPr>
        <p:spPr>
          <a:xfrm>
            <a:off x="2588850" y="4371250"/>
            <a:ext cx="1234500" cy="1001700"/>
          </a:xfrm>
          <a:prstGeom prst="ellipse">
            <a:avLst/>
          </a:prstGeom>
          <a:solidFill>
            <a:srgbClr val="FFF2CC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Saúde Móvel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0"/>
          <p:cNvSpPr/>
          <p:nvPr/>
        </p:nvSpPr>
        <p:spPr>
          <a:xfrm>
            <a:off x="3516575" y="5270550"/>
            <a:ext cx="1918800" cy="1001700"/>
          </a:xfrm>
          <a:prstGeom prst="ellipse">
            <a:avLst/>
          </a:prstGeom>
          <a:solidFill>
            <a:srgbClr val="FFF2CC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Informatização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0"/>
          <p:cNvSpPr/>
          <p:nvPr/>
        </p:nvSpPr>
        <p:spPr>
          <a:xfrm>
            <a:off x="5034900" y="4374475"/>
            <a:ext cx="1464900" cy="1001700"/>
          </a:xfrm>
          <a:prstGeom prst="ellipse">
            <a:avLst/>
          </a:prstGeom>
          <a:solidFill>
            <a:srgbClr val="FFF2CC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Tele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medicina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0"/>
          <p:cNvSpPr txBox="1"/>
          <p:nvPr/>
        </p:nvSpPr>
        <p:spPr>
          <a:xfrm>
            <a:off x="634375" y="6329550"/>
            <a:ext cx="829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https://www.gov.br/saude/pt-br/composicao/seidigi/saude-digital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0"/>
          <p:cNvSpPr/>
          <p:nvPr/>
        </p:nvSpPr>
        <p:spPr>
          <a:xfrm>
            <a:off x="6175050" y="5270550"/>
            <a:ext cx="1782000" cy="1001700"/>
          </a:xfrm>
          <a:prstGeom prst="ellipse">
            <a:avLst/>
          </a:prstGeom>
          <a:solidFill>
            <a:srgbClr val="FFF2CC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Tele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atendimento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0"/>
          <p:cNvSpPr/>
          <p:nvPr/>
        </p:nvSpPr>
        <p:spPr>
          <a:xfrm>
            <a:off x="7738450" y="4371250"/>
            <a:ext cx="1782000" cy="10017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Telessaúde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0"/>
          <p:cNvSpPr/>
          <p:nvPr/>
        </p:nvSpPr>
        <p:spPr>
          <a:xfrm>
            <a:off x="2261225" y="2431000"/>
            <a:ext cx="327600" cy="32943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0"/>
          <p:cNvSpPr txBox="1"/>
          <p:nvPr/>
        </p:nvSpPr>
        <p:spPr>
          <a:xfrm>
            <a:off x="274600" y="3414700"/>
            <a:ext cx="19188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pt-BR" sz="25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Estratégia de Saúde Digital para o Brasil</a:t>
            </a:r>
            <a:endParaRPr b="1" i="0" sz="2500" u="none" cap="none" strike="noStrike">
              <a:solidFill>
                <a:srgbClr val="4558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ec6fdcccb4_0_330"/>
          <p:cNvSpPr/>
          <p:nvPr/>
        </p:nvSpPr>
        <p:spPr>
          <a:xfrm>
            <a:off x="0" y="6573838"/>
            <a:ext cx="12192000" cy="1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g1ec6fdcccb4_0_330"/>
          <p:cNvSpPr/>
          <p:nvPr/>
        </p:nvSpPr>
        <p:spPr>
          <a:xfrm>
            <a:off x="-1519111" y="6732665"/>
            <a:ext cx="10187621" cy="136525"/>
          </a:xfrm>
          <a:custGeom>
            <a:rect b="b" l="l" r="r" t="t"/>
            <a:pathLst>
              <a:path extrusionOk="0" h="133" w="9712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g1ec6fdcccb4_0_330"/>
          <p:cNvSpPr/>
          <p:nvPr/>
        </p:nvSpPr>
        <p:spPr>
          <a:xfrm>
            <a:off x="8729472" y="6732665"/>
            <a:ext cx="3157219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g1ec6fdcccb4_0_330"/>
          <p:cNvSpPr/>
          <p:nvPr/>
        </p:nvSpPr>
        <p:spPr>
          <a:xfrm>
            <a:off x="9034780" y="6727070"/>
            <a:ext cx="3157219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4" name="Google Shape;414;g1ec6fdcccb4_0_3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6689" y="5904201"/>
            <a:ext cx="1918844" cy="733137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g1ec6fdcccb4_0_330"/>
          <p:cNvSpPr txBox="1"/>
          <p:nvPr/>
        </p:nvSpPr>
        <p:spPr>
          <a:xfrm>
            <a:off x="486945" y="344510"/>
            <a:ext cx="8293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TELE</a:t>
            </a:r>
            <a:r>
              <a:rPr b="1" i="0" lang="pt-BR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DIAGNÓSTICO </a:t>
            </a:r>
            <a:r>
              <a:rPr b="1" i="0" lang="pt-BR" sz="28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EM DERMATOLOGIA</a:t>
            </a:r>
            <a:endParaRPr b="1" i="0" sz="1600" u="none" cap="none" strike="noStrike">
              <a:solidFill>
                <a:srgbClr val="009B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6" name="Google Shape;416;g1ec6fdcccb4_0_330"/>
          <p:cNvPicPr preferRelativeResize="0"/>
          <p:nvPr/>
        </p:nvPicPr>
        <p:blipFill rotWithShape="1">
          <a:blip r:embed="rId4">
            <a:alphaModFix/>
          </a:blip>
          <a:srcRect b="34195" l="0" r="0" t="30728"/>
          <a:stretch/>
        </p:blipFill>
        <p:spPr>
          <a:xfrm>
            <a:off x="9185563" y="105300"/>
            <a:ext cx="2855649" cy="10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g1ec6fdcccb4_0_3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8713" y="1383370"/>
            <a:ext cx="11323124" cy="4463234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g1ec6fdcccb4_0_330"/>
          <p:cNvSpPr txBox="1"/>
          <p:nvPr/>
        </p:nvSpPr>
        <p:spPr>
          <a:xfrm>
            <a:off x="6427475" y="192100"/>
            <a:ext cx="3000000" cy="12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chemeClr val="dk1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Pontal do Paraná </a:t>
            </a:r>
            <a:endParaRPr b="1" i="0" sz="1500" u="none" cap="none" strike="noStrike">
              <a:solidFill>
                <a:schemeClr val="dk1"/>
              </a:solidFill>
              <a:highlight>
                <a:srgbClr val="00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pt-BR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2022 - 29 exames 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pt-BR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2023 - 528 exames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pt-BR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 -  557 exames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ec6fdcccb4_0_351"/>
          <p:cNvSpPr/>
          <p:nvPr/>
        </p:nvSpPr>
        <p:spPr>
          <a:xfrm>
            <a:off x="0" y="6573838"/>
            <a:ext cx="12192000" cy="1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g1ec6fdcccb4_0_351"/>
          <p:cNvSpPr/>
          <p:nvPr/>
        </p:nvSpPr>
        <p:spPr>
          <a:xfrm>
            <a:off x="-1519111" y="6732665"/>
            <a:ext cx="10187621" cy="136525"/>
          </a:xfrm>
          <a:custGeom>
            <a:rect b="b" l="l" r="r" t="t"/>
            <a:pathLst>
              <a:path extrusionOk="0" h="133" w="9712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g1ec6fdcccb4_0_351"/>
          <p:cNvSpPr/>
          <p:nvPr/>
        </p:nvSpPr>
        <p:spPr>
          <a:xfrm>
            <a:off x="8729472" y="6732665"/>
            <a:ext cx="3157219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g1ec6fdcccb4_0_351"/>
          <p:cNvSpPr/>
          <p:nvPr/>
        </p:nvSpPr>
        <p:spPr>
          <a:xfrm>
            <a:off x="9034780" y="6727070"/>
            <a:ext cx="3157219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8" name="Google Shape;428;g1ec6fdcccb4_0_3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6689" y="5904201"/>
            <a:ext cx="1918844" cy="733137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g1ec6fdcccb4_0_351"/>
          <p:cNvSpPr txBox="1"/>
          <p:nvPr/>
        </p:nvSpPr>
        <p:spPr>
          <a:xfrm>
            <a:off x="486945" y="344510"/>
            <a:ext cx="8293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TELE</a:t>
            </a:r>
            <a:r>
              <a:rPr b="1" i="0" lang="pt-BR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DIAGNÓSTICO </a:t>
            </a:r>
            <a:r>
              <a:rPr b="1" i="0" lang="pt-BR" sz="28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EM DERMATOLOGIA</a:t>
            </a:r>
            <a:endParaRPr b="1" i="0" sz="1600" u="none" cap="none" strike="noStrike">
              <a:solidFill>
                <a:srgbClr val="009B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0" name="Google Shape;430;g1ec6fdcccb4_0_351"/>
          <p:cNvPicPr preferRelativeResize="0"/>
          <p:nvPr/>
        </p:nvPicPr>
        <p:blipFill rotWithShape="1">
          <a:blip r:embed="rId4">
            <a:alphaModFix/>
          </a:blip>
          <a:srcRect b="34195" l="0" r="0" t="30728"/>
          <a:stretch/>
        </p:blipFill>
        <p:spPr>
          <a:xfrm>
            <a:off x="9185563" y="105300"/>
            <a:ext cx="2855649" cy="10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g1ec6fdcccb4_0_3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1000" y="1404100"/>
            <a:ext cx="11323125" cy="4407465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g1ec6fdcccb4_0_351"/>
          <p:cNvSpPr txBox="1"/>
          <p:nvPr/>
        </p:nvSpPr>
        <p:spPr>
          <a:xfrm>
            <a:off x="6400800" y="76200"/>
            <a:ext cx="30000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Guaratuba</a:t>
            </a:r>
            <a:endParaRPr b="1" i="0" sz="1600" u="none" cap="none" strike="noStrike">
              <a:solidFill>
                <a:schemeClr val="dk1"/>
              </a:solidFill>
              <a:highlight>
                <a:srgbClr val="00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2022 - 122 exames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2023 - 329 exames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 - 451 exames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ec6fdcccb4_0_374"/>
          <p:cNvSpPr/>
          <p:nvPr/>
        </p:nvSpPr>
        <p:spPr>
          <a:xfrm>
            <a:off x="0" y="6573838"/>
            <a:ext cx="12192000" cy="1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g1ec6fdcccb4_0_374"/>
          <p:cNvSpPr/>
          <p:nvPr/>
        </p:nvSpPr>
        <p:spPr>
          <a:xfrm>
            <a:off x="-1519111" y="6732665"/>
            <a:ext cx="10187621" cy="136525"/>
          </a:xfrm>
          <a:custGeom>
            <a:rect b="b" l="l" r="r" t="t"/>
            <a:pathLst>
              <a:path extrusionOk="0" h="133" w="9712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g1ec6fdcccb4_0_374"/>
          <p:cNvSpPr/>
          <p:nvPr/>
        </p:nvSpPr>
        <p:spPr>
          <a:xfrm>
            <a:off x="8729472" y="6732665"/>
            <a:ext cx="3157219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g1ec6fdcccb4_0_374"/>
          <p:cNvSpPr/>
          <p:nvPr/>
        </p:nvSpPr>
        <p:spPr>
          <a:xfrm>
            <a:off x="9034780" y="6727070"/>
            <a:ext cx="3157219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2" name="Google Shape;442;g1ec6fdcccb4_0_3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6689" y="5904201"/>
            <a:ext cx="1918844" cy="733137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g1ec6fdcccb4_0_374"/>
          <p:cNvSpPr txBox="1"/>
          <p:nvPr/>
        </p:nvSpPr>
        <p:spPr>
          <a:xfrm>
            <a:off x="486945" y="344510"/>
            <a:ext cx="8293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TELE</a:t>
            </a:r>
            <a:r>
              <a:rPr b="1" i="0" lang="pt-BR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DIAGNÓSTICO </a:t>
            </a:r>
            <a:r>
              <a:rPr b="1" i="0" lang="pt-BR" sz="28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EM DERMATOLOGIA</a:t>
            </a:r>
            <a:endParaRPr b="1" i="0" sz="1600" u="none" cap="none" strike="noStrike">
              <a:solidFill>
                <a:srgbClr val="009B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4" name="Google Shape;444;g1ec6fdcccb4_0_374"/>
          <p:cNvPicPr preferRelativeResize="0"/>
          <p:nvPr/>
        </p:nvPicPr>
        <p:blipFill rotWithShape="1">
          <a:blip r:embed="rId4">
            <a:alphaModFix/>
          </a:blip>
          <a:srcRect b="34195" l="0" r="0" t="30728"/>
          <a:stretch/>
        </p:blipFill>
        <p:spPr>
          <a:xfrm>
            <a:off x="9185563" y="105300"/>
            <a:ext cx="2855649" cy="10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g1ec6fdcccb4_0_3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3900" y="1185225"/>
            <a:ext cx="10837586" cy="4899662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g1ec6fdcccb4_0_374"/>
          <p:cNvSpPr/>
          <p:nvPr/>
        </p:nvSpPr>
        <p:spPr>
          <a:xfrm>
            <a:off x="1063000" y="5143500"/>
            <a:ext cx="2331600" cy="3258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g1ec6fdcccb4_0_374"/>
          <p:cNvSpPr/>
          <p:nvPr/>
        </p:nvSpPr>
        <p:spPr>
          <a:xfrm>
            <a:off x="803900" y="3575175"/>
            <a:ext cx="4339500" cy="4500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g1ec6fdcccb4_0_374"/>
          <p:cNvSpPr txBox="1"/>
          <p:nvPr/>
        </p:nvSpPr>
        <p:spPr>
          <a:xfrm>
            <a:off x="1184900" y="6084875"/>
            <a:ext cx="8424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https://www.saude.pr.gov.br/sites/default/arquivos_restritos/files/documento/2022-03/resolucao_0976_2021_2.pdf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ec6fdcccb4_0_475"/>
          <p:cNvSpPr/>
          <p:nvPr/>
        </p:nvSpPr>
        <p:spPr>
          <a:xfrm>
            <a:off x="0" y="6573838"/>
            <a:ext cx="12192000" cy="1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g1ec6fdcccb4_0_475"/>
          <p:cNvSpPr/>
          <p:nvPr/>
        </p:nvSpPr>
        <p:spPr>
          <a:xfrm>
            <a:off x="-1519111" y="6732665"/>
            <a:ext cx="10187621" cy="136525"/>
          </a:xfrm>
          <a:custGeom>
            <a:rect b="b" l="l" r="r" t="t"/>
            <a:pathLst>
              <a:path extrusionOk="0" h="133" w="9712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g1ec6fdcccb4_0_475"/>
          <p:cNvSpPr/>
          <p:nvPr/>
        </p:nvSpPr>
        <p:spPr>
          <a:xfrm>
            <a:off x="8729472" y="6732665"/>
            <a:ext cx="3157219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g1ec6fdcccb4_0_475"/>
          <p:cNvSpPr/>
          <p:nvPr/>
        </p:nvSpPr>
        <p:spPr>
          <a:xfrm>
            <a:off x="9034780" y="6727070"/>
            <a:ext cx="3157219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8" name="Google Shape;458;g1ec6fdcccb4_0_4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6689" y="5904201"/>
            <a:ext cx="1918844" cy="733137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g1ec6fdcccb4_0_475"/>
          <p:cNvSpPr txBox="1"/>
          <p:nvPr/>
        </p:nvSpPr>
        <p:spPr>
          <a:xfrm>
            <a:off x="486945" y="344510"/>
            <a:ext cx="8293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TELE</a:t>
            </a:r>
            <a:r>
              <a:rPr b="1" i="0" lang="pt-BR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DIAGNÓSTICO </a:t>
            </a:r>
            <a:r>
              <a:rPr b="1" i="0" lang="pt-BR" sz="28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EM DERMATOLOGIA</a:t>
            </a:r>
            <a:endParaRPr b="1" i="0" sz="1600" u="none" cap="none" strike="noStrike">
              <a:solidFill>
                <a:srgbClr val="009B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0" name="Google Shape;460;g1ec6fdcccb4_0_475"/>
          <p:cNvPicPr preferRelativeResize="0"/>
          <p:nvPr/>
        </p:nvPicPr>
        <p:blipFill rotWithShape="1">
          <a:blip r:embed="rId4">
            <a:alphaModFix/>
          </a:blip>
          <a:srcRect b="34195" l="0" r="0" t="30728"/>
          <a:stretch/>
        </p:blipFill>
        <p:spPr>
          <a:xfrm>
            <a:off x="9185563" y="105300"/>
            <a:ext cx="2855649" cy="10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g1ec6fdcccb4_0_475"/>
          <p:cNvSpPr txBox="1"/>
          <p:nvPr/>
        </p:nvSpPr>
        <p:spPr>
          <a:xfrm>
            <a:off x="8915400" y="4891075"/>
            <a:ext cx="2425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https://www.saude.pr.gov.br/sites/default/arquivos_restritos/files/documento/2022-03/resolucao_0976_2021_2.pdf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2" name="Google Shape;462;g1ec6fdcccb4_0_4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5800" y="878300"/>
            <a:ext cx="8094649" cy="445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g1ec6fdcccb4_0_475"/>
          <p:cNvPicPr preferRelativeResize="0"/>
          <p:nvPr/>
        </p:nvPicPr>
        <p:blipFill rotWithShape="1">
          <a:blip r:embed="rId6">
            <a:alphaModFix/>
          </a:blip>
          <a:srcRect b="0" l="0" r="0" t="11520"/>
          <a:stretch/>
        </p:blipFill>
        <p:spPr>
          <a:xfrm>
            <a:off x="634375" y="1249100"/>
            <a:ext cx="8126155" cy="10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g1ec6fdcccb4_0_47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6725" y="2190399"/>
            <a:ext cx="8005744" cy="147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g1ec6fdcccb4_0_475"/>
          <p:cNvPicPr preferRelativeResize="0"/>
          <p:nvPr/>
        </p:nvPicPr>
        <p:blipFill rotWithShape="1">
          <a:blip r:embed="rId8">
            <a:alphaModFix/>
          </a:blip>
          <a:srcRect b="0" l="0" r="0" t="2752"/>
          <a:stretch/>
        </p:blipFill>
        <p:spPr>
          <a:xfrm>
            <a:off x="712450" y="3586825"/>
            <a:ext cx="8005750" cy="269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ec6fdcccb4_0_197"/>
          <p:cNvSpPr/>
          <p:nvPr/>
        </p:nvSpPr>
        <p:spPr>
          <a:xfrm>
            <a:off x="0" y="6573838"/>
            <a:ext cx="12192000" cy="1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g1ec6fdcccb4_0_197"/>
          <p:cNvSpPr/>
          <p:nvPr/>
        </p:nvSpPr>
        <p:spPr>
          <a:xfrm>
            <a:off x="-1519111" y="6732665"/>
            <a:ext cx="10187621" cy="136525"/>
          </a:xfrm>
          <a:custGeom>
            <a:rect b="b" l="l" r="r" t="t"/>
            <a:pathLst>
              <a:path extrusionOk="0" h="133" w="9712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g1ec6fdcccb4_0_197"/>
          <p:cNvSpPr/>
          <p:nvPr/>
        </p:nvSpPr>
        <p:spPr>
          <a:xfrm>
            <a:off x="8729472" y="6732665"/>
            <a:ext cx="3157219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g1ec6fdcccb4_0_197"/>
          <p:cNvSpPr/>
          <p:nvPr/>
        </p:nvSpPr>
        <p:spPr>
          <a:xfrm>
            <a:off x="9034780" y="6727070"/>
            <a:ext cx="3157219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5" name="Google Shape;475;g1ec6fdcccb4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6689" y="5904201"/>
            <a:ext cx="1918844" cy="733137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g1ec6fdcccb4_0_197"/>
          <p:cNvSpPr txBox="1"/>
          <p:nvPr/>
        </p:nvSpPr>
        <p:spPr>
          <a:xfrm>
            <a:off x="800025" y="2127600"/>
            <a:ext cx="10372800" cy="13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39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PROPOSTA PARA EXPANSÃO DO TELE</a:t>
            </a:r>
            <a:r>
              <a:rPr b="1" i="0" lang="pt-BR" sz="39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DIAGNÓSTICO</a:t>
            </a:r>
            <a:r>
              <a:rPr b="1" i="0" lang="pt-BR" sz="39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 EM DERMATOLOGIA</a:t>
            </a:r>
            <a:endParaRPr b="1" i="0" sz="2700" u="none" cap="none" strike="noStrike">
              <a:solidFill>
                <a:srgbClr val="009B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7" name="Google Shape;477;g1ec6fdcccb4_0_197"/>
          <p:cNvPicPr preferRelativeResize="0"/>
          <p:nvPr/>
        </p:nvPicPr>
        <p:blipFill rotWithShape="1">
          <a:blip r:embed="rId4">
            <a:alphaModFix/>
          </a:blip>
          <a:srcRect b="34195" l="0" r="0" t="30728"/>
          <a:stretch/>
        </p:blipFill>
        <p:spPr>
          <a:xfrm>
            <a:off x="9185563" y="29100"/>
            <a:ext cx="2855649" cy="10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g1ec6fdcccb4_0_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31221" y="3531871"/>
            <a:ext cx="1758001" cy="17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1ec6fdcccb4_0_208"/>
          <p:cNvSpPr/>
          <p:nvPr/>
        </p:nvSpPr>
        <p:spPr>
          <a:xfrm>
            <a:off x="0" y="6573838"/>
            <a:ext cx="12192000" cy="1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g1ec6fdcccb4_0_208"/>
          <p:cNvSpPr/>
          <p:nvPr/>
        </p:nvSpPr>
        <p:spPr>
          <a:xfrm>
            <a:off x="-1519111" y="6732665"/>
            <a:ext cx="10187621" cy="136525"/>
          </a:xfrm>
          <a:custGeom>
            <a:rect b="b" l="l" r="r" t="t"/>
            <a:pathLst>
              <a:path extrusionOk="0" h="133" w="9712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g1ec6fdcccb4_0_208"/>
          <p:cNvSpPr/>
          <p:nvPr/>
        </p:nvSpPr>
        <p:spPr>
          <a:xfrm>
            <a:off x="8729472" y="6732665"/>
            <a:ext cx="3157219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g1ec6fdcccb4_0_208"/>
          <p:cNvSpPr/>
          <p:nvPr/>
        </p:nvSpPr>
        <p:spPr>
          <a:xfrm>
            <a:off x="9034780" y="6727070"/>
            <a:ext cx="3157219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8" name="Google Shape;488;g1ec6fdcccb4_0_2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6689" y="5904201"/>
            <a:ext cx="1918844" cy="733137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g1ec6fdcccb4_0_208"/>
          <p:cNvSpPr txBox="1"/>
          <p:nvPr/>
        </p:nvSpPr>
        <p:spPr>
          <a:xfrm>
            <a:off x="486950" y="344500"/>
            <a:ext cx="8741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EXPANSÃO TELE</a:t>
            </a:r>
            <a:r>
              <a:rPr b="1" i="0" lang="pt-BR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DIAGNÓSTICO</a:t>
            </a:r>
            <a:r>
              <a:rPr b="1" i="0" lang="pt-BR" sz="28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 - DERMATOLOGIA</a:t>
            </a:r>
            <a:endParaRPr b="1" i="0" sz="1600" u="none" cap="none" strike="noStrike">
              <a:solidFill>
                <a:srgbClr val="009B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0" name="Google Shape;490;g1ec6fdcccb4_0_208"/>
          <p:cNvPicPr preferRelativeResize="0"/>
          <p:nvPr/>
        </p:nvPicPr>
        <p:blipFill rotWithShape="1">
          <a:blip r:embed="rId4">
            <a:alphaModFix/>
          </a:blip>
          <a:srcRect b="34195" l="0" r="0" t="30728"/>
          <a:stretch/>
        </p:blipFill>
        <p:spPr>
          <a:xfrm>
            <a:off x="9185563" y="29100"/>
            <a:ext cx="2855649" cy="10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g1ec6fdcccb4_0_208"/>
          <p:cNvSpPr/>
          <p:nvPr/>
        </p:nvSpPr>
        <p:spPr>
          <a:xfrm>
            <a:off x="600075" y="1118225"/>
            <a:ext cx="10875300" cy="16458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1º → Realizar </a:t>
            </a:r>
            <a:r>
              <a:rPr b="1" i="0" lang="pt-BR" sz="2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levantamento</a:t>
            </a:r>
            <a:r>
              <a:rPr b="0" i="0" lang="pt-BR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quais </a:t>
            </a:r>
            <a:r>
              <a:rPr b="1" i="0" lang="pt-BR" sz="2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municípios possuem dermatoscópios</a:t>
            </a:r>
            <a:r>
              <a:rPr b="0" i="0" lang="pt-BR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compatíveis </a:t>
            </a:r>
            <a:r>
              <a:rPr b="1" i="0" lang="pt-BR" sz="2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 teriam interesse na adesão</a:t>
            </a:r>
            <a:r>
              <a:rPr b="0" i="0" lang="pt-BR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à Oferta Nacional de Telediagnóstico em ECG; 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g1ec6fdcccb4_0_208"/>
          <p:cNvSpPr txBox="1"/>
          <p:nvPr/>
        </p:nvSpPr>
        <p:spPr>
          <a:xfrm>
            <a:off x="-13325" y="2775950"/>
            <a:ext cx="11976300" cy="40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Por meio de f</a:t>
            </a:r>
            <a:r>
              <a:rPr b="0" i="0" lang="pt-BR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ormulário eletrônico</a:t>
            </a: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disponibilizado pela Sesa/PR, via RS;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Prazo para responder ao </a:t>
            </a:r>
            <a:r>
              <a:rPr b="0" i="0" lang="pt-BR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levantamento até 31/01/2024</a:t>
            </a: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Preencher ao levantamento os municípios que </a:t>
            </a:r>
            <a:r>
              <a:rPr b="0" i="0" lang="pt-BR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tenham equipamento compatível</a:t>
            </a: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b="0" i="0" lang="pt-BR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interesse em aderir</a:t>
            </a: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b="0" i="0" lang="pt-BR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Organização dos fluxos internos</a:t>
            </a: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pessoa de referência, em qual local ficará, fluxo para agendamento na especializada, fluxo dos usuários que já se encontram em fila de espera para consulta com dermatologista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1ec6fdcccb4_0_233"/>
          <p:cNvSpPr/>
          <p:nvPr/>
        </p:nvSpPr>
        <p:spPr>
          <a:xfrm>
            <a:off x="0" y="6573838"/>
            <a:ext cx="12192000" cy="1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g1ec6fdcccb4_0_233"/>
          <p:cNvSpPr/>
          <p:nvPr/>
        </p:nvSpPr>
        <p:spPr>
          <a:xfrm>
            <a:off x="-1519111" y="6732665"/>
            <a:ext cx="10187621" cy="136525"/>
          </a:xfrm>
          <a:custGeom>
            <a:rect b="b" l="l" r="r" t="t"/>
            <a:pathLst>
              <a:path extrusionOk="0" h="133" w="9712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g1ec6fdcccb4_0_233"/>
          <p:cNvSpPr/>
          <p:nvPr/>
        </p:nvSpPr>
        <p:spPr>
          <a:xfrm>
            <a:off x="8729472" y="6732665"/>
            <a:ext cx="3157219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g1ec6fdcccb4_0_233"/>
          <p:cNvSpPr/>
          <p:nvPr/>
        </p:nvSpPr>
        <p:spPr>
          <a:xfrm>
            <a:off x="9034780" y="6727070"/>
            <a:ext cx="3157219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2" name="Google Shape;502;g1ec6fdcccb4_0_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6689" y="5904201"/>
            <a:ext cx="1918844" cy="733137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g1ec6fdcccb4_0_233"/>
          <p:cNvSpPr txBox="1"/>
          <p:nvPr/>
        </p:nvSpPr>
        <p:spPr>
          <a:xfrm>
            <a:off x="486950" y="344500"/>
            <a:ext cx="8741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EXPANSÃO TELE</a:t>
            </a:r>
            <a:r>
              <a:rPr b="1" i="0" lang="pt-BR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DIAGNÓSTICO</a:t>
            </a:r>
            <a:r>
              <a:rPr b="1" i="0" lang="pt-BR" sz="28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 - DERMATOLOGIA</a:t>
            </a:r>
            <a:endParaRPr b="1" i="0" sz="2800" u="none" cap="none" strike="noStrike">
              <a:solidFill>
                <a:srgbClr val="4558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4" name="Google Shape;504;g1ec6fdcccb4_0_233"/>
          <p:cNvPicPr preferRelativeResize="0"/>
          <p:nvPr/>
        </p:nvPicPr>
        <p:blipFill rotWithShape="1">
          <a:blip r:embed="rId4">
            <a:alphaModFix/>
          </a:blip>
          <a:srcRect b="34195" l="0" r="0" t="30728"/>
          <a:stretch/>
        </p:blipFill>
        <p:spPr>
          <a:xfrm>
            <a:off x="9185563" y="29100"/>
            <a:ext cx="2855649" cy="10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g1ec6fdcccb4_0_233"/>
          <p:cNvSpPr/>
          <p:nvPr/>
        </p:nvSpPr>
        <p:spPr>
          <a:xfrm>
            <a:off x="600075" y="1270625"/>
            <a:ext cx="10875300" cy="1268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2º → </a:t>
            </a:r>
            <a:r>
              <a:rPr b="1" i="0" lang="pt-BR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Incluir</a:t>
            </a:r>
            <a:r>
              <a:rPr b="0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os municípios que </a:t>
            </a:r>
            <a:r>
              <a:rPr b="1" i="0" lang="pt-BR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possuem equipamento compatível</a:t>
            </a:r>
            <a:r>
              <a:rPr b="0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b="1" i="0" lang="pt-BR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manifestaram interesse</a:t>
            </a:r>
            <a:r>
              <a:rPr b="0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 adesão à Oferta Nacional de Telediagnóstico em ECG;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g1ec6fdcccb4_0_233"/>
          <p:cNvSpPr txBox="1"/>
          <p:nvPr/>
        </p:nvSpPr>
        <p:spPr>
          <a:xfrm>
            <a:off x="417200" y="2667000"/>
            <a:ext cx="11287200" cy="3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Adesão por meio da </a:t>
            </a:r>
            <a:r>
              <a:rPr b="1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assinatura do termo da Resolução SESA nº1048/2021</a:t>
            </a: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Termos devem ser </a:t>
            </a:r>
            <a:r>
              <a:rPr b="1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tramitados à área técnica</a:t>
            </a: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Telessaúde Paraná por meio da Regional de Saúde (abertura de e-protocolo)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Implementação</a:t>
            </a: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nos municípios ocorrerá por </a:t>
            </a:r>
            <a:r>
              <a:rPr b="1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etapas</a:t>
            </a: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com capacitações nas regiões de saúde (dependência de recursos humanos da Sesa Central para treinamento das RS e municípios).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1ec6fdcccb4_0_131"/>
          <p:cNvSpPr/>
          <p:nvPr/>
        </p:nvSpPr>
        <p:spPr>
          <a:xfrm>
            <a:off x="-1519111" y="6732665"/>
            <a:ext cx="10187621" cy="136525"/>
          </a:xfrm>
          <a:custGeom>
            <a:rect b="b" l="l" r="r" t="t"/>
            <a:pathLst>
              <a:path extrusionOk="0" h="133" w="9712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g1ec6fdcccb4_0_131"/>
          <p:cNvSpPr/>
          <p:nvPr/>
        </p:nvSpPr>
        <p:spPr>
          <a:xfrm>
            <a:off x="8729472" y="6732665"/>
            <a:ext cx="3157219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g1ec6fdcccb4_0_131"/>
          <p:cNvSpPr/>
          <p:nvPr/>
        </p:nvSpPr>
        <p:spPr>
          <a:xfrm>
            <a:off x="9034780" y="6727070"/>
            <a:ext cx="3157219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4" name="Google Shape;514;g1ec6fdcccb4_0_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6689" y="5904201"/>
            <a:ext cx="1918844" cy="733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g1ec6fdcccb4_0_131"/>
          <p:cNvPicPr preferRelativeResize="0"/>
          <p:nvPr/>
        </p:nvPicPr>
        <p:blipFill rotWithShape="1">
          <a:blip r:embed="rId4">
            <a:alphaModFix/>
          </a:blip>
          <a:srcRect b="34195" l="0" r="0" t="30728"/>
          <a:stretch/>
        </p:blipFill>
        <p:spPr>
          <a:xfrm>
            <a:off x="9185563" y="105300"/>
            <a:ext cx="2855649" cy="10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g1ec6fdcccb4_0_131"/>
          <p:cNvSpPr txBox="1"/>
          <p:nvPr/>
        </p:nvSpPr>
        <p:spPr>
          <a:xfrm>
            <a:off x="486950" y="344500"/>
            <a:ext cx="8741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EXPANSÃO TELE</a:t>
            </a:r>
            <a:r>
              <a:rPr b="1" i="0" lang="pt-BR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DIAGNÓSTICO</a:t>
            </a:r>
            <a:r>
              <a:rPr b="1" i="0" lang="pt-BR" sz="28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 - DERMATOLOGIA</a:t>
            </a:r>
            <a:endParaRPr b="1" i="0" sz="2800" u="none" cap="none" strike="noStrike">
              <a:solidFill>
                <a:srgbClr val="4558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g1ec6fdcccb4_0_131"/>
          <p:cNvSpPr txBox="1"/>
          <p:nvPr/>
        </p:nvSpPr>
        <p:spPr>
          <a:xfrm>
            <a:off x="604800" y="1329675"/>
            <a:ext cx="10863300" cy="4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Situação da 20ª Região de Saúde: </a:t>
            </a:r>
            <a:endParaRPr b="1" i="0" sz="24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Tratativas do CISCOPAR com o Núcleo Estadual de Telessaúde de SC antes da instituição do Núcleo Estadual no Paraná, por meio da Resolução SESA nº1048/2021;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Aquisição de 43 dermatoscópios para os 18 municípios, por meio do CISCOPAR;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Discussão na CIR em 01/12/2023, conduzida pela 20ªRS;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Decisão dos gestores dos 18 municípios pela adesão.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8" name="Google Shape;518;g1ec6fdcccb4_0_1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66776" y="4210574"/>
            <a:ext cx="1465850" cy="146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2"/>
          <p:cNvSpPr txBox="1"/>
          <p:nvPr/>
        </p:nvSpPr>
        <p:spPr>
          <a:xfrm>
            <a:off x="1867600" y="2984497"/>
            <a:ext cx="82089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0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Jéssica Oliveira de Lima  -  (41) 3330-4261</a:t>
            </a:r>
            <a:endParaRPr b="0" i="0" sz="2000" u="none" cap="none" strike="noStrike">
              <a:solidFill>
                <a:srgbClr val="4558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0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Cássio Junior Duarte - (41) 3330-4760</a:t>
            </a:r>
            <a:endParaRPr b="0" i="0" sz="2000" u="none" cap="none" strike="noStrike">
              <a:solidFill>
                <a:srgbClr val="4558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4558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20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Referências técnicas do Telessaúde Paraná</a:t>
            </a:r>
            <a:endParaRPr b="1" i="0" sz="2000" u="none" cap="none" strike="noStrike">
              <a:solidFill>
                <a:srgbClr val="4558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20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Diretoria de Atenção e Vigilância em Saúde</a:t>
            </a:r>
            <a:endParaRPr b="1" i="0" sz="2000" u="none" cap="none" strike="noStrike">
              <a:solidFill>
                <a:srgbClr val="4558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4558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2000" u="none" cap="none" strike="noStrike">
                <a:solidFill>
                  <a:srgbClr val="45586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telessaude.pr@sesa.pr.gov.br</a:t>
            </a:r>
            <a:r>
              <a:rPr b="0" i="0" lang="pt-BR" sz="20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00" u="sng" cap="none" strike="noStrik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22"/>
          <p:cNvSpPr/>
          <p:nvPr/>
        </p:nvSpPr>
        <p:spPr>
          <a:xfrm>
            <a:off x="-1519111" y="6732665"/>
            <a:ext cx="10187621" cy="136525"/>
          </a:xfrm>
          <a:custGeom>
            <a:rect b="b" l="l" r="r" t="t"/>
            <a:pathLst>
              <a:path extrusionOk="0" h="133" w="9712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22"/>
          <p:cNvSpPr/>
          <p:nvPr/>
        </p:nvSpPr>
        <p:spPr>
          <a:xfrm>
            <a:off x="8729472" y="6732665"/>
            <a:ext cx="3157219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22"/>
          <p:cNvSpPr/>
          <p:nvPr/>
        </p:nvSpPr>
        <p:spPr>
          <a:xfrm>
            <a:off x="9034780" y="6727070"/>
            <a:ext cx="3157219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7" name="Google Shape;52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56689" y="5904201"/>
            <a:ext cx="1918844" cy="733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22"/>
          <p:cNvPicPr preferRelativeResize="0"/>
          <p:nvPr/>
        </p:nvPicPr>
        <p:blipFill rotWithShape="1">
          <a:blip r:embed="rId5">
            <a:alphaModFix/>
          </a:blip>
          <a:srcRect b="34197" l="0" r="0" t="30728"/>
          <a:stretch/>
        </p:blipFill>
        <p:spPr>
          <a:xfrm>
            <a:off x="3329235" y="937000"/>
            <a:ext cx="5169874" cy="181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a16304c7e6_0_113"/>
          <p:cNvSpPr/>
          <p:nvPr/>
        </p:nvSpPr>
        <p:spPr>
          <a:xfrm>
            <a:off x="0" y="6573838"/>
            <a:ext cx="12192000" cy="1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2a16304c7e6_0_113"/>
          <p:cNvSpPr/>
          <p:nvPr/>
        </p:nvSpPr>
        <p:spPr>
          <a:xfrm>
            <a:off x="-1519111" y="6732665"/>
            <a:ext cx="10187621" cy="136525"/>
          </a:xfrm>
          <a:custGeom>
            <a:rect b="b" l="l" r="r" t="t"/>
            <a:pathLst>
              <a:path extrusionOk="0" h="133" w="9712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2a16304c7e6_0_113"/>
          <p:cNvSpPr/>
          <p:nvPr/>
        </p:nvSpPr>
        <p:spPr>
          <a:xfrm>
            <a:off x="8729472" y="6732665"/>
            <a:ext cx="3157219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2a16304c7e6_0_113"/>
          <p:cNvSpPr/>
          <p:nvPr/>
        </p:nvSpPr>
        <p:spPr>
          <a:xfrm>
            <a:off x="9034780" y="6727070"/>
            <a:ext cx="3157219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g2a16304c7e6_0_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7864" y="5814476"/>
            <a:ext cx="1918844" cy="733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2a16304c7e6_0_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8125" y="255226"/>
            <a:ext cx="10546076" cy="589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2a16304c7e6_0_113"/>
          <p:cNvPicPr preferRelativeResize="0"/>
          <p:nvPr/>
        </p:nvPicPr>
        <p:blipFill rotWithShape="1">
          <a:blip r:embed="rId5">
            <a:alphaModFix/>
          </a:blip>
          <a:srcRect b="34195" l="0" r="0" t="30728"/>
          <a:stretch/>
        </p:blipFill>
        <p:spPr>
          <a:xfrm>
            <a:off x="9186000" y="119775"/>
            <a:ext cx="2855649" cy="10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2a16304c7e6_0_113"/>
          <p:cNvSpPr/>
          <p:nvPr/>
        </p:nvSpPr>
        <p:spPr>
          <a:xfrm>
            <a:off x="737225" y="1040875"/>
            <a:ext cx="1062900" cy="428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2a16304c7e6_0_113"/>
          <p:cNvSpPr/>
          <p:nvPr/>
        </p:nvSpPr>
        <p:spPr>
          <a:xfrm>
            <a:off x="737225" y="4023550"/>
            <a:ext cx="1062900" cy="840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2a16304c7e6_0_113"/>
          <p:cNvSpPr/>
          <p:nvPr/>
        </p:nvSpPr>
        <p:spPr>
          <a:xfrm rot="7858053">
            <a:off x="1614315" y="543331"/>
            <a:ext cx="651586" cy="53164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2a16304c7e6_0_113"/>
          <p:cNvSpPr/>
          <p:nvPr/>
        </p:nvSpPr>
        <p:spPr>
          <a:xfrm rot="7858053">
            <a:off x="1482965" y="3755894"/>
            <a:ext cx="651586" cy="53164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a16304c7e6_0_133"/>
          <p:cNvSpPr/>
          <p:nvPr/>
        </p:nvSpPr>
        <p:spPr>
          <a:xfrm>
            <a:off x="0" y="6573838"/>
            <a:ext cx="12192000" cy="1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2a16304c7e6_0_133"/>
          <p:cNvSpPr/>
          <p:nvPr/>
        </p:nvSpPr>
        <p:spPr>
          <a:xfrm>
            <a:off x="-1519111" y="6732665"/>
            <a:ext cx="10187621" cy="136525"/>
          </a:xfrm>
          <a:custGeom>
            <a:rect b="b" l="l" r="r" t="t"/>
            <a:pathLst>
              <a:path extrusionOk="0" h="133" w="9712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2a16304c7e6_0_133"/>
          <p:cNvSpPr/>
          <p:nvPr/>
        </p:nvSpPr>
        <p:spPr>
          <a:xfrm>
            <a:off x="8729472" y="6732665"/>
            <a:ext cx="3157219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2a16304c7e6_0_133"/>
          <p:cNvSpPr/>
          <p:nvPr/>
        </p:nvSpPr>
        <p:spPr>
          <a:xfrm>
            <a:off x="9034780" y="6727070"/>
            <a:ext cx="3157219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g2a16304c7e6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7864" y="5814476"/>
            <a:ext cx="1918844" cy="733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2a16304c7e6_0_133"/>
          <p:cNvPicPr preferRelativeResize="0"/>
          <p:nvPr/>
        </p:nvPicPr>
        <p:blipFill rotWithShape="1">
          <a:blip r:embed="rId4">
            <a:alphaModFix/>
          </a:blip>
          <a:srcRect b="34195" l="0" r="0" t="30728"/>
          <a:stretch/>
        </p:blipFill>
        <p:spPr>
          <a:xfrm>
            <a:off x="9186000" y="119775"/>
            <a:ext cx="2855649" cy="10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2a16304c7e6_0_133"/>
          <p:cNvSpPr txBox="1"/>
          <p:nvPr/>
        </p:nvSpPr>
        <p:spPr>
          <a:xfrm>
            <a:off x="199300" y="622750"/>
            <a:ext cx="11535000" cy="13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                      Portaria nº 4.279, de 30 de dezembro de 2010 </a:t>
            </a:r>
            <a:endParaRPr b="1" i="0" sz="2800" u="none" cap="none" strike="noStrike">
              <a:solidFill>
                <a:srgbClr val="4558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Estabelece diretrizes para a organização da Rede de Atenção à Saúde no âmbito do Sistema Único de Saúde (SUS).</a:t>
            </a:r>
            <a:endParaRPr b="0" i="0" sz="2800" u="none" cap="none" strike="noStrike">
              <a:solidFill>
                <a:srgbClr val="4558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2a16304c7e6_0_133"/>
          <p:cNvSpPr/>
          <p:nvPr/>
        </p:nvSpPr>
        <p:spPr>
          <a:xfrm>
            <a:off x="549600" y="2158925"/>
            <a:ext cx="11283000" cy="11316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Ampliar a cobertura do Telessaúde </a:t>
            </a:r>
            <a:r>
              <a:rPr b="1" i="0" lang="pt-BR" sz="25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visando apoio aos profissionais de saúde</a:t>
            </a:r>
            <a:r>
              <a:rPr b="0" i="0" lang="pt-BR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por meio da "segunda opinião formativa"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2a16304c7e6_0_133"/>
          <p:cNvSpPr/>
          <p:nvPr/>
        </p:nvSpPr>
        <p:spPr>
          <a:xfrm>
            <a:off x="5261650" y="3041850"/>
            <a:ext cx="1748700" cy="1217400"/>
          </a:xfrm>
          <a:prstGeom prst="mathMultiply">
            <a:avLst>
              <a:gd fmla="val 23520" name="adj1"/>
            </a:avLst>
          </a:prstGeom>
          <a:solidFill>
            <a:srgbClr val="99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2a16304c7e6_0_133"/>
          <p:cNvSpPr txBox="1"/>
          <p:nvPr/>
        </p:nvSpPr>
        <p:spPr>
          <a:xfrm>
            <a:off x="571500" y="4091863"/>
            <a:ext cx="11201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pt-BR" sz="25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Lei</a:t>
            </a:r>
            <a:r>
              <a:rPr b="1" i="0" lang="pt-BR" sz="900" u="none" cap="none" strike="noStrike">
                <a:solidFill>
                  <a:srgbClr val="55555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pt-BR" sz="25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Geral de Proteção de Dados Pessoais (LGPD) </a:t>
            </a:r>
            <a:r>
              <a:rPr b="1" i="0" lang="pt-BR" sz="2500" u="none" cap="none" strike="noStrike">
                <a:solidFill>
                  <a:srgbClr val="45586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nº 13.709, de 14 de agosto de 2018</a:t>
            </a:r>
            <a:endParaRPr b="1" i="0" sz="2500" u="none" cap="none" strike="noStrike">
              <a:solidFill>
                <a:srgbClr val="4558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2a16304c7e6_0_133"/>
          <p:cNvSpPr/>
          <p:nvPr/>
        </p:nvSpPr>
        <p:spPr>
          <a:xfrm>
            <a:off x="603850" y="4720550"/>
            <a:ext cx="11201400" cy="1853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Proteger os direitos fundamentais de liberdade e de privacidade, trata sobre o </a:t>
            </a:r>
            <a:r>
              <a:rPr b="1" i="0" lang="pt-BR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tratamento de dados pessoais, dispostos em meio físico ou digital</a:t>
            </a:r>
            <a:r>
              <a:rPr b="0" i="0" lang="pt-BR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feito por pessoa física ou jurídica de direito público ou privado, englobando um amplo conjunto de operações que podem ocorrer em meios manuais ou digitais.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a16304c7e6_0_1"/>
          <p:cNvSpPr/>
          <p:nvPr/>
        </p:nvSpPr>
        <p:spPr>
          <a:xfrm>
            <a:off x="0" y="6573838"/>
            <a:ext cx="12192000" cy="1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2a16304c7e6_0_1"/>
          <p:cNvSpPr/>
          <p:nvPr/>
        </p:nvSpPr>
        <p:spPr>
          <a:xfrm>
            <a:off x="-1519111" y="6732665"/>
            <a:ext cx="10187621" cy="136525"/>
          </a:xfrm>
          <a:custGeom>
            <a:rect b="b" l="l" r="r" t="t"/>
            <a:pathLst>
              <a:path extrusionOk="0" h="133" w="9712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2a16304c7e6_0_1"/>
          <p:cNvSpPr/>
          <p:nvPr/>
        </p:nvSpPr>
        <p:spPr>
          <a:xfrm>
            <a:off x="8729472" y="6732665"/>
            <a:ext cx="3157219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2a16304c7e6_0_1"/>
          <p:cNvSpPr/>
          <p:nvPr/>
        </p:nvSpPr>
        <p:spPr>
          <a:xfrm>
            <a:off x="9034780" y="6727070"/>
            <a:ext cx="3157219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g2a16304c7e6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7864" y="5814476"/>
            <a:ext cx="1918844" cy="733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2a16304c7e6_0_1"/>
          <p:cNvPicPr preferRelativeResize="0"/>
          <p:nvPr/>
        </p:nvPicPr>
        <p:blipFill rotWithShape="1">
          <a:blip r:embed="rId4">
            <a:alphaModFix/>
          </a:blip>
          <a:srcRect b="34195" l="0" r="0" t="30728"/>
          <a:stretch/>
        </p:blipFill>
        <p:spPr>
          <a:xfrm>
            <a:off x="9186000" y="119775"/>
            <a:ext cx="2855649" cy="10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2a16304c7e6_0_1"/>
          <p:cNvSpPr txBox="1"/>
          <p:nvPr/>
        </p:nvSpPr>
        <p:spPr>
          <a:xfrm>
            <a:off x="486945" y="420710"/>
            <a:ext cx="8293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TELESSAÚDE</a:t>
            </a:r>
            <a:endParaRPr b="1" i="0" sz="1600" u="none" cap="none" strike="noStrike">
              <a:solidFill>
                <a:srgbClr val="009B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2a16304c7e6_0_1"/>
          <p:cNvSpPr txBox="1"/>
          <p:nvPr/>
        </p:nvSpPr>
        <p:spPr>
          <a:xfrm>
            <a:off x="346850" y="1256500"/>
            <a:ext cx="5996400" cy="46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746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861"/>
              </a:buClr>
              <a:buSzPts val="2300"/>
              <a:buFont typeface="Calibri"/>
              <a:buChar char="●"/>
            </a:pPr>
            <a:r>
              <a:rPr b="1" i="0" lang="pt-BR" sz="23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Uma</a:t>
            </a:r>
            <a:r>
              <a:rPr b="0" i="0" lang="pt-BR" sz="23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pt-BR" sz="23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das estratégias</a:t>
            </a:r>
            <a:r>
              <a:rPr b="0" i="0" lang="pt-BR" sz="23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 existentes dentro do escopo da Saúde Digital, que utiliza recursos das Tecnologias Digitais de Informação e Comunicação – TDICs para </a:t>
            </a:r>
            <a:r>
              <a:rPr b="1" i="0" lang="pt-BR" sz="23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produzir e disponibilizar informações em saúde</a:t>
            </a:r>
            <a:r>
              <a:rPr b="0" i="0" lang="pt-BR" sz="23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, por meio de ações de </a:t>
            </a:r>
            <a:r>
              <a:rPr b="1" i="0" lang="pt-BR" sz="23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teleconsultoria, telediagnóstico, tele-educação e segunda opinião formativa*</a:t>
            </a:r>
            <a:r>
              <a:rPr b="0" i="0" lang="pt-BR" sz="23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300" u="none" cap="none" strike="noStrike">
              <a:solidFill>
                <a:srgbClr val="4558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861"/>
              </a:buClr>
              <a:buSzPts val="2300"/>
              <a:buFont typeface="Calibri"/>
              <a:buChar char="●"/>
            </a:pPr>
            <a:r>
              <a:rPr b="0" i="0" lang="pt-BR" sz="23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Envolve profissionais de saúde, gestores e usuários do SUS.</a:t>
            </a:r>
            <a:endParaRPr b="0" i="0" sz="2300" u="none" cap="none" strike="noStrike">
              <a:solidFill>
                <a:srgbClr val="4558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861"/>
              </a:buClr>
              <a:buSzPts val="2300"/>
              <a:buFont typeface="Calibri"/>
              <a:buChar char="●"/>
            </a:pPr>
            <a:r>
              <a:rPr b="1" i="0" lang="pt-BR" sz="23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Objetivo: </a:t>
            </a:r>
            <a:r>
              <a:rPr b="0" i="0" lang="pt-BR" sz="23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contribuir para a resolubilidade da APS e promover a sua articulação com a Atenção Especializada.</a:t>
            </a:r>
            <a:endParaRPr b="0" i="0" sz="2300" u="none" cap="none" strike="noStrike">
              <a:solidFill>
                <a:srgbClr val="4558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2a16304c7e6_0_1"/>
          <p:cNvPicPr preferRelativeResize="0"/>
          <p:nvPr/>
        </p:nvPicPr>
        <p:blipFill rotWithShape="1">
          <a:blip r:embed="rId5">
            <a:alphaModFix/>
          </a:blip>
          <a:srcRect b="8321" l="35544" r="3151" t="8205"/>
          <a:stretch/>
        </p:blipFill>
        <p:spPr>
          <a:xfrm>
            <a:off x="6419400" y="1374388"/>
            <a:ext cx="5467300" cy="418706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2a16304c7e6_0_1"/>
          <p:cNvSpPr/>
          <p:nvPr/>
        </p:nvSpPr>
        <p:spPr>
          <a:xfrm>
            <a:off x="9967875" y="1536575"/>
            <a:ext cx="966300" cy="1091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2a16304c7e6_0_1"/>
          <p:cNvSpPr/>
          <p:nvPr/>
        </p:nvSpPr>
        <p:spPr>
          <a:xfrm>
            <a:off x="10760700" y="3209825"/>
            <a:ext cx="1125900" cy="627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2a16304c7e6_0_1"/>
          <p:cNvSpPr/>
          <p:nvPr/>
        </p:nvSpPr>
        <p:spPr>
          <a:xfrm>
            <a:off x="8862500" y="4622475"/>
            <a:ext cx="825600" cy="733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2a16304c7e6_0_1"/>
          <p:cNvSpPr/>
          <p:nvPr/>
        </p:nvSpPr>
        <p:spPr>
          <a:xfrm>
            <a:off x="10760025" y="3950025"/>
            <a:ext cx="825600" cy="933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2a16304c7e6_0_1"/>
          <p:cNvSpPr/>
          <p:nvPr/>
        </p:nvSpPr>
        <p:spPr>
          <a:xfrm>
            <a:off x="7896300" y="1300900"/>
            <a:ext cx="966300" cy="8601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2a16304c7e6_0_1"/>
          <p:cNvSpPr txBox="1"/>
          <p:nvPr/>
        </p:nvSpPr>
        <p:spPr>
          <a:xfrm>
            <a:off x="906400" y="6176725"/>
            <a:ext cx="4881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*Portaria GM/MS nº 2.546, de 27 de outubro de 2011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"/>
          <p:cNvSpPr/>
          <p:nvPr/>
        </p:nvSpPr>
        <p:spPr>
          <a:xfrm>
            <a:off x="0" y="6573838"/>
            <a:ext cx="12192000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2"/>
          <p:cNvSpPr/>
          <p:nvPr/>
        </p:nvSpPr>
        <p:spPr>
          <a:xfrm>
            <a:off x="-1519111" y="6732665"/>
            <a:ext cx="10187623" cy="136525"/>
          </a:xfrm>
          <a:custGeom>
            <a:rect b="b" l="l" r="r" t="t"/>
            <a:pathLst>
              <a:path extrusionOk="0" h="133" w="9712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2"/>
          <p:cNvSpPr/>
          <p:nvPr/>
        </p:nvSpPr>
        <p:spPr>
          <a:xfrm>
            <a:off x="8729472" y="6732665"/>
            <a:ext cx="3157220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2"/>
          <p:cNvSpPr/>
          <p:nvPr/>
        </p:nvSpPr>
        <p:spPr>
          <a:xfrm>
            <a:off x="9034780" y="6727070"/>
            <a:ext cx="3157220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2"/>
          <p:cNvSpPr txBox="1"/>
          <p:nvPr/>
        </p:nvSpPr>
        <p:spPr>
          <a:xfrm>
            <a:off x="486950" y="1235325"/>
            <a:ext cx="6479400" cy="48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19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861"/>
              </a:buClr>
              <a:buSzPts val="2100"/>
              <a:buFont typeface="Calibri"/>
              <a:buAutoNum type="arabicPeriod"/>
            </a:pPr>
            <a:r>
              <a:rPr b="1" i="0" lang="pt-BR" sz="21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Teleconsultoria:</a:t>
            </a:r>
            <a:r>
              <a:rPr b="0" i="0" lang="pt-BR" sz="21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 ação registrada e realizada </a:t>
            </a:r>
            <a:r>
              <a:rPr b="0" i="0" lang="pt-BR" sz="2100" u="sng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entre profissionais de saúde</a:t>
            </a:r>
            <a:r>
              <a:rPr b="0" i="0" lang="pt-BR" sz="21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, por meio de instrumentos de telecomunicação bidirecional, com o fim de esclarecer dúvidas - de forma síncrona ou assíncrona; </a:t>
            </a:r>
            <a:endParaRPr b="0" i="0" sz="2100" u="none" cap="none" strike="noStrike">
              <a:solidFill>
                <a:srgbClr val="4558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861"/>
              </a:buClr>
              <a:buSzPts val="2100"/>
              <a:buFont typeface="Calibri"/>
              <a:buAutoNum type="arabicPeriod"/>
            </a:pPr>
            <a:r>
              <a:rPr b="1" i="0" lang="pt-BR" sz="21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Telediagnóstico: </a:t>
            </a:r>
            <a:r>
              <a:rPr b="0" i="0" lang="pt-BR" sz="21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ação que utiliza as TDICs para a realização de serviços de apoio ao diagnóstico, como a </a:t>
            </a:r>
            <a:r>
              <a:rPr b="0" i="0" lang="pt-BR" sz="2100" u="sng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avaliação de exames à distância</a:t>
            </a:r>
            <a:r>
              <a:rPr b="0" i="0" lang="pt-BR" sz="21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endParaRPr b="0" i="0" sz="2100" u="none" cap="none" strike="noStrike">
              <a:solidFill>
                <a:srgbClr val="4558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861"/>
              </a:buClr>
              <a:buSzPts val="2100"/>
              <a:buFont typeface="Calibri"/>
              <a:buAutoNum type="arabicPeriod"/>
            </a:pPr>
            <a:r>
              <a:rPr b="1" i="0" lang="pt-BR" sz="21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Segunda Opinião Formativa:</a:t>
            </a:r>
            <a:r>
              <a:rPr b="0" i="0" lang="pt-BR" sz="21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 ação que promove </a:t>
            </a:r>
            <a:r>
              <a:rPr b="0" i="0" lang="pt-BR" sz="2100" u="sng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resposta</a:t>
            </a:r>
            <a:r>
              <a:rPr b="0" i="0" lang="pt-BR" sz="21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 sistematizada, construída com base nas melhores evidências científicas e clínicas; </a:t>
            </a:r>
            <a:endParaRPr b="0" i="0" sz="2100" u="none" cap="none" strike="noStrike">
              <a:solidFill>
                <a:srgbClr val="4558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861"/>
              </a:buClr>
              <a:buSzPts val="2100"/>
              <a:buFont typeface="Calibri"/>
              <a:buAutoNum type="arabicPeriod"/>
            </a:pPr>
            <a:r>
              <a:rPr b="1" i="0" lang="pt-BR" sz="21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Teleducação:</a:t>
            </a:r>
            <a:r>
              <a:rPr b="0" i="0" lang="pt-BR" sz="21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 ação que possibilita a aprendizagem interativa sobre temas relacionados à saúde, ministrados a distância por meio de TDICs, com foco na </a:t>
            </a:r>
            <a:r>
              <a:rPr b="0" i="0" lang="pt-BR" sz="2100" u="sng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educação permanente</a:t>
            </a:r>
            <a:r>
              <a:rPr b="0" i="0" lang="pt-BR" sz="21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 dos profissionais de saúde. </a:t>
            </a:r>
            <a:endParaRPr b="0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6689" y="5904201"/>
            <a:ext cx="1918842" cy="73313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2"/>
          <p:cNvSpPr txBox="1"/>
          <p:nvPr/>
        </p:nvSpPr>
        <p:spPr>
          <a:xfrm>
            <a:off x="486945" y="420710"/>
            <a:ext cx="8293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AÇÕES DE TELESSAÚDE*</a:t>
            </a:r>
            <a:endParaRPr b="1" i="0" sz="1600" u="none" cap="none" strike="noStrike">
              <a:solidFill>
                <a:srgbClr val="009B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2"/>
          <p:cNvSpPr txBox="1"/>
          <p:nvPr/>
        </p:nvSpPr>
        <p:spPr>
          <a:xfrm>
            <a:off x="776775" y="6104850"/>
            <a:ext cx="4881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*Portaria GM/MS nº 2.546, de 27 de outubro de 2011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12"/>
          <p:cNvPicPr preferRelativeResize="0"/>
          <p:nvPr/>
        </p:nvPicPr>
        <p:blipFill rotWithShape="1">
          <a:blip r:embed="rId4">
            <a:alphaModFix/>
          </a:blip>
          <a:srcRect b="34197" l="0" r="0" t="30728"/>
          <a:stretch/>
        </p:blipFill>
        <p:spPr>
          <a:xfrm>
            <a:off x="9088288" y="181500"/>
            <a:ext cx="2855649" cy="10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89900" y="2019987"/>
            <a:ext cx="4649650" cy="21419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2" name="Google Shape;182;p12"/>
          <p:cNvSpPr/>
          <p:nvPr/>
        </p:nvSpPr>
        <p:spPr>
          <a:xfrm>
            <a:off x="8134150" y="4350875"/>
            <a:ext cx="3038700" cy="13644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Representantes do GS, DG, diretorias, ESPP, NII da Sesa/PR.</a:t>
            </a:r>
            <a:endParaRPr b="1" i="0" sz="19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5300cd11c9_0_16"/>
          <p:cNvSpPr/>
          <p:nvPr/>
        </p:nvSpPr>
        <p:spPr>
          <a:xfrm>
            <a:off x="0" y="6573838"/>
            <a:ext cx="12192000" cy="1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25300cd11c9_0_16"/>
          <p:cNvSpPr/>
          <p:nvPr/>
        </p:nvSpPr>
        <p:spPr>
          <a:xfrm>
            <a:off x="-1519111" y="6732665"/>
            <a:ext cx="10187621" cy="136525"/>
          </a:xfrm>
          <a:custGeom>
            <a:rect b="b" l="l" r="r" t="t"/>
            <a:pathLst>
              <a:path extrusionOk="0" h="133" w="9712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25300cd11c9_0_16"/>
          <p:cNvSpPr/>
          <p:nvPr/>
        </p:nvSpPr>
        <p:spPr>
          <a:xfrm>
            <a:off x="8729472" y="6732665"/>
            <a:ext cx="3157219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25300cd11c9_0_16"/>
          <p:cNvSpPr/>
          <p:nvPr/>
        </p:nvSpPr>
        <p:spPr>
          <a:xfrm>
            <a:off x="9034780" y="6727070"/>
            <a:ext cx="3157219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25300cd11c9_0_16"/>
          <p:cNvSpPr txBox="1"/>
          <p:nvPr/>
        </p:nvSpPr>
        <p:spPr>
          <a:xfrm>
            <a:off x="4804400" y="2411200"/>
            <a:ext cx="4423800" cy="31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19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861"/>
              </a:buClr>
              <a:buSzPts val="2100"/>
              <a:buFont typeface="Calibri"/>
              <a:buChar char="●"/>
            </a:pPr>
            <a:r>
              <a:rPr b="1" i="0" lang="pt-BR" sz="21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Tele-eletrocardiograma</a:t>
            </a:r>
            <a:r>
              <a:rPr b="1" i="0" lang="pt-BR" sz="21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 = PR com 20 pontos vinculados à Oferta Nacional de Telediagnóstico.</a:t>
            </a:r>
            <a:endParaRPr b="1" i="0" sz="2100" u="none" cap="none" strike="noStrike">
              <a:solidFill>
                <a:srgbClr val="4558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4558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4558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861"/>
              </a:buClr>
              <a:buSzPts val="2100"/>
              <a:buFont typeface="Calibri"/>
              <a:buChar char="●"/>
            </a:pPr>
            <a:r>
              <a:rPr b="1" i="0" lang="pt-BR" sz="21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Telediagnóstico em dermatologia</a:t>
            </a:r>
            <a:r>
              <a:rPr b="1" i="0" lang="pt-BR" sz="21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 = PR com 2 pontos vinculados à Oferta Nacional de Telediagnóstico.</a:t>
            </a:r>
            <a:endParaRPr b="1" i="0" sz="2100" u="none" cap="none" strike="noStrike">
              <a:solidFill>
                <a:srgbClr val="4558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g25300cd11c9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6689" y="5904201"/>
            <a:ext cx="1918844" cy="73313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25300cd11c9_0_16"/>
          <p:cNvSpPr txBox="1"/>
          <p:nvPr/>
        </p:nvSpPr>
        <p:spPr>
          <a:xfrm>
            <a:off x="486945" y="344510"/>
            <a:ext cx="8293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TELE</a:t>
            </a:r>
            <a:r>
              <a:rPr b="1" i="0" lang="pt-BR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DIAGNÓSTICO</a:t>
            </a:r>
            <a:endParaRPr b="1" i="0" sz="16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g25300cd11c9_0_16"/>
          <p:cNvPicPr preferRelativeResize="0"/>
          <p:nvPr/>
        </p:nvPicPr>
        <p:blipFill rotWithShape="1">
          <a:blip r:embed="rId4">
            <a:alphaModFix/>
          </a:blip>
          <a:srcRect b="34197" l="0" r="0" t="30728"/>
          <a:stretch/>
        </p:blipFill>
        <p:spPr>
          <a:xfrm>
            <a:off x="9088288" y="181500"/>
            <a:ext cx="2855649" cy="10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25300cd11c9_0_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2613" y="930125"/>
            <a:ext cx="6097382" cy="118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25300cd11c9_0_16"/>
          <p:cNvSpPr/>
          <p:nvPr/>
        </p:nvSpPr>
        <p:spPr>
          <a:xfrm>
            <a:off x="6789075" y="1260000"/>
            <a:ext cx="942600" cy="52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25300cd11c9_0_16"/>
          <p:cNvSpPr txBox="1"/>
          <p:nvPr/>
        </p:nvSpPr>
        <p:spPr>
          <a:xfrm>
            <a:off x="7261358" y="1313850"/>
            <a:ext cx="3286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1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Setembro de 2021</a:t>
            </a:r>
            <a:endParaRPr b="0" i="0" sz="2100" u="none" cap="none" strike="noStrike">
              <a:solidFill>
                <a:srgbClr val="4558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g25300cd11c9_0_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1975" y="1779075"/>
            <a:ext cx="4673849" cy="502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25300cd11c9_0_16"/>
          <p:cNvPicPr preferRelativeResize="0"/>
          <p:nvPr/>
        </p:nvPicPr>
        <p:blipFill rotWithShape="1">
          <a:blip r:embed="rId7">
            <a:alphaModFix/>
          </a:blip>
          <a:srcRect b="18513" l="0" r="0" t="18727"/>
          <a:stretch/>
        </p:blipFill>
        <p:spPr>
          <a:xfrm>
            <a:off x="9346863" y="2532781"/>
            <a:ext cx="2643300" cy="89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25300cd11c9_0_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346874" y="4320388"/>
            <a:ext cx="2643301" cy="69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5300cd11c9_0_107"/>
          <p:cNvSpPr/>
          <p:nvPr/>
        </p:nvSpPr>
        <p:spPr>
          <a:xfrm>
            <a:off x="0" y="6573838"/>
            <a:ext cx="12192000" cy="1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25300cd11c9_0_107"/>
          <p:cNvSpPr/>
          <p:nvPr/>
        </p:nvSpPr>
        <p:spPr>
          <a:xfrm>
            <a:off x="-1519111" y="6732665"/>
            <a:ext cx="10187621" cy="136525"/>
          </a:xfrm>
          <a:custGeom>
            <a:rect b="b" l="l" r="r" t="t"/>
            <a:pathLst>
              <a:path extrusionOk="0" h="133" w="9712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25300cd11c9_0_107"/>
          <p:cNvSpPr/>
          <p:nvPr/>
        </p:nvSpPr>
        <p:spPr>
          <a:xfrm>
            <a:off x="8729472" y="6732665"/>
            <a:ext cx="3157219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25300cd11c9_0_107"/>
          <p:cNvSpPr/>
          <p:nvPr/>
        </p:nvSpPr>
        <p:spPr>
          <a:xfrm>
            <a:off x="9034780" y="6727070"/>
            <a:ext cx="3157219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g25300cd11c9_0_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6689" y="5904201"/>
            <a:ext cx="1918844" cy="733137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g25300cd11c9_0_107"/>
          <p:cNvSpPr txBox="1"/>
          <p:nvPr/>
        </p:nvSpPr>
        <p:spPr>
          <a:xfrm>
            <a:off x="486945" y="344510"/>
            <a:ext cx="8293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TELE</a:t>
            </a:r>
            <a:r>
              <a:rPr b="1" i="0" lang="pt-BR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DIAGNÓSTICO</a:t>
            </a:r>
            <a:r>
              <a:rPr b="1" i="0" lang="pt-BR" sz="28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 - ELETROCARDIOGRAMA</a:t>
            </a:r>
            <a:endParaRPr b="1" i="0" sz="1600" u="none" cap="none" strike="noStrike">
              <a:solidFill>
                <a:srgbClr val="009B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g25300cd11c9_0_107"/>
          <p:cNvPicPr preferRelativeResize="0"/>
          <p:nvPr/>
        </p:nvPicPr>
        <p:blipFill rotWithShape="1">
          <a:blip r:embed="rId4">
            <a:alphaModFix/>
          </a:blip>
          <a:srcRect b="34197" l="0" r="0" t="30728"/>
          <a:stretch/>
        </p:blipFill>
        <p:spPr>
          <a:xfrm>
            <a:off x="9185563" y="29100"/>
            <a:ext cx="2855649" cy="10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25300cd11c9_0_107"/>
          <p:cNvSpPr txBox="1"/>
          <p:nvPr/>
        </p:nvSpPr>
        <p:spPr>
          <a:xfrm>
            <a:off x="321650" y="5272775"/>
            <a:ext cx="641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Centro de Telessaúde HC-UFMG - dados até 30 de novembro de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25300cd11c9_0_107"/>
          <p:cNvSpPr/>
          <p:nvPr/>
        </p:nvSpPr>
        <p:spPr>
          <a:xfrm>
            <a:off x="6583675" y="1110400"/>
            <a:ext cx="5416200" cy="733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ADESÃO DO PARANÁ À ONTD EM NOV/21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PILOTO NA 1ª RS = </a:t>
            </a:r>
            <a:r>
              <a:rPr b="1" i="0" lang="pt-BR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 PONTOS CONECTADOS </a:t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g25300cd11c9_0_107"/>
          <p:cNvPicPr preferRelativeResize="0"/>
          <p:nvPr/>
        </p:nvPicPr>
        <p:blipFill rotWithShape="1">
          <a:blip r:embed="rId5">
            <a:alphaModFix/>
          </a:blip>
          <a:srcRect b="18513" l="0" r="0" t="18727"/>
          <a:stretch/>
        </p:blipFill>
        <p:spPr>
          <a:xfrm>
            <a:off x="9228153" y="2068550"/>
            <a:ext cx="1702972" cy="57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25300cd11c9_0_107"/>
          <p:cNvPicPr preferRelativeResize="0"/>
          <p:nvPr/>
        </p:nvPicPr>
        <p:blipFill rotWithShape="1">
          <a:blip r:embed="rId6">
            <a:alphaModFix/>
          </a:blip>
          <a:srcRect b="27816" l="60702" r="0" t="23370"/>
          <a:stretch/>
        </p:blipFill>
        <p:spPr>
          <a:xfrm>
            <a:off x="7201400" y="2068550"/>
            <a:ext cx="2026750" cy="57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25300cd11c9_0_107"/>
          <p:cNvSpPr/>
          <p:nvPr/>
        </p:nvSpPr>
        <p:spPr>
          <a:xfrm>
            <a:off x="7288525" y="2914650"/>
            <a:ext cx="3823500" cy="11358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pt-BR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Laudos de ECG </a:t>
            </a:r>
            <a:endParaRPr b="1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pt-BR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 horas por dia, nos 7 dias da semana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25300cd11c9_0_107"/>
          <p:cNvSpPr/>
          <p:nvPr/>
        </p:nvSpPr>
        <p:spPr>
          <a:xfrm>
            <a:off x="7288525" y="4319150"/>
            <a:ext cx="3823500" cy="13191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pt-BR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Resultados dos ECGs</a:t>
            </a:r>
            <a:endParaRPr b="1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pt-BR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Eletivo - até 02 horas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pt-BR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Urgência - até 10 minutos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g25300cd11c9_0_107"/>
          <p:cNvPicPr preferRelativeResize="0"/>
          <p:nvPr/>
        </p:nvPicPr>
        <p:blipFill rotWithShape="1">
          <a:blip r:embed="rId7">
            <a:alphaModFix/>
          </a:blip>
          <a:srcRect b="0" l="1536" r="0" t="0"/>
          <a:stretch/>
        </p:blipFill>
        <p:spPr>
          <a:xfrm>
            <a:off x="550250" y="1767388"/>
            <a:ext cx="5893775" cy="342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ec6fdcccb4_0_4"/>
          <p:cNvSpPr/>
          <p:nvPr/>
        </p:nvSpPr>
        <p:spPr>
          <a:xfrm>
            <a:off x="0" y="6573838"/>
            <a:ext cx="12192000" cy="1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1ec6fdcccb4_0_4"/>
          <p:cNvSpPr/>
          <p:nvPr/>
        </p:nvSpPr>
        <p:spPr>
          <a:xfrm>
            <a:off x="-1519111" y="6732665"/>
            <a:ext cx="10187621" cy="136525"/>
          </a:xfrm>
          <a:custGeom>
            <a:rect b="b" l="l" r="r" t="t"/>
            <a:pathLst>
              <a:path extrusionOk="0" h="133" w="9712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1ec6fdcccb4_0_4"/>
          <p:cNvSpPr/>
          <p:nvPr/>
        </p:nvSpPr>
        <p:spPr>
          <a:xfrm>
            <a:off x="8729472" y="6732665"/>
            <a:ext cx="3157219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1ec6fdcccb4_0_4"/>
          <p:cNvSpPr/>
          <p:nvPr/>
        </p:nvSpPr>
        <p:spPr>
          <a:xfrm>
            <a:off x="9034780" y="6727070"/>
            <a:ext cx="3157219" cy="136525"/>
          </a:xfrm>
          <a:custGeom>
            <a:rect b="b" l="l" r="r" t="t"/>
            <a:pathLst>
              <a:path extrusionOk="0" h="133" w="3010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g1ec6fdcccb4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6689" y="5904201"/>
            <a:ext cx="1918844" cy="733137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1ec6fdcccb4_0_4"/>
          <p:cNvSpPr txBox="1"/>
          <p:nvPr/>
        </p:nvSpPr>
        <p:spPr>
          <a:xfrm>
            <a:off x="486945" y="344510"/>
            <a:ext cx="8293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TELE</a:t>
            </a:r>
            <a:r>
              <a:rPr b="1" i="0" lang="pt-BR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DIAGNÓSTICO</a:t>
            </a:r>
            <a:r>
              <a:rPr b="1" i="0" lang="pt-BR" sz="2800" u="none" cap="none" strike="noStrike">
                <a:solidFill>
                  <a:srgbClr val="455861"/>
                </a:solidFill>
                <a:latin typeface="Calibri"/>
                <a:ea typeface="Calibri"/>
                <a:cs typeface="Calibri"/>
                <a:sym typeface="Calibri"/>
              </a:rPr>
              <a:t> - ELETROCARDIOGRAMA</a:t>
            </a:r>
            <a:endParaRPr b="1" i="0" sz="1600" u="none" cap="none" strike="noStrike">
              <a:solidFill>
                <a:srgbClr val="009B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g1ec6fdcccb4_0_4"/>
          <p:cNvPicPr preferRelativeResize="0"/>
          <p:nvPr/>
        </p:nvPicPr>
        <p:blipFill rotWithShape="1">
          <a:blip r:embed="rId4">
            <a:alphaModFix/>
          </a:blip>
          <a:srcRect b="34195" l="0" r="0" t="30728"/>
          <a:stretch/>
        </p:blipFill>
        <p:spPr>
          <a:xfrm>
            <a:off x="9185563" y="29100"/>
            <a:ext cx="2855649" cy="10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1ec6fdcccb4_0_4"/>
          <p:cNvPicPr preferRelativeResize="0"/>
          <p:nvPr/>
        </p:nvPicPr>
        <p:blipFill rotWithShape="1">
          <a:blip r:embed="rId5">
            <a:alphaModFix/>
          </a:blip>
          <a:srcRect b="27813" l="60702" r="0" t="23372"/>
          <a:stretch/>
        </p:blipFill>
        <p:spPr>
          <a:xfrm>
            <a:off x="5065475" y="1030700"/>
            <a:ext cx="3515748" cy="10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1ec6fdcccb4_0_4"/>
          <p:cNvPicPr preferRelativeResize="0"/>
          <p:nvPr/>
        </p:nvPicPr>
        <p:blipFill rotWithShape="1">
          <a:blip r:embed="rId6">
            <a:alphaModFix/>
          </a:blip>
          <a:srcRect b="0" l="0" r="0" t="2610"/>
          <a:stretch/>
        </p:blipFill>
        <p:spPr>
          <a:xfrm>
            <a:off x="331475" y="1009437"/>
            <a:ext cx="4587250" cy="5297862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1ec6fdcccb4_0_4"/>
          <p:cNvSpPr txBox="1"/>
          <p:nvPr/>
        </p:nvSpPr>
        <p:spPr>
          <a:xfrm>
            <a:off x="5141675" y="2069575"/>
            <a:ext cx="6644700" cy="3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1475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Calibri"/>
              <a:buChar char="●"/>
            </a:pPr>
            <a:r>
              <a:rPr b="0" i="0" lang="pt-BR" sz="225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Realizam os exames em mais de 1.400 municípios brasileiros; </a:t>
            </a:r>
            <a:endParaRPr b="0" i="0" sz="2250" u="none" cap="none" strike="noStrik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None/>
            </a:pPr>
            <a:r>
              <a:t/>
            </a:r>
            <a:endParaRPr b="0" i="0" sz="2250" u="none" cap="none" strike="noStrik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71475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Calibri"/>
              <a:buChar char="●"/>
            </a:pPr>
            <a:r>
              <a:rPr b="0" i="0" lang="pt-BR" sz="225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Em média, são recebidos 7000 ECGs por dia, sendo que a cada 10 exames realizados no SUS, um é feito pelo Centro de Telessaúde da UFMG;</a:t>
            </a:r>
            <a:endParaRPr b="0" i="0" sz="2250" u="none" cap="none" strike="noStrik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None/>
            </a:pPr>
            <a:r>
              <a:t/>
            </a:r>
            <a:endParaRPr b="0" i="0" sz="2250" u="none" cap="none" strike="noStrik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71475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Calibri"/>
              <a:buChar char="●"/>
            </a:pPr>
            <a:r>
              <a:rPr b="0" i="0" lang="pt-BR" sz="225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Requisitos para utilizar o serviço: Adesão via Sesa/PR, equipamento compatível, 2 pontos de internet na sala de execução do exame e profissional capacitado.</a:t>
            </a:r>
            <a:endParaRPr b="0" i="0" sz="2250" u="none" cap="none" strike="noStrik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g1ec6fdcccb4_0_4"/>
          <p:cNvSpPr txBox="1"/>
          <p:nvPr/>
        </p:nvSpPr>
        <p:spPr>
          <a:xfrm>
            <a:off x="331475" y="6145450"/>
            <a:ext cx="4810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https://www.instagram.com/reel/C0PqOxwuG7T/?igshid=MTc4MmM1YmI2Ng%3D%3D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2019-02-06T16:41:46Z</dcterms:created>
  <dc:creator>Márcio Popia</dc:creator>
</cp:coreProperties>
</file>