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308" r:id="rId4"/>
    <p:sldId id="311" r:id="rId5"/>
    <p:sldId id="324" r:id="rId6"/>
    <p:sldId id="315" r:id="rId7"/>
    <p:sldId id="319" r:id="rId8"/>
    <p:sldId id="323" r:id="rId9"/>
    <p:sldId id="314" r:id="rId10"/>
    <p:sldId id="312" r:id="rId11"/>
    <p:sldId id="313" r:id="rId12"/>
    <p:sldId id="266" r:id="rId13"/>
    <p:sldId id="301" r:id="rId1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7038" userDrawn="1">
          <p15:clr>
            <a:srgbClr val="A4A3A4"/>
          </p15:clr>
        </p15:guide>
        <p15:guide id="3" orient="horz" pos="323" userDrawn="1">
          <p15:clr>
            <a:srgbClr val="A4A3A4"/>
          </p15:clr>
        </p15:guide>
        <p15:guide id="4" orient="horz" pos="4020" userDrawn="1">
          <p15:clr>
            <a:srgbClr val="A4A3A4"/>
          </p15:clr>
        </p15:guide>
        <p15:guide id="5" orient="horz" pos="3680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10" orient="horz" pos="4320" userDrawn="1">
          <p15:clr>
            <a:srgbClr val="A4A3A4"/>
          </p15:clr>
        </p15:guide>
        <p15:guide id="11" orient="horz" userDrawn="1">
          <p15:clr>
            <a:srgbClr val="A4A3A4"/>
          </p15:clr>
        </p15:guide>
        <p15:guide id="14" userDrawn="1">
          <p15:clr>
            <a:srgbClr val="A4A3A4"/>
          </p15:clr>
        </p15:guide>
        <p15:guide id="15" pos="7680" userDrawn="1">
          <p15:clr>
            <a:srgbClr val="A4A3A4"/>
          </p15:clr>
        </p15:guide>
        <p15:guide id="16" pos="642" userDrawn="1">
          <p15:clr>
            <a:srgbClr val="A4A3A4"/>
          </p15:clr>
        </p15:guide>
        <p15:guide id="17" orient="horz" pos="3022" userDrawn="1">
          <p15:clr>
            <a:srgbClr val="A4A3A4"/>
          </p15:clr>
        </p15:guide>
        <p15:guide id="18" orient="horz" pos="2160" userDrawn="1">
          <p15:clr>
            <a:srgbClr val="A4A3A4"/>
          </p15:clr>
        </p15:guide>
        <p15:guide id="19" pos="5813" userDrawn="1">
          <p15:clr>
            <a:srgbClr val="A4A3A4"/>
          </p15:clr>
        </p15:guide>
        <p15:guide id="20" pos="64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B54"/>
    <a:srgbClr val="006FB0"/>
    <a:srgbClr val="4558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53" autoAdjust="0"/>
    <p:restoredTop sz="94717"/>
  </p:normalViewPr>
  <p:slideViewPr>
    <p:cSldViewPr snapToGrid="0" snapToObjects="1">
      <p:cViewPr varScale="1">
        <p:scale>
          <a:sx n="106" d="100"/>
          <a:sy n="106" d="100"/>
        </p:scale>
        <p:origin x="984" y="108"/>
      </p:cViewPr>
      <p:guideLst>
        <p:guide pos="7038"/>
        <p:guide orient="horz" pos="323"/>
        <p:guide orient="horz" pos="4020"/>
        <p:guide orient="horz" pos="3680"/>
        <p:guide pos="3840"/>
        <p:guide orient="horz" pos="4320"/>
        <p:guide orient="horz"/>
        <p:guide/>
        <p:guide pos="7680"/>
        <p:guide pos="642"/>
        <p:guide orient="horz" pos="3022"/>
        <p:guide orient="horz" pos="2160"/>
        <p:guide pos="5813"/>
        <p:guide pos="6425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luster.arquivos.parana\sesa\CENTRAL\SVS\DEVE\SVS-DVVPI\COBERTURAS%20VACINAIS\COBERTURA%202023\Cobertura%20Vacinal%20por%20Municipio%20e%20RS%20dashboard%2022.05.2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Planilha1!$B$42</c:f>
              <c:strCache>
                <c:ptCount val="1"/>
                <c:pt idx="0">
                  <c:v>Menigocócica Conj.C(&lt; 1 ano)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Planilha1!$C$41:$K$41</c:f>
              <c:numCache>
                <c:formatCode>General</c:formatCode>
                <c:ptCount val="9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</c:numCache>
            </c:numRef>
          </c:cat>
          <c:val>
            <c:numRef>
              <c:f>Planilha1!$C$42:$K$42</c:f>
              <c:numCache>
                <c:formatCode>0.0</c:formatCode>
                <c:ptCount val="9"/>
                <c:pt idx="0">
                  <c:v>96.65</c:v>
                </c:pt>
                <c:pt idx="1">
                  <c:v>92.77</c:v>
                </c:pt>
                <c:pt idx="2">
                  <c:v>92.01</c:v>
                </c:pt>
                <c:pt idx="3">
                  <c:v>91.45</c:v>
                </c:pt>
                <c:pt idx="4">
                  <c:v>92.93</c:v>
                </c:pt>
                <c:pt idx="5">
                  <c:v>89.048340763382001</c:v>
                </c:pt>
                <c:pt idx="6">
                  <c:v>82.51</c:v>
                </c:pt>
                <c:pt idx="7">
                  <c:v>85.71</c:v>
                </c:pt>
                <c:pt idx="8">
                  <c:v>88.76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789-4A19-A7DC-760133791530}"/>
            </c:ext>
          </c:extLst>
        </c:ser>
        <c:ser>
          <c:idx val="1"/>
          <c:order val="1"/>
          <c:tx>
            <c:strRef>
              <c:f>Planilha1!$B$43</c:f>
              <c:strCache>
                <c:ptCount val="1"/>
                <c:pt idx="0">
                  <c:v>Pneumocóccica(&lt;1 ano)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4"/>
              <c:layout>
                <c:manualLayout>
                  <c:x val="-1.495498784171264E-3"/>
                  <c:y val="1.27695108322151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80C-46A6-B5F9-62117AA9A593}"/>
                </c:ext>
              </c:extLst>
            </c:dLbl>
            <c:dLbl>
              <c:idx val="8"/>
              <c:layout>
                <c:manualLayout>
                  <c:x val="-5.981995136685056E-3"/>
                  <c:y val="1.91542662483227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80C-46A6-B5F9-62117AA9A59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Planilha1!$C$41:$K$41</c:f>
              <c:numCache>
                <c:formatCode>General</c:formatCode>
                <c:ptCount val="9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</c:numCache>
            </c:numRef>
          </c:cat>
          <c:val>
            <c:numRef>
              <c:f>Planilha1!$C$43:$K$43</c:f>
              <c:numCache>
                <c:formatCode>0.0</c:formatCode>
                <c:ptCount val="9"/>
                <c:pt idx="0">
                  <c:v>94.15</c:v>
                </c:pt>
                <c:pt idx="1">
                  <c:v>94.52</c:v>
                </c:pt>
                <c:pt idx="2">
                  <c:v>95.06</c:v>
                </c:pt>
                <c:pt idx="3">
                  <c:v>94.48</c:v>
                </c:pt>
                <c:pt idx="4">
                  <c:v>92.38</c:v>
                </c:pt>
                <c:pt idx="5">
                  <c:v>90.085165479761301</c:v>
                </c:pt>
                <c:pt idx="6">
                  <c:v>84.29</c:v>
                </c:pt>
                <c:pt idx="7">
                  <c:v>87.91</c:v>
                </c:pt>
                <c:pt idx="8">
                  <c:v>88.45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789-4A19-A7DC-7601337915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37054399"/>
        <c:axId val="2026456575"/>
      </c:lineChart>
      <c:catAx>
        <c:axId val="18370543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026456575"/>
        <c:crosses val="autoZero"/>
        <c:auto val="1"/>
        <c:lblAlgn val="ctr"/>
        <c:lblOffset val="100"/>
        <c:noMultiLvlLbl val="0"/>
      </c:catAx>
      <c:valAx>
        <c:axId val="20264565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8370543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B4CB5-06F1-AA45-A19D-64C3EB12BBE0}" type="datetimeFigureOut">
              <a:rPr lang="pt-BR" smtClean="0"/>
              <a:pPr/>
              <a:t>28/06/2023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4A694-917A-A342-A91B-ECB99F0DF55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5599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Você poderá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44A694-917A-A342-A91B-ECB99F0DF55D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3746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44A694-917A-A342-A91B-ECB99F0DF55D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4963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95FE6A-1F2C-654A-BC2D-8F70726DC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FFAE71B-BE9C-224A-B997-C03D222A14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505A08A-4454-4147-8725-3FECEFBE7A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28/06/2023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6F4D7D5-C9F7-0D46-81AF-516B2DA1F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6D211AC-7E74-6A4C-8B9C-769343DF9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200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8DEC4A-0780-BC4D-B143-4AC477EF9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4CB87EA-6915-7648-8BC6-07810E0EF1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AD8FB27-841A-DC47-906B-9C00D458EB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28/06/2023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CF8702-2575-974A-AFBD-9055C9C1F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EC7F395-77A4-224A-8A49-400BD6A6D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346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344AA08-EA79-1045-A9C3-737369B920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9604476-65D1-414A-8B89-FFA72C2A71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D2062F0-24BB-D84F-B533-0AC604B8A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28/06/2023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9C3722-9167-F341-8F5A-0EB3AE516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C5777F9-CB17-F846-9102-AC4B836E8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9281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5124" y="44640"/>
            <a:ext cx="12176211" cy="1318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838298" y="1484640"/>
            <a:ext cx="10508617" cy="403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4905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7B49F4-55AA-3E48-95B3-271CF9D2B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65BE819-B413-DE48-BA1E-A64D3DEC9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1583C7C-56E9-8841-ADB2-1D8AC49095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28/06/2023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E53FF3E-57B6-4B4E-82BC-E815E6B94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A5AC907-0BA7-D44F-A342-A8309F03E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348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3CBF32-E16A-604E-8F06-AEF77A95C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3A450C2-E809-EB48-8D58-F4E6CDEED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9D86160-E198-9C4E-8EFC-7A554C66B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28/06/2023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66ADCFB-3735-6E4F-903B-A354844F1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A49ABF8-F511-B04D-9212-0780A96BF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2389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FE086A-3781-224F-AAE4-10B6C7591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61BF604-BB10-A241-8133-5B2B9F826B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39879BA-0EDE-E040-8978-AE50A87633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3F220F8-978C-9D4A-8858-98DE0275C8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28/06/2023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F878245-0846-6542-9FCD-241983810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1ADB186-EAEF-E141-AA4C-641E6B32F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867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CE8FA2-00CC-8640-A20B-FE8DF8B90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C2C6546-9187-0246-9A1F-21979F0A23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2A8ADA0-C9E6-BF41-8D68-B94F6469D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3A039A0-0E97-0F43-A96C-5B6894B585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80B475E-6155-C248-815F-8FB94577F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1B82D97-B0A3-254F-A80D-784868716C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28/06/2023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6329657-CE32-A043-805C-F705D70D4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9A9495E-A9E1-C14C-8508-FFFD2EB3E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975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145601-152C-1A43-8E1B-AC2ED3657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99D64E7-977F-5842-972A-B6983EB721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28/06/2023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5FEE6B5-0CD4-0C4D-917B-3DD5404CB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7666DC6-AA43-CE43-B038-6F211FC74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404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17E3EBC-4EF8-8141-8941-3BE2AA6146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28/06/2023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E3113C4-159E-864E-B10A-D341D605B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D7E9AC4-1878-BF4C-A377-C2341BB88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39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AE340-6F86-F548-AE53-28365418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BD50CB-0A60-E346-9688-B6F620DBF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8A1982B-149F-BF4A-975C-85A3D1C21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AF9906E-75BC-B148-8283-41B457D7F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28/06/2023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7371375-3626-E141-BF29-9F324FB6D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B6F1AFF-E650-BF4B-AC67-FA1EBB3B7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0085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CBD110-AF85-184D-80A4-91DB20131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EFA75B3-E0FA-BF45-81E4-23F768071B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19A0FFE-A9CA-9A4D-B063-BD13E342B0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A7A48F8-5413-2A48-896E-22C4B41EC8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28/06/2023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1DF56F4-E1CD-D247-975A-0C9774F88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1951A93-D181-784B-BE8C-BFD1C5C2D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283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4D68F016-00CB-4994-BF49-800089F8AA86}"/>
              </a:ext>
            </a:extLst>
          </p:cNvPr>
          <p:cNvSpPr>
            <a:spLocks/>
          </p:cNvSpPr>
          <p:nvPr userDrawn="1"/>
        </p:nvSpPr>
        <p:spPr bwMode="auto">
          <a:xfrm>
            <a:off x="-1519111" y="6732665"/>
            <a:ext cx="10187623" cy="1365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133 h 133"/>
              <a:gd name="T6" fmla="*/ 9635 w 9712"/>
              <a:gd name="T7" fmla="*/ 133 h 133"/>
              <a:gd name="T8" fmla="*/ 9712 w 9712"/>
              <a:gd name="T9" fmla="*/ 0 h 133"/>
              <a:gd name="T10" fmla="*/ 0 w 9712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1B408271-A89A-4CA3-B499-D924BB3F135E}"/>
              </a:ext>
            </a:extLst>
          </p:cNvPr>
          <p:cNvSpPr>
            <a:spLocks/>
          </p:cNvSpPr>
          <p:nvPr userDrawn="1"/>
        </p:nvSpPr>
        <p:spPr bwMode="auto">
          <a:xfrm>
            <a:off x="8729472" y="6732665"/>
            <a:ext cx="3157220" cy="136525"/>
          </a:xfrm>
          <a:custGeom>
            <a:avLst/>
            <a:gdLst>
              <a:gd name="T0" fmla="*/ 77 w 3010"/>
              <a:gd name="T1" fmla="*/ 0 h 133"/>
              <a:gd name="T2" fmla="*/ 77 w 3010"/>
              <a:gd name="T3" fmla="*/ 0 h 133"/>
              <a:gd name="T4" fmla="*/ 0 w 3010"/>
              <a:gd name="T5" fmla="*/ 133 h 133"/>
              <a:gd name="T6" fmla="*/ 3010 w 3010"/>
              <a:gd name="T7" fmla="*/ 133 h 133"/>
              <a:gd name="T8" fmla="*/ 3010 w 3010"/>
              <a:gd name="T9" fmla="*/ 0 h 133"/>
              <a:gd name="T10" fmla="*/ 77 w 3010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B81D814-3CE8-4900-89D7-8FEEB49785A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556689" y="5904201"/>
            <a:ext cx="1918842" cy="73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15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5E97C7A7-DF75-6148-9C65-9A288497A8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7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CA967A6D-BA08-4174-956F-943D82D3B9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1253" y="1857627"/>
            <a:ext cx="4809494" cy="1837576"/>
          </a:xfrm>
          <a:prstGeom prst="rect">
            <a:avLst/>
          </a:prstGeom>
        </p:spPr>
      </p:pic>
      <p:sp>
        <p:nvSpPr>
          <p:cNvPr id="5" name="Rectangle 9">
            <a:extLst>
              <a:ext uri="{FF2B5EF4-FFF2-40B4-BE49-F238E27FC236}">
                <a16:creationId xmlns:a16="http://schemas.microsoft.com/office/drawing/2014/main" id="{7962F2A0-9800-4EED-836E-A170F9B538F3}"/>
              </a:ext>
            </a:extLst>
          </p:cNvPr>
          <p:cNvSpPr/>
          <p:nvPr/>
        </p:nvSpPr>
        <p:spPr>
          <a:xfrm>
            <a:off x="276780" y="4518098"/>
            <a:ext cx="1163844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>
                <a:solidFill>
                  <a:schemeClr val="bg2">
                    <a:lumMod val="25000"/>
                  </a:schemeClr>
                </a:solidFill>
                <a:latin typeface="Arial"/>
                <a:ea typeface="DejaVu Sans"/>
              </a:rPr>
              <a:t>Coberturas Vacinais no Paraná</a:t>
            </a:r>
            <a:endParaRPr lang="pt-BR" sz="3600" b="0" strike="noStrike" spc="-1" dirty="0">
              <a:solidFill>
                <a:schemeClr val="bg2">
                  <a:lumMod val="25000"/>
                </a:schemeClr>
              </a:solidFill>
              <a:latin typeface="Arial"/>
            </a:endParaRPr>
          </a:p>
        </p:txBody>
      </p:sp>
      <p:sp>
        <p:nvSpPr>
          <p:cNvPr id="6" name="CaixaDeTexto 1">
            <a:extLst>
              <a:ext uri="{FF2B5EF4-FFF2-40B4-BE49-F238E27FC236}">
                <a16:creationId xmlns:a16="http://schemas.microsoft.com/office/drawing/2014/main" id="{6D679859-C125-4181-8170-16BFBC9CEB23}"/>
              </a:ext>
            </a:extLst>
          </p:cNvPr>
          <p:cNvSpPr/>
          <p:nvPr/>
        </p:nvSpPr>
        <p:spPr>
          <a:xfrm>
            <a:off x="1100943" y="5470752"/>
            <a:ext cx="9791640" cy="30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400" b="1" strike="noStrike" spc="-1" dirty="0">
                <a:solidFill>
                  <a:schemeClr val="bg2">
                    <a:lumMod val="25000"/>
                  </a:schemeClr>
                </a:solidFill>
                <a:latin typeface="Arial"/>
                <a:ea typeface="DejaVu Sans"/>
              </a:rPr>
              <a:t>Curitiba - PR | Junho de 2023</a:t>
            </a:r>
            <a:endParaRPr lang="pt-BR" sz="1400" b="0" strike="noStrike" spc="-1" dirty="0">
              <a:solidFill>
                <a:schemeClr val="bg2">
                  <a:lumMod val="2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9999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610708" y="273600"/>
            <a:ext cx="8967858" cy="72228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pt-BR" sz="2800" b="1" spc="-1" dirty="0">
                <a:solidFill>
                  <a:srgbClr val="006FB0"/>
                </a:solidFill>
                <a:latin typeface="Arial"/>
                <a:ea typeface="DejaVu Sans"/>
              </a:rPr>
              <a:t>Distribuição de imunobiológicos ao PR</a:t>
            </a:r>
            <a:endParaRPr lang="pt-BR" sz="2800" spc="-1" dirty="0">
              <a:solidFill>
                <a:srgbClr val="006FB0"/>
              </a:solidFill>
              <a:latin typeface="Arial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F8130B69-83DF-405A-8DE3-272C03C3D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873" y="1429690"/>
            <a:ext cx="6210300" cy="1838325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513DA1E0-E004-4AB5-8C3E-318A73A447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873" y="3350348"/>
            <a:ext cx="5943600" cy="1409700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8080DEA6-934F-4622-90ED-24A823F9AD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873" y="4992654"/>
            <a:ext cx="6172200" cy="723900"/>
          </a:xfrm>
          <a:prstGeom prst="rect">
            <a:avLst/>
          </a:prstGeom>
        </p:spPr>
      </p:pic>
      <p:sp>
        <p:nvSpPr>
          <p:cNvPr id="10" name="Espaço Reservado para Conteúdo 3">
            <a:extLst>
              <a:ext uri="{FF2B5EF4-FFF2-40B4-BE49-F238E27FC236}">
                <a16:creationId xmlns:a16="http://schemas.microsoft.com/office/drawing/2014/main" id="{58E2E199-9623-46BC-B12E-9AEB0460477F}"/>
              </a:ext>
            </a:extLst>
          </p:cNvPr>
          <p:cNvSpPr txBox="1">
            <a:spLocks/>
          </p:cNvSpPr>
          <p:nvPr/>
        </p:nvSpPr>
        <p:spPr bwMode="auto">
          <a:xfrm>
            <a:off x="962872" y="6036624"/>
            <a:ext cx="8525159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buNone/>
              <a:defRPr/>
            </a:pPr>
            <a:r>
              <a:rPr lang="pt-B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https://www.gov.br/</a:t>
            </a:r>
            <a:r>
              <a:rPr lang="pt-B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saude</a:t>
            </a:r>
            <a:r>
              <a:rPr lang="pt-B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pt-B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pt-br</a:t>
            </a:r>
            <a:r>
              <a:rPr lang="pt-B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/assuntos/</a:t>
            </a:r>
            <a:r>
              <a:rPr lang="pt-B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saude</a:t>
            </a:r>
            <a:r>
              <a:rPr lang="pt-B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-de-a-a-z/c/</a:t>
            </a:r>
            <a:r>
              <a:rPr lang="pt-B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calendario</a:t>
            </a:r>
            <a:r>
              <a:rPr lang="pt-B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-nacional-de-</a:t>
            </a:r>
            <a:r>
              <a:rPr lang="pt-B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vacinacao</a:t>
            </a:r>
            <a:r>
              <a:rPr lang="pt-B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pt-B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distribuicao</a:t>
            </a:r>
            <a:r>
              <a:rPr lang="pt-B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-de-</a:t>
            </a:r>
            <a:r>
              <a:rPr lang="pt-B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imunobiologicos</a:t>
            </a:r>
            <a:r>
              <a:rPr lang="pt-B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/situacao-da-distribuicao-de-imunobiologicos-aos-estados-para-a-rotina-do-mes-de-mai-2023/</a:t>
            </a:r>
            <a:r>
              <a:rPr lang="pt-BR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view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8667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610707" y="273600"/>
            <a:ext cx="10615589" cy="72228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pt-BR" sz="2800" b="1" spc="-1" dirty="0">
                <a:solidFill>
                  <a:srgbClr val="006FB0"/>
                </a:solidFill>
                <a:latin typeface="Arial"/>
                <a:ea typeface="DejaVu Sans"/>
              </a:rPr>
              <a:t>Estratégias de enfrentamento ao envio reduzido de vacinas</a:t>
            </a:r>
            <a:endParaRPr lang="pt-BR" sz="2800" spc="-1" dirty="0">
              <a:solidFill>
                <a:srgbClr val="006FB0"/>
              </a:solidFill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/>
          </p:nvPr>
        </p:nvSpPr>
        <p:spPr>
          <a:xfrm>
            <a:off x="610707" y="1750703"/>
            <a:ext cx="10969200" cy="422627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Vacina hepatite B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: Priorizar a dose ao nascimento, ofertado nas maternidades e a vacinação de gestantes.</a:t>
            </a:r>
          </a:p>
          <a:p>
            <a:endParaRPr lang="pt-B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Vacina contra a poliomielite Oral (VOP): 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Centralizar a aplicação em Unidades de Saúde que possuem maior demanda e realizar agendamento para evitar a abertura dos frascos todos dias da semana, até a normalização das entregas.</a:t>
            </a:r>
          </a:p>
          <a:p>
            <a:pPr marL="0" indent="0">
              <a:lnSpc>
                <a:spcPct val="115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2000" spc="-1" dirty="0">
              <a:solidFill>
                <a:srgbClr val="000000"/>
              </a:solidFill>
              <a:latin typeface="Arial"/>
            </a:endParaRPr>
          </a:p>
          <a:p>
            <a:pPr marL="0" indent="0">
              <a:lnSpc>
                <a:spcPct val="115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2000" spc="-1" dirty="0">
              <a:solidFill>
                <a:srgbClr val="000000"/>
              </a:solidFill>
              <a:latin typeface="Arial"/>
            </a:endParaRPr>
          </a:p>
          <a:p>
            <a:pPr marL="0" indent="0">
              <a:lnSpc>
                <a:spcPct val="115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2000" spc="-1" dirty="0">
              <a:solidFill>
                <a:srgbClr val="000000"/>
              </a:solidFill>
              <a:latin typeface="Arial"/>
            </a:endParaRPr>
          </a:p>
          <a:p>
            <a:pPr marL="0" indent="0">
              <a:lnSpc>
                <a:spcPct val="115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pt-BR" sz="2000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913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Imagem 5"/>
          <p:cNvPicPr/>
          <p:nvPr/>
        </p:nvPicPr>
        <p:blipFill>
          <a:blip r:embed="rId2"/>
          <a:stretch/>
        </p:blipFill>
        <p:spPr>
          <a:xfrm>
            <a:off x="1588" y="0"/>
            <a:ext cx="3469320" cy="1942920"/>
          </a:xfrm>
          <a:prstGeom prst="rect">
            <a:avLst/>
          </a:prstGeom>
          <a:ln w="0">
            <a:noFill/>
          </a:ln>
        </p:spPr>
      </p:pic>
      <p:pic>
        <p:nvPicPr>
          <p:cNvPr id="261" name="Imagem 8"/>
          <p:cNvPicPr/>
          <p:nvPr/>
        </p:nvPicPr>
        <p:blipFill>
          <a:blip r:embed="rId3"/>
          <a:stretch/>
        </p:blipFill>
        <p:spPr>
          <a:xfrm>
            <a:off x="8253868" y="5041800"/>
            <a:ext cx="3935880" cy="1815840"/>
          </a:xfrm>
          <a:prstGeom prst="rect">
            <a:avLst/>
          </a:prstGeom>
          <a:ln w="0">
            <a:noFill/>
          </a:ln>
        </p:spPr>
      </p:pic>
      <p:pic>
        <p:nvPicPr>
          <p:cNvPr id="262" name="Imagem 9"/>
          <p:cNvPicPr/>
          <p:nvPr/>
        </p:nvPicPr>
        <p:blipFill>
          <a:blip r:embed="rId4"/>
          <a:stretch/>
        </p:blipFill>
        <p:spPr>
          <a:xfrm>
            <a:off x="7641125" y="-10914"/>
            <a:ext cx="4548983" cy="2099792"/>
          </a:xfrm>
          <a:prstGeom prst="rect">
            <a:avLst/>
          </a:prstGeom>
          <a:ln w="0">
            <a:noFill/>
          </a:ln>
        </p:spPr>
      </p:pic>
      <p:pic>
        <p:nvPicPr>
          <p:cNvPr id="263" name="Imagem 10"/>
          <p:cNvPicPr/>
          <p:nvPr/>
        </p:nvPicPr>
        <p:blipFill>
          <a:blip r:embed="rId5"/>
          <a:stretch/>
        </p:blipFill>
        <p:spPr>
          <a:xfrm>
            <a:off x="1588" y="4227480"/>
            <a:ext cx="4475160" cy="2630160"/>
          </a:xfrm>
          <a:prstGeom prst="rect">
            <a:avLst/>
          </a:prstGeom>
          <a:ln w="0">
            <a:noFill/>
          </a:ln>
        </p:spPr>
      </p:pic>
      <p:pic>
        <p:nvPicPr>
          <p:cNvPr id="264" name="Imagem 11"/>
          <p:cNvPicPr/>
          <p:nvPr/>
        </p:nvPicPr>
        <p:blipFill>
          <a:blip r:embed="rId6"/>
          <a:stretch/>
        </p:blipFill>
        <p:spPr>
          <a:xfrm>
            <a:off x="3210988" y="1645906"/>
            <a:ext cx="5109147" cy="3205813"/>
          </a:xfrm>
          <a:prstGeom prst="rect">
            <a:avLst/>
          </a:prstGeom>
          <a:ln w="0">
            <a:noFill/>
          </a:ln>
        </p:spPr>
      </p:pic>
      <p:pic>
        <p:nvPicPr>
          <p:cNvPr id="265" name="Imagem 12"/>
          <p:cNvPicPr/>
          <p:nvPr/>
        </p:nvPicPr>
        <p:blipFill>
          <a:blip r:embed="rId7"/>
          <a:stretch/>
        </p:blipFill>
        <p:spPr>
          <a:xfrm>
            <a:off x="508" y="1943280"/>
            <a:ext cx="3952440" cy="2297880"/>
          </a:xfrm>
          <a:prstGeom prst="rect">
            <a:avLst/>
          </a:prstGeom>
          <a:ln w="0">
            <a:noFill/>
          </a:ln>
        </p:spPr>
      </p:pic>
      <p:pic>
        <p:nvPicPr>
          <p:cNvPr id="266" name="Imagem 13"/>
          <p:cNvPicPr/>
          <p:nvPr/>
        </p:nvPicPr>
        <p:blipFill>
          <a:blip r:embed="rId8"/>
          <a:stretch/>
        </p:blipFill>
        <p:spPr>
          <a:xfrm>
            <a:off x="3470908" y="0"/>
            <a:ext cx="4920480" cy="2236677"/>
          </a:xfrm>
          <a:prstGeom prst="rect">
            <a:avLst/>
          </a:prstGeom>
          <a:ln w="0">
            <a:noFill/>
          </a:ln>
        </p:spPr>
      </p:pic>
      <p:pic>
        <p:nvPicPr>
          <p:cNvPr id="267" name="Imagem 14"/>
          <p:cNvPicPr/>
          <p:nvPr/>
        </p:nvPicPr>
        <p:blipFill>
          <a:blip r:embed="rId9"/>
          <a:stretch/>
        </p:blipFill>
        <p:spPr>
          <a:xfrm>
            <a:off x="4083268" y="4809600"/>
            <a:ext cx="4672440" cy="2048040"/>
          </a:xfrm>
          <a:prstGeom prst="rect">
            <a:avLst/>
          </a:prstGeom>
          <a:ln w="0">
            <a:noFill/>
          </a:ln>
        </p:spPr>
      </p:pic>
      <p:pic>
        <p:nvPicPr>
          <p:cNvPr id="268" name="Imagem 15"/>
          <p:cNvPicPr/>
          <p:nvPr/>
        </p:nvPicPr>
        <p:blipFill>
          <a:blip r:embed="rId10"/>
          <a:stretch/>
        </p:blipFill>
        <p:spPr>
          <a:xfrm>
            <a:off x="9817708" y="1959480"/>
            <a:ext cx="2373120" cy="3200040"/>
          </a:xfrm>
          <a:prstGeom prst="rect">
            <a:avLst/>
          </a:prstGeom>
          <a:ln w="0">
            <a:noFill/>
          </a:ln>
        </p:spPr>
      </p:pic>
      <p:pic>
        <p:nvPicPr>
          <p:cNvPr id="269" name="Imagem 17"/>
          <p:cNvPicPr/>
          <p:nvPr/>
        </p:nvPicPr>
        <p:blipFill>
          <a:blip r:embed="rId11"/>
          <a:stretch/>
        </p:blipFill>
        <p:spPr>
          <a:xfrm>
            <a:off x="7877668" y="2005920"/>
            <a:ext cx="2287800" cy="3035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E593AA0-6941-4172-A9D0-46C5964692BA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6573838"/>
            <a:ext cx="12192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03CF060B-2EC8-4D5E-A486-274C189480FC}"/>
              </a:ext>
            </a:extLst>
          </p:cNvPr>
          <p:cNvSpPr>
            <a:spLocks/>
          </p:cNvSpPr>
          <p:nvPr/>
        </p:nvSpPr>
        <p:spPr bwMode="auto">
          <a:xfrm>
            <a:off x="-1519111" y="6732665"/>
            <a:ext cx="10187623" cy="1365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133 h 133"/>
              <a:gd name="T6" fmla="*/ 9635 w 9712"/>
              <a:gd name="T7" fmla="*/ 133 h 133"/>
              <a:gd name="T8" fmla="*/ 9712 w 9712"/>
              <a:gd name="T9" fmla="*/ 0 h 133"/>
              <a:gd name="T10" fmla="*/ 0 w 9712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3923C067-2DA6-407F-BE8D-C40B54882ADE}"/>
              </a:ext>
            </a:extLst>
          </p:cNvPr>
          <p:cNvSpPr>
            <a:spLocks/>
          </p:cNvSpPr>
          <p:nvPr/>
        </p:nvSpPr>
        <p:spPr bwMode="auto">
          <a:xfrm>
            <a:off x="8729472" y="6732665"/>
            <a:ext cx="3157220" cy="136525"/>
          </a:xfrm>
          <a:custGeom>
            <a:avLst/>
            <a:gdLst>
              <a:gd name="T0" fmla="*/ 77 w 3010"/>
              <a:gd name="T1" fmla="*/ 0 h 133"/>
              <a:gd name="T2" fmla="*/ 77 w 3010"/>
              <a:gd name="T3" fmla="*/ 0 h 133"/>
              <a:gd name="T4" fmla="*/ 0 w 3010"/>
              <a:gd name="T5" fmla="*/ 133 h 133"/>
              <a:gd name="T6" fmla="*/ 3010 w 3010"/>
              <a:gd name="T7" fmla="*/ 133 h 133"/>
              <a:gd name="T8" fmla="*/ 3010 w 3010"/>
              <a:gd name="T9" fmla="*/ 0 h 133"/>
              <a:gd name="T10" fmla="*/ 77 w 3010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38CE2186-0BAB-41EA-B71E-7454E493D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6689" y="5904201"/>
            <a:ext cx="1918842" cy="733137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F0EB4A4D-C64E-4EB6-8D71-843186EC9F5C}"/>
              </a:ext>
            </a:extLst>
          </p:cNvPr>
          <p:cNvSpPr/>
          <p:nvPr/>
        </p:nvSpPr>
        <p:spPr>
          <a:xfrm>
            <a:off x="4429228" y="2459503"/>
            <a:ext cx="27195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800" spc="-1" dirty="0">
                <a:solidFill>
                  <a:srgbClr val="000000"/>
                </a:solidFill>
                <a:latin typeface="Arial"/>
                <a:ea typeface="DejaVu Sans"/>
              </a:rPr>
              <a:t>Obrigada</a:t>
            </a:r>
            <a:endParaRPr lang="pt-BR" sz="4800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911E2ED1-C88D-47DE-859A-5140E0EF8EB5}"/>
              </a:ext>
            </a:extLst>
          </p:cNvPr>
          <p:cNvSpPr/>
          <p:nvPr/>
        </p:nvSpPr>
        <p:spPr>
          <a:xfrm>
            <a:off x="4635598" y="3382835"/>
            <a:ext cx="2306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pc="-1" dirty="0">
                <a:solidFill>
                  <a:srgbClr val="000000"/>
                </a:solidFill>
                <a:latin typeface="Arial"/>
                <a:ea typeface="DejaVu Sans"/>
              </a:rPr>
              <a:t>www.saude.pr.gov.br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08131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610708" y="273600"/>
            <a:ext cx="10969200" cy="684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pt-BR" sz="2800" b="1" spc="-1" dirty="0">
                <a:solidFill>
                  <a:srgbClr val="006FB0"/>
                </a:solidFill>
                <a:latin typeface="Arial"/>
                <a:ea typeface="DejaVu Sans"/>
              </a:rPr>
              <a:t>Saúde infantil</a:t>
            </a:r>
            <a:endParaRPr lang="pt-BR" sz="2800" spc="-1" dirty="0">
              <a:solidFill>
                <a:srgbClr val="006FB0"/>
              </a:solidFill>
              <a:latin typeface="Arial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161EC4B-0740-485B-A051-9324DE7940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06" y="958320"/>
            <a:ext cx="3233825" cy="2281121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657E326A-9B29-4923-A52C-B6F4A35CD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751" y="4042726"/>
            <a:ext cx="4075755" cy="2638182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76B4AC6A-818C-4043-85EF-9E1D22F249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9925" y="736378"/>
            <a:ext cx="3035115" cy="23545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610708" y="273600"/>
            <a:ext cx="10969200" cy="684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pt-BR" sz="2800" b="1" spc="-1" dirty="0">
                <a:solidFill>
                  <a:srgbClr val="006FB0"/>
                </a:solidFill>
                <a:latin typeface="Arial"/>
                <a:ea typeface="DejaVu Sans"/>
              </a:rPr>
              <a:t>Cobertura vacinal em criança de até 12 meses de idade, 2023.</a:t>
            </a:r>
            <a:endParaRPr lang="pt-BR" sz="2800" spc="-1" dirty="0">
              <a:solidFill>
                <a:srgbClr val="006FB0"/>
              </a:solidFill>
              <a:latin typeface="Arial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95C4CDE-16B3-4FA0-866C-6324AC719E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512" y="1759373"/>
            <a:ext cx="11316833" cy="3844721"/>
          </a:xfrm>
          <a:prstGeom prst="rect">
            <a:avLst/>
          </a:prstGeom>
        </p:spPr>
      </p:pic>
      <p:sp>
        <p:nvSpPr>
          <p:cNvPr id="5" name="Espaço Reservado para Conteúdo 3">
            <a:extLst>
              <a:ext uri="{FF2B5EF4-FFF2-40B4-BE49-F238E27FC236}">
                <a16:creationId xmlns:a16="http://schemas.microsoft.com/office/drawing/2014/main" id="{089B1A45-8742-40E9-98C4-4227AA57720F}"/>
              </a:ext>
            </a:extLst>
          </p:cNvPr>
          <p:cNvSpPr txBox="1">
            <a:spLocks/>
          </p:cNvSpPr>
          <p:nvPr/>
        </p:nvSpPr>
        <p:spPr>
          <a:xfrm>
            <a:off x="425512" y="6477969"/>
            <a:ext cx="3816424" cy="29831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0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SIPNI, 22/05/2023</a:t>
            </a:r>
            <a:r>
              <a:rPr lang="pt-BR" sz="10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9949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610708" y="273600"/>
            <a:ext cx="10969200" cy="684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pt-BR" sz="2800" b="1" spc="-1" dirty="0">
                <a:solidFill>
                  <a:srgbClr val="006FB0"/>
                </a:solidFill>
                <a:latin typeface="Arial"/>
                <a:ea typeface="DejaVu Sans"/>
              </a:rPr>
              <a:t>Cobertura vacinal em criança de até 12 meses de idade, 2023.</a:t>
            </a:r>
            <a:endParaRPr lang="pt-BR" sz="2800" spc="-1" dirty="0">
              <a:solidFill>
                <a:srgbClr val="006FB0"/>
              </a:solidFill>
              <a:latin typeface="Arial"/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9750465-0F33-4660-A1BE-60EA4C9440AD}"/>
              </a:ext>
            </a:extLst>
          </p:cNvPr>
          <p:cNvSpPr txBox="1">
            <a:spLocks/>
          </p:cNvSpPr>
          <p:nvPr/>
        </p:nvSpPr>
        <p:spPr>
          <a:xfrm>
            <a:off x="239040" y="6477969"/>
            <a:ext cx="3816424" cy="29831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pt-BR" sz="10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SIPNI, 22/05/2023</a:t>
            </a:r>
            <a:r>
              <a:rPr lang="pt-BR" sz="1000" dirty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37EAC3C-5314-4983-A476-DBFBC12DF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293" y="1656784"/>
            <a:ext cx="11247948" cy="384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384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FBAE75B3-D533-4193-B9CF-79C86B867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66" y="170392"/>
            <a:ext cx="2530574" cy="2541939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406285DE-374A-43D1-8248-F945541D41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8952" y="474506"/>
            <a:ext cx="4710956" cy="2422603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F484ACFC-4C5F-41CF-AAF2-D308FBD66C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0268" y="4004841"/>
            <a:ext cx="4351463" cy="263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011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610708" y="273600"/>
            <a:ext cx="10969200" cy="684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pt-BR" sz="2800" b="1" spc="-1" dirty="0">
                <a:solidFill>
                  <a:srgbClr val="006FB0"/>
                </a:solidFill>
                <a:latin typeface="Arial"/>
                <a:ea typeface="DejaVu Sans"/>
              </a:rPr>
              <a:t>Cobertura vacinal contra a COVID-19</a:t>
            </a:r>
            <a:endParaRPr lang="pt-BR" sz="2800" spc="-1" dirty="0">
              <a:solidFill>
                <a:srgbClr val="006FB0"/>
              </a:solidFill>
              <a:latin typeface="Arial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58DBC07-B614-4ACF-B707-69DB5F893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033" y="1258433"/>
            <a:ext cx="10074125" cy="4909666"/>
          </a:xfrm>
          <a:prstGeom prst="rect">
            <a:avLst/>
          </a:prstGeom>
        </p:spPr>
      </p:pic>
      <p:sp>
        <p:nvSpPr>
          <p:cNvPr id="8" name="Espaço Reservado para Conteúdo 3">
            <a:extLst>
              <a:ext uri="{FF2B5EF4-FFF2-40B4-BE49-F238E27FC236}">
                <a16:creationId xmlns:a16="http://schemas.microsoft.com/office/drawing/2014/main" id="{3395213C-F292-4783-84C8-A37FD0D20B65}"/>
              </a:ext>
            </a:extLst>
          </p:cNvPr>
          <p:cNvSpPr txBox="1">
            <a:spLocks/>
          </p:cNvSpPr>
          <p:nvPr/>
        </p:nvSpPr>
        <p:spPr bwMode="auto">
          <a:xfrm>
            <a:off x="1118486" y="6227478"/>
            <a:ext cx="3888432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Fonte: Dados do </a:t>
            </a:r>
            <a:r>
              <a:rPr lang="pt-BR" sz="1000" b="0" dirty="0" err="1">
                <a:latin typeface="Arial" panose="020B0604020202020204" pitchFamily="34" charset="0"/>
                <a:cs typeface="Arial" panose="020B0604020202020204" pitchFamily="34" charset="0"/>
              </a:rPr>
              <a:t>OpenDatasus</a:t>
            </a: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, 20/06/2023.</a:t>
            </a:r>
          </a:p>
        </p:txBody>
      </p:sp>
    </p:spTree>
    <p:extLst>
      <p:ext uri="{BB962C8B-B14F-4D97-AF65-F5344CB8AC3E}">
        <p14:creationId xmlns:p14="http://schemas.microsoft.com/office/powerpoint/2010/main" val="2078875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610708" y="273600"/>
            <a:ext cx="10969200" cy="684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pt-BR" sz="2800" b="1" spc="-1" dirty="0">
                <a:solidFill>
                  <a:srgbClr val="006FB0"/>
                </a:solidFill>
                <a:latin typeface="Arial"/>
                <a:ea typeface="DejaVu Sans"/>
              </a:rPr>
              <a:t>Cobertura vacinal COVID-19 bivalente, DR, pop 18 anos +</a:t>
            </a:r>
            <a:endParaRPr lang="pt-BR" sz="2800" spc="-1" dirty="0">
              <a:solidFill>
                <a:srgbClr val="006FB0"/>
              </a:solidFill>
              <a:latin typeface="Arial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87DA8F3-D860-4703-8882-9FBFF4FDE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872" y="958320"/>
            <a:ext cx="5715000" cy="5371042"/>
          </a:xfrm>
          <a:prstGeom prst="rect">
            <a:avLst/>
          </a:prstGeom>
        </p:spPr>
      </p:pic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204774E-0F84-4948-B0D3-5647D0A71DFE}"/>
              </a:ext>
            </a:extLst>
          </p:cNvPr>
          <p:cNvSpPr txBox="1">
            <a:spLocks/>
          </p:cNvSpPr>
          <p:nvPr/>
        </p:nvSpPr>
        <p:spPr bwMode="auto">
          <a:xfrm>
            <a:off x="1565872" y="6459577"/>
            <a:ext cx="3888432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Fonte: </a:t>
            </a:r>
            <a:r>
              <a:rPr lang="pt-BR" sz="1000" b="0" dirty="0" err="1">
                <a:latin typeface="Arial" panose="020B0604020202020204" pitchFamily="34" charset="0"/>
                <a:cs typeface="Arial" panose="020B0604020202020204" pitchFamily="34" charset="0"/>
              </a:rPr>
              <a:t>LocalizaSus</a:t>
            </a: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, 20/06/2023.</a:t>
            </a:r>
          </a:p>
        </p:txBody>
      </p:sp>
      <p:sp>
        <p:nvSpPr>
          <p:cNvPr id="5" name="Espaço Reservado para Conteúdo 3">
            <a:extLst>
              <a:ext uri="{FF2B5EF4-FFF2-40B4-BE49-F238E27FC236}">
                <a16:creationId xmlns:a16="http://schemas.microsoft.com/office/drawing/2014/main" id="{04D7E755-A72C-4FD9-BF3D-5B5CB29AED43}"/>
              </a:ext>
            </a:extLst>
          </p:cNvPr>
          <p:cNvSpPr txBox="1">
            <a:spLocks/>
          </p:cNvSpPr>
          <p:nvPr/>
        </p:nvSpPr>
        <p:spPr bwMode="auto">
          <a:xfrm>
            <a:off x="7561184" y="3975494"/>
            <a:ext cx="4217374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800" b="0" dirty="0">
                <a:latin typeface="Arial" panose="020B0604020202020204" pitchFamily="34" charset="0"/>
                <a:cs typeface="Arial" panose="020B0604020202020204" pitchFamily="34" charset="0"/>
              </a:rPr>
              <a:t>Total de doses distribuídas: 2.159.282</a:t>
            </a:r>
          </a:p>
          <a:p>
            <a:pPr algn="just">
              <a:spcBef>
                <a:spcPts val="0"/>
              </a:spcBef>
            </a:pPr>
            <a:endParaRPr lang="pt-B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BR" sz="1800" b="0" dirty="0">
                <a:latin typeface="Arial" panose="020B0604020202020204" pitchFamily="34" charset="0"/>
                <a:cs typeface="Arial" panose="020B0604020202020204" pitchFamily="34" charset="0"/>
              </a:rPr>
              <a:t>Dose em estoque </a:t>
            </a:r>
            <a:r>
              <a:rPr lang="pt-BR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Cemepar</a:t>
            </a:r>
            <a:r>
              <a:rPr lang="pt-BR" sz="1800" b="0" dirty="0">
                <a:latin typeface="Arial" panose="020B0604020202020204" pitchFamily="34" charset="0"/>
                <a:cs typeface="Arial" panose="020B0604020202020204" pitchFamily="34" charset="0"/>
              </a:rPr>
              <a:t>: 153.504</a:t>
            </a:r>
          </a:p>
          <a:p>
            <a:pPr algn="just">
              <a:spcBef>
                <a:spcPts val="0"/>
              </a:spcBef>
            </a:pPr>
            <a:endParaRPr lang="pt-B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BR" sz="1800" b="0" dirty="0">
                <a:latin typeface="Arial" panose="020B0604020202020204" pitchFamily="34" charset="0"/>
                <a:cs typeface="Arial" panose="020B0604020202020204" pitchFamily="34" charset="0"/>
              </a:rPr>
              <a:t>Dose em estoque nos municípios: 244.326</a:t>
            </a:r>
          </a:p>
        </p:txBody>
      </p:sp>
    </p:spTree>
    <p:extLst>
      <p:ext uri="{BB962C8B-B14F-4D97-AF65-F5344CB8AC3E}">
        <p14:creationId xmlns:p14="http://schemas.microsoft.com/office/powerpoint/2010/main" val="314228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610708" y="273600"/>
            <a:ext cx="10969200" cy="684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pt-BR" sz="2800" b="1" spc="-1" dirty="0">
                <a:solidFill>
                  <a:srgbClr val="006FB0"/>
                </a:solidFill>
                <a:latin typeface="Arial"/>
                <a:ea typeface="DejaVu Sans"/>
              </a:rPr>
              <a:t>25ª Campanha contra a Influenza - doses aplicadas</a:t>
            </a:r>
            <a:endParaRPr lang="pt-BR" sz="2800" spc="-1" dirty="0">
              <a:solidFill>
                <a:srgbClr val="006FB0"/>
              </a:solidFill>
              <a:latin typeface="Arial"/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204774E-0F84-4948-B0D3-5647D0A71DFE}"/>
              </a:ext>
            </a:extLst>
          </p:cNvPr>
          <p:cNvSpPr txBox="1">
            <a:spLocks/>
          </p:cNvSpPr>
          <p:nvPr/>
        </p:nvSpPr>
        <p:spPr bwMode="auto">
          <a:xfrm>
            <a:off x="813994" y="4247848"/>
            <a:ext cx="3888432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Fonte: </a:t>
            </a:r>
            <a:r>
              <a:rPr lang="pt-BR" sz="1000" b="0" dirty="0" err="1">
                <a:latin typeface="Arial" panose="020B0604020202020204" pitchFamily="34" charset="0"/>
                <a:cs typeface="Arial" panose="020B0604020202020204" pitchFamily="34" charset="0"/>
              </a:rPr>
              <a:t>LocalizaSus</a:t>
            </a:r>
            <a:r>
              <a:rPr lang="pt-BR" sz="1000" b="0" dirty="0">
                <a:latin typeface="Arial" panose="020B0604020202020204" pitchFamily="34" charset="0"/>
                <a:cs typeface="Arial" panose="020B0604020202020204" pitchFamily="34" charset="0"/>
              </a:rPr>
              <a:t>, 27/06/2023.</a:t>
            </a:r>
          </a:p>
        </p:txBody>
      </p:sp>
      <p:sp>
        <p:nvSpPr>
          <p:cNvPr id="5" name="Espaço Reservado para Conteúdo 3">
            <a:extLst>
              <a:ext uri="{FF2B5EF4-FFF2-40B4-BE49-F238E27FC236}">
                <a16:creationId xmlns:a16="http://schemas.microsoft.com/office/drawing/2014/main" id="{04D7E755-A72C-4FD9-BF3D-5B5CB29AED43}"/>
              </a:ext>
            </a:extLst>
          </p:cNvPr>
          <p:cNvSpPr txBox="1">
            <a:spLocks/>
          </p:cNvSpPr>
          <p:nvPr/>
        </p:nvSpPr>
        <p:spPr bwMode="auto">
          <a:xfrm>
            <a:off x="813994" y="6219078"/>
            <a:ext cx="4217374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800" b="0" dirty="0">
                <a:latin typeface="Arial" panose="020B0604020202020204" pitchFamily="34" charset="0"/>
                <a:cs typeface="Arial" panose="020B0604020202020204" pitchFamily="34" charset="0"/>
              </a:rPr>
              <a:t>grupos prioritários: criança, trabalhadores de saúde, gestantes, puérperas, indígenas, idosos e professores</a:t>
            </a:r>
          </a:p>
        </p:txBody>
      </p:sp>
      <p:sp>
        <p:nvSpPr>
          <p:cNvPr id="8" name="Espaço Reservado para Conteúdo 3">
            <a:extLst>
              <a:ext uri="{FF2B5EF4-FFF2-40B4-BE49-F238E27FC236}">
                <a16:creationId xmlns:a16="http://schemas.microsoft.com/office/drawing/2014/main" id="{25797441-4400-4D7E-AF06-38F05561400C}"/>
              </a:ext>
            </a:extLst>
          </p:cNvPr>
          <p:cNvSpPr txBox="1">
            <a:spLocks/>
          </p:cNvSpPr>
          <p:nvPr/>
        </p:nvSpPr>
        <p:spPr bwMode="auto">
          <a:xfrm>
            <a:off x="6518526" y="5730191"/>
            <a:ext cx="4771145" cy="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marL="0" indent="0" algn="l" defTabSz="449263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 kern="1200" spc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9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7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pt-BR" sz="1800" b="0" dirty="0">
                <a:latin typeface="Arial" panose="020B0604020202020204" pitchFamily="34" charset="0"/>
                <a:cs typeface="Arial" panose="020B0604020202020204" pitchFamily="34" charset="0"/>
              </a:rPr>
              <a:t>Total de doses distribuídas: 4.052.000</a:t>
            </a:r>
          </a:p>
          <a:p>
            <a:pPr algn="just">
              <a:spcBef>
                <a:spcPts val="0"/>
              </a:spcBef>
            </a:pPr>
            <a:endParaRPr lang="pt-B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BR" sz="1800" b="0" dirty="0">
                <a:latin typeface="Arial" panose="020B0604020202020204" pitchFamily="34" charset="0"/>
                <a:cs typeface="Arial" panose="020B0604020202020204" pitchFamily="34" charset="0"/>
              </a:rPr>
              <a:t>Dose em estoque </a:t>
            </a:r>
            <a:r>
              <a:rPr lang="pt-BR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Cemepar</a:t>
            </a:r>
            <a:r>
              <a:rPr lang="pt-BR" sz="1800" b="0" dirty="0">
                <a:latin typeface="Arial" panose="020B0604020202020204" pitchFamily="34" charset="0"/>
                <a:cs typeface="Arial" panose="020B0604020202020204" pitchFamily="34" charset="0"/>
              </a:rPr>
              <a:t>: zero</a:t>
            </a:r>
          </a:p>
          <a:p>
            <a:pPr algn="just">
              <a:spcBef>
                <a:spcPts val="0"/>
              </a:spcBef>
            </a:pPr>
            <a:endParaRPr lang="pt-B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pt-BR" sz="1800" b="0" dirty="0">
                <a:latin typeface="Arial" panose="020B0604020202020204" pitchFamily="34" charset="0"/>
                <a:cs typeface="Arial" panose="020B0604020202020204" pitchFamily="34" charset="0"/>
              </a:rPr>
              <a:t>Dose em estoque nos municípios: 908.740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5132D116-3EB8-42BA-B275-328E664CF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969" y="1104811"/>
            <a:ext cx="8122318" cy="305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541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E37A9626-6AA5-47B7-A18B-3810DC4EA4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6786611"/>
              </p:ext>
            </p:extLst>
          </p:nvPr>
        </p:nvGraphicFramePr>
        <p:xfrm>
          <a:off x="1004935" y="1752618"/>
          <a:ext cx="8492150" cy="3978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PlaceHolder 1">
            <a:extLst>
              <a:ext uri="{FF2B5EF4-FFF2-40B4-BE49-F238E27FC236}">
                <a16:creationId xmlns:a16="http://schemas.microsoft.com/office/drawing/2014/main" id="{9B65CF03-CA0E-4C61-83CC-DDED41841429}"/>
              </a:ext>
            </a:extLst>
          </p:cNvPr>
          <p:cNvSpPr txBox="1">
            <a:spLocks/>
          </p:cNvSpPr>
          <p:nvPr/>
        </p:nvSpPr>
        <p:spPr>
          <a:xfrm>
            <a:off x="610708" y="273600"/>
            <a:ext cx="10969200" cy="684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pt-BR" sz="2800" b="1" spc="-1" dirty="0">
                <a:solidFill>
                  <a:srgbClr val="006FB0"/>
                </a:solidFill>
                <a:latin typeface="Arial"/>
                <a:ea typeface="DejaVu Sans"/>
              </a:rPr>
              <a:t>Série histórica da cobertura vacinal em &lt; 1 ano  - Paraná</a:t>
            </a:r>
            <a:endParaRPr lang="pt-BR" sz="2800" spc="-1" dirty="0">
              <a:solidFill>
                <a:srgbClr val="006FB0"/>
              </a:solidFill>
              <a:latin typeface="Arial"/>
            </a:endParaRP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477A4332-A451-449D-8F7F-835B08C29DBF}"/>
              </a:ext>
            </a:extLst>
          </p:cNvPr>
          <p:cNvCxnSpPr/>
          <p:nvPr/>
        </p:nvCxnSpPr>
        <p:spPr>
          <a:xfrm>
            <a:off x="1484768" y="2534970"/>
            <a:ext cx="79308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ixaDeTexto 8">
            <a:extLst>
              <a:ext uri="{FF2B5EF4-FFF2-40B4-BE49-F238E27FC236}">
                <a16:creationId xmlns:a16="http://schemas.microsoft.com/office/drawing/2014/main" id="{EFD0848F-AABF-44B8-9E52-B8573B7CFD9C}"/>
              </a:ext>
            </a:extLst>
          </p:cNvPr>
          <p:cNvSpPr txBox="1"/>
          <p:nvPr/>
        </p:nvSpPr>
        <p:spPr>
          <a:xfrm>
            <a:off x="9497085" y="2281473"/>
            <a:ext cx="12855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/>
              <a:t>Meta 95%</a:t>
            </a:r>
          </a:p>
        </p:txBody>
      </p:sp>
    </p:spTree>
    <p:extLst>
      <p:ext uri="{BB962C8B-B14F-4D97-AF65-F5344CB8AC3E}">
        <p14:creationId xmlns:p14="http://schemas.microsoft.com/office/powerpoint/2010/main" val="24821078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1759</TotalTime>
  <Words>280</Words>
  <Application>Microsoft Office PowerPoint</Application>
  <PresentationFormat>Widescreen</PresentationFormat>
  <Paragraphs>42</Paragraphs>
  <Slides>13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DejaVu Sans</vt:lpstr>
      <vt:lpstr>Times New Roman</vt:lpstr>
      <vt:lpstr>Tema do Office</vt:lpstr>
      <vt:lpstr>Apresentação do PowerPoint</vt:lpstr>
      <vt:lpstr>Saúde infantil</vt:lpstr>
      <vt:lpstr>Cobertura vacinal em criança de até 12 meses de idade, 2023.</vt:lpstr>
      <vt:lpstr>Cobertura vacinal em criança de até 12 meses de idade, 2023.</vt:lpstr>
      <vt:lpstr>Apresentação do PowerPoint</vt:lpstr>
      <vt:lpstr>Cobertura vacinal contra a COVID-19</vt:lpstr>
      <vt:lpstr>Cobertura vacinal COVID-19 bivalente, DR, pop 18 anos +</vt:lpstr>
      <vt:lpstr>25ª Campanha contra a Influenza - doses aplicadas</vt:lpstr>
      <vt:lpstr>Apresentação do PowerPoint</vt:lpstr>
      <vt:lpstr>Distribuição de imunobiológicos ao PR</vt:lpstr>
      <vt:lpstr>Estratégias de enfrentamento ao envio reduzido de vacinas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Márcio Popia</dc:creator>
  <cp:lastModifiedBy>Virginia Dobkowski Franco dos Santos</cp:lastModifiedBy>
  <cp:revision>148</cp:revision>
  <cp:lastPrinted>2019-02-12T10:51:29Z</cp:lastPrinted>
  <dcterms:created xsi:type="dcterms:W3CDTF">2019-02-06T16:41:46Z</dcterms:created>
  <dcterms:modified xsi:type="dcterms:W3CDTF">2023-06-28T11:09:05Z</dcterms:modified>
</cp:coreProperties>
</file>