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15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media/image1.png" ContentType="image/png"/>
  <Override PartName="/ppt/media/image2.png" ContentType="image/png"/>
  <Override PartName="/ppt/media/image17.jpeg" ContentType="image/jpeg"/>
  <Override PartName="/ppt/media/image3.png" ContentType="image/png"/>
  <Override PartName="/ppt/media/image4.png" ContentType="image/png"/>
  <Override PartName="/ppt/media/image21.png" ContentType="image/png"/>
  <Override PartName="/ppt/media/image6.jpeg" ContentType="image/jpeg"/>
  <Override PartName="/ppt/media/image5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29.jpeg" ContentType="image/jpe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jpeg" ContentType="image/jpeg"/>
  <Override PartName="/ppt/media/image18.png" ContentType="image/png"/>
  <Override PartName="/ppt/media/image19.png" ContentType="image/png"/>
  <Override PartName="/ppt/media/image20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12193587" cy="6858000"/>
  <p:notesSz cx="7315200" cy="96012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mover o slide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13487604-C0E2-44BD-83A7-E69886680535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hyperlink" Target="https://www.gov.br/saude/pt-br/assuntos/saude-de-a-a-z/a/arboviroses/informe-semanal" TargetMode="External"/><Relationship Id="rId2" Type="http://schemas.openxmlformats.org/officeDocument/2006/relationships/slide" Target="../slides/slide13.xml"/><Relationship Id="rId3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hyperlink" Target="https://www.gov.br/saude/pt-br/assuntos/saude-de-a-a-z/a/arboviroses/informe-semanal" TargetMode="External"/><Relationship Id="rId2" Type="http://schemas.openxmlformats.org/officeDocument/2006/relationships/slide" Target="../slides/slide14.xml"/><Relationship Id="rId3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hyperlink" Target="https://www.gov.br/saude/pt-br/assuntos/saude-de-a-a-z/a/aedes-aegypti/monitoramento-das-arboviroses" TargetMode="External"/><Relationship Id="rId2" Type="http://schemas.openxmlformats.org/officeDocument/2006/relationships/slide" Target="../slides/slide2.xml"/><Relationship Id="rId3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hyperlink" Target="https://www.youtube.com/@MinSaudeBR/streams" TargetMode="External"/><Relationship Id="rId2" Type="http://schemas.openxmlformats.org/officeDocument/2006/relationships/slide" Target="../slides/slide3.xml"/><Relationship Id="rId3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75;p1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80A46110-881C-4E2A-AC45-A7E442E31253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54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8920" cy="3239640"/>
          </a:xfrm>
          <a:prstGeom prst="rect">
            <a:avLst/>
          </a:prstGeom>
        </p:spPr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51080" cy="3779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6" name="Google Shape;78;p1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3D4AFB1-52E8-4C57-964A-ABB9F3CFFA6D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201" name="Google Shape;245;g2dc2fb53835_10_18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76C45A02-4B38-4FEB-997B-B35E9C9A6A44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54;g2ce7efe47d3_0_347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8F2E4272-7F53-4C87-BA4B-39C25585B359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03" name="Google Shape;255;g2ce7efe47d3_0_347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AF2AF66-2780-4931-AEF5-F4EF2FF6342B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04" name="Google Shape;256;g2ce7efe47d3_0_347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FDD88346-4B70-4E3A-B17D-FBF9AAD7883E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05" name="Google Shape;257;g2ce7efe47d3_0_347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F9AFA59-C0F8-4240-BA76-5CB01AAAC84B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06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7880"/>
          </a:xfrm>
          <a:prstGeom prst="rect">
            <a:avLst/>
          </a:prstGeom>
        </p:spPr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COLOCAR LEGENDA NO MAPA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Atualizar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Atualizado na app em 14/05/24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10" name="Google Shape;274;g2dc2fb53835_1_10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CC95B958-3693-495E-9E12-B2D6ABCF245D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https://www.gov.br/saude/pt-br/assuntos/saude-de-a-a-z/a/arboviroses/informe-semanal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Atualizado 14/05/24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13" name="Google Shape;327;g2dc2fb53835_1_95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3099A126-B0FF-43FD-A664-E77EA912C063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https://www.gov.br/saude/pt-br/assuntos/saude-de-a-a-z/a/arboviroses/informe-semanal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Atualizado 14/05/24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216" name="Google Shape;344;g2dc2fb53835_10_49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92732CFC-B563-4D40-8D9C-E4DE8DFFB4E6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353;g1f7d8fe07cf_2_52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B46C23A6-C357-4624-8F09-B58A18040A09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18" name="Google Shape;354;g1f7d8fe07cf_2_52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F3AAAFC-4E38-4057-9DF0-3C5DEFE9F00E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19" name="Google Shape;355;g1f7d8fe07cf_2_52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1B2252E-033C-4513-AAAB-516538F50A31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20" name="Google Shape;356;g1f7d8fe07cf_2_52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0510891-35B7-440A-9471-F602A1538937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221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7880"/>
          </a:xfrm>
          <a:prstGeom prst="rect">
            <a:avLst/>
          </a:prstGeom>
        </p:spPr>
      </p:sp>
      <p:sp>
        <p:nvSpPr>
          <p:cNvPr id="222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endParaRPr b="0" lang="pt-BR" sz="20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34;g1f7d8fe07cf_1_0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452CFFDE-A453-47F2-8A34-AC9246E1E82F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58" name="Google Shape;135;g1f7d8fe07cf_1_0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9B1390EA-C4C2-4B15-85F2-19579D7BC507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59" name="Google Shape;136;g1f7d8fe07cf_1_0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A4DF351-780B-42A9-8EFF-10E1A60B4682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0" name="Google Shape;137;g1f7d8fe07cf_1_0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D097949-4058-41DB-8F5A-6C2DCE6F271E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1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7880"/>
          </a:xfrm>
          <a:prstGeom prst="rect">
            <a:avLst/>
          </a:prstGeom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https://www.gov.br/saude/pt-br/assuntos/saude-de-a-a-z/a/aedes-aegypti/monitoramento-das-arboviroses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atualizado 14/05/24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49;g1f7d8fe07cf_1_12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BD0E290E-4F70-49C9-9EF6-DACA4B5EDCA1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4" name="Google Shape;150;g1f7d8fe07cf_1_12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AC2A41EB-7CE6-4D89-9034-C5893FFCDCC9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5" name="Google Shape;151;g1f7d8fe07cf_1_12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795EDDED-5E84-47C3-B95F-C994F47920E3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6" name="Google Shape;152;g1f7d8fe07cf_1_12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9BB1442-4047-41F0-834B-84B2FEAFC057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67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7880"/>
          </a:xfrm>
          <a:prstGeom prst="rect">
            <a:avLst/>
          </a:prstGeom>
        </p:spPr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Pegar da Live (Coletiva de imprensa do COE) que geralmente ocorre nas terças/quartas a tarde. </a:t>
            </a:r>
            <a:r>
              <a:rPr b="0" lang="en-US" sz="1800" spc="-1" strike="noStrike" u="sng">
                <a:solidFill>
                  <a:srgbClr val="000000"/>
                </a:solidFill>
                <a:uFillTx/>
                <a:latin typeface="Arial"/>
                <a:hlinkClick r:id="rId1"/>
              </a:rPr>
              <a:t>https://www.youtube.com/@MinSaudeBR/streams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 AO VIVO atualizado 14/05/2024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2;p2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A17E4EF6-CA48-493B-A60C-4B49CC8D8624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0" name="Google Shape;163;p2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24E2EFF-7BBB-4E80-9F4A-09ED9136BC48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1" name="Google Shape;164;p2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331B0FCB-A1D6-4441-B0B7-9967321FC365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2" name="Google Shape;165;p2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8BD25E0-85A8-4577-B88C-75F66EA9A3F6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3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8240"/>
          </a:xfrm>
          <a:prstGeom prst="rect">
            <a:avLst/>
          </a:prstGeom>
        </p:spPr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Atualizado 14/05/2024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7;p3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5059EE72-509B-468A-9C87-FBA5C911D8D2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6" name="Google Shape;178;p3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BFBB65B4-DECE-4E21-AD12-DD9C08DA1017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7" name="Google Shape;179;p3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0FB4B38-AC93-49FA-878D-C4C69AC18112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8" name="Google Shape;180;p3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0B1C4CF-345D-4C4D-944D-5B9C94253CE0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79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8240"/>
          </a:xfrm>
          <a:prstGeom prst="rect">
            <a:avLst/>
          </a:prstGeom>
        </p:spPr>
      </p:sp>
      <p:sp>
        <p:nvSpPr>
          <p:cNvPr id="180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Atualizado 14/05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91;p4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16554140-1C4D-4E18-84E4-BE04CBA59350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2" name="Google Shape;192;p4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D0DFBD0A-E8DB-4002-90AE-45E2C8838DA3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3" name="Google Shape;193;p4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57287549-F253-4276-8F63-86FD28DA9070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4" name="Google Shape;194;p4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0796F428-F2FC-404D-93B6-AE2FA162FBDB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5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8240"/>
          </a:xfrm>
          <a:prstGeom prst="rect">
            <a:avLst/>
          </a:prstGeom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Atualizado 14/05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207;g1f7d8fe07cf_2_88:notes"/>
          <p:cNvSpPr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9A7E56A2-AE54-40B7-A2FE-3E64B8B17C05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8" name="Google Shape;208;g1f7d8fe07cf_2_88:notes"/>
          <p:cNvSpPr/>
          <p:nvPr/>
        </p:nvSpPr>
        <p:spPr>
          <a:xfrm>
            <a:off x="4143240" y="9120240"/>
            <a:ext cx="3169800" cy="48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6840" rIns="96840" tIns="48240" bIns="4824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44540FC1-B02D-4E75-8113-DDDBB763E6F4}" type="slidenum">
              <a:rPr b="0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89" name="Google Shape;209;g1f7d8fe07cf_2_88:notes"/>
          <p:cNvSpPr/>
          <p:nvPr/>
        </p:nvSpPr>
        <p:spPr>
          <a:xfrm>
            <a:off x="4292640" y="10207800"/>
            <a:ext cx="3258720" cy="51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F0AA4B0F-4738-4371-8953-75D2B37A1269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90" name="Google Shape;210;g1f7d8fe07cf_2_88:notes"/>
          <p:cNvSpPr/>
          <p:nvPr/>
        </p:nvSpPr>
        <p:spPr>
          <a:xfrm>
            <a:off x="4292640" y="10207800"/>
            <a:ext cx="3261960" cy="515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5040" rIns="95040" tIns="49320" bIns="4932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83CB1653-E184-4A9F-8DFC-0F2A38ED448E}" type="slidenum">
              <a:rPr b="1" lang="en-US" sz="1300" spc="-1" strike="noStrike">
                <a:solidFill>
                  <a:srgbClr val="000000"/>
                </a:solidFill>
                <a:latin typeface="Calibri"/>
                <a:ea typeface="Calibri"/>
              </a:rPr>
              <a:t>&lt;número&gt;</a:t>
            </a:fld>
            <a:endParaRPr b="0" lang="pt-BR" sz="1300" spc="-1" strike="noStrike">
              <a:latin typeface="Arial"/>
            </a:endParaRPr>
          </a:p>
        </p:txBody>
      </p:sp>
      <p:sp>
        <p:nvSpPr>
          <p:cNvPr id="191" name="PlaceHolder 1"/>
          <p:cNvSpPr>
            <a:spLocks noGrp="1"/>
          </p:cNvSpPr>
          <p:nvPr>
            <p:ph type="sldImg"/>
          </p:nvPr>
        </p:nvSpPr>
        <p:spPr>
          <a:xfrm>
            <a:off x="217440" y="806400"/>
            <a:ext cx="7124400" cy="4007880"/>
          </a:xfrm>
          <a:prstGeom prst="rect">
            <a:avLst/>
          </a:prstGeom>
        </p:spPr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758880" y="5105520"/>
            <a:ext cx="6043320" cy="4814640"/>
          </a:xfrm>
          <a:prstGeom prst="rect">
            <a:avLst/>
          </a:prstGeom>
        </p:spPr>
        <p:txBody>
          <a:bodyPr lIns="96840" rIns="96840" tIns="48240" bIns="4824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Atualizado 14/05</a:t>
            </a:r>
            <a:endParaRPr b="0" lang="pt-BR" sz="18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194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Atualizado na app 14/05/24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95" name="Google Shape;222;g2dc2fb53835_1_1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67484B39-A1AD-4729-893F-84FC689E96C6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ldImg"/>
          </p:nvPr>
        </p:nvSpPr>
        <p:spPr>
          <a:xfrm>
            <a:off x="777960" y="1200240"/>
            <a:ext cx="5757480" cy="3238200"/>
          </a:xfrm>
          <a:prstGeom prst="rect">
            <a:avLst/>
          </a:prstGeom>
        </p:spPr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731880" y="4621320"/>
            <a:ext cx="5849640" cy="3777840"/>
          </a:xfrm>
          <a:prstGeom prst="rect">
            <a:avLst/>
          </a:prstGeom>
        </p:spPr>
        <p:txBody>
          <a:bodyPr lIns="96840" rIns="96840" tIns="48240" bIns="482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800" spc="-1" strike="noStrike">
                <a:latin typeface="Arial"/>
              </a:rPr>
              <a:t>Atualizado em 14/05/2024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98" name="Google Shape;234;g2dc2fb53835_10_9:notes"/>
          <p:cNvSpPr txBox="1"/>
          <p:nvPr/>
        </p:nvSpPr>
        <p:spPr>
          <a:xfrm>
            <a:off x="4143240" y="9120240"/>
            <a:ext cx="3168360" cy="479160"/>
          </a:xfrm>
          <a:prstGeom prst="rect">
            <a:avLst/>
          </a:prstGeom>
          <a:noFill/>
          <a:ln w="0">
            <a:noFill/>
          </a:ln>
        </p:spPr>
        <p:txBody>
          <a:bodyPr lIns="96840" rIns="96840" tIns="48240" bIns="48240" anchor="b">
            <a:noAutofit/>
          </a:bodyPr>
          <a:p>
            <a:pPr marL="216000" algn="r">
              <a:lnSpc>
                <a:spcPct val="100000"/>
              </a:lnSpc>
              <a:tabLst>
                <a:tab algn="l" pos="0"/>
              </a:tabLst>
            </a:pPr>
            <a:fld id="{B8A3FA2D-16E4-4CE8-808F-FC20F39A4C01}" type="slidenum">
              <a:rPr b="0" lang="en-US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2000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030520" y="160452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2000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8030520" y="3682080"/>
            <a:ext cx="35334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352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32680" y="368208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32680" y="1604520"/>
            <a:ext cx="53550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352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Google Shape;12;p29"/>
          <p:cNvSpPr/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1"/>
          <p:cNvSpPr>
            <a:spLocks noGrp="1"/>
          </p:cNvSpPr>
          <p:nvPr>
            <p:ph type="dt"/>
          </p:nvPr>
        </p:nvSpPr>
        <p:spPr>
          <a:xfrm>
            <a:off x="838080" y="6356520"/>
            <a:ext cx="2741400" cy="36324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endParaRPr b="0" lang="pt-BR" sz="2400" spc="-1" strike="noStrike"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1400" cy="363240"/>
          </a:xfrm>
          <a:prstGeom prst="rect">
            <a:avLst/>
          </a:prstGeom>
        </p:spPr>
        <p:txBody>
          <a:bodyPr lIns="90000" rIns="90000" tIns="46800" bIns="46800">
            <a:noAutofit/>
          </a:bodyPr>
          <a:p>
            <a:pPr marL="216000" indent="-215640">
              <a:lnSpc>
                <a:spcPct val="100000"/>
              </a:lnSpc>
              <a:tabLst>
                <a:tab algn="l" pos="0"/>
              </a:tabLst>
            </a:pPr>
            <a:fld id="{D2D14909-1E07-4D62-9403-F6D343FC72A3}" type="slidenum">
              <a:rPr b="0" lang="en-US" sz="24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2400" spc="-1" strike="noStrike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352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image" Target="../media/image37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image" Target="../media/image39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1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80;p1"/>
          <p:cNvSpPr/>
          <p:nvPr/>
        </p:nvSpPr>
        <p:spPr>
          <a:xfrm>
            <a:off x="6886440" y="0"/>
            <a:ext cx="5304960" cy="6868800"/>
          </a:xfrm>
          <a:custGeom>
            <a:avLst/>
            <a:gdLst/>
            <a:ahLst/>
            <a:rect l="l" t="t" r="r" b="b"/>
            <a:pathLst>
              <a:path w="5305647" h="6868633">
                <a:moveTo>
                  <a:pt x="0" y="6858000"/>
                </a:moveTo>
                <a:lnTo>
                  <a:pt x="3955312" y="0"/>
                </a:lnTo>
                <a:lnTo>
                  <a:pt x="5305647" y="0"/>
                </a:lnTo>
                <a:lnTo>
                  <a:pt x="5305647" y="6868633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b5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Google Shape;81;p1"/>
          <p:cNvSpPr/>
          <p:nvPr/>
        </p:nvSpPr>
        <p:spPr>
          <a:xfrm flipH="1">
            <a:off x="6780960" y="0"/>
            <a:ext cx="3990600" cy="6868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>
            <a:solidFill>
              <a:srgbClr val="006fb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Google Shape;82;p1"/>
          <p:cNvSpPr/>
          <p:nvPr/>
        </p:nvSpPr>
        <p:spPr>
          <a:xfrm>
            <a:off x="8431200" y="3882960"/>
            <a:ext cx="3288960" cy="137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</p:txBody>
      </p:sp>
      <p:grpSp>
        <p:nvGrpSpPr>
          <p:cNvPr id="50" name="Google Shape;83;p1"/>
          <p:cNvGrpSpPr/>
          <p:nvPr/>
        </p:nvGrpSpPr>
        <p:grpSpPr>
          <a:xfrm>
            <a:off x="0" y="6773760"/>
            <a:ext cx="8826120" cy="96480"/>
            <a:chOff x="0" y="6773760"/>
            <a:chExt cx="8826120" cy="96480"/>
          </a:xfrm>
        </p:grpSpPr>
        <p:sp>
          <p:nvSpPr>
            <p:cNvPr id="51" name="Google Shape;84;p1"/>
            <p:cNvSpPr/>
            <p:nvPr/>
          </p:nvSpPr>
          <p:spPr>
            <a:xfrm>
              <a:off x="0" y="6780240"/>
              <a:ext cx="8816760" cy="90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2" name="Google Shape;85;p1"/>
            <p:cNvSpPr/>
            <p:nvPr/>
          </p:nvSpPr>
          <p:spPr>
            <a:xfrm>
              <a:off x="0" y="6773760"/>
              <a:ext cx="5779800" cy="96480"/>
            </a:xfrm>
            <a:custGeom>
              <a:avLst/>
              <a:gdLst/>
              <a:ahLst/>
              <a:rect l="l" t="t" r="r" b="b"/>
              <a:pathLst>
                <a:path w="8382" h="133">
                  <a:moveTo>
                    <a:pt x="0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305" y="133"/>
                  </a:lnTo>
                  <a:lnTo>
                    <a:pt x="83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67b2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3" name="Google Shape;86;p1"/>
            <p:cNvSpPr/>
            <p:nvPr/>
          </p:nvSpPr>
          <p:spPr>
            <a:xfrm>
              <a:off x="5834160" y="6773760"/>
              <a:ext cx="2991960" cy="96480"/>
            </a:xfrm>
            <a:custGeom>
              <a:avLst/>
              <a:gdLst/>
              <a:ahLst/>
              <a:rect l="l" t="t" r="r" b="b"/>
              <a:pathLst>
                <a:path w="4341" h="133">
                  <a:moveTo>
                    <a:pt x="77" y="0"/>
                  </a:moveTo>
                  <a:lnTo>
                    <a:pt x="77" y="0"/>
                  </a:lnTo>
                  <a:lnTo>
                    <a:pt x="0" y="133"/>
                  </a:lnTo>
                  <a:lnTo>
                    <a:pt x="4341" y="133"/>
                  </a:lnTo>
                  <a:lnTo>
                    <a:pt x="4341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9b54"/>
            </a:solid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54" name="Google Shape;87;p1" descr=""/>
          <p:cNvPicPr/>
          <p:nvPr/>
        </p:nvPicPr>
        <p:blipFill>
          <a:blip r:embed="rId1"/>
          <a:stretch/>
        </p:blipFill>
        <p:spPr>
          <a:xfrm>
            <a:off x="1604880" y="2254320"/>
            <a:ext cx="4809600" cy="1837800"/>
          </a:xfrm>
          <a:prstGeom prst="rect">
            <a:avLst/>
          </a:prstGeom>
          <a:ln w="0">
            <a:noFill/>
          </a:ln>
        </p:spPr>
      </p:pic>
      <p:sp>
        <p:nvSpPr>
          <p:cNvPr id="55" name=""/>
          <p:cNvSpPr txBox="1"/>
          <p:nvPr/>
        </p:nvSpPr>
        <p:spPr>
          <a:xfrm>
            <a:off x="2197800" y="4693320"/>
            <a:ext cx="458352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r>
              <a:rPr b="0" lang="pt-BR" sz="1800" spc="-1" strike="noStrike">
                <a:latin typeface="Arial"/>
              </a:rPr>
              <a:t>3ª REUNIÃO ORDINÁRIA DA CIB/PR 2024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247;g2dc2fb53835_10_18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SOLICITAÇÕES DE UBV PESADO</a:t>
            </a:r>
            <a:endParaRPr b="0" lang="pt-BR" sz="4100" spc="-1" strike="noStrike">
              <a:latin typeface="Arial"/>
            </a:endParaRPr>
          </a:p>
        </p:txBody>
      </p:sp>
      <p:sp>
        <p:nvSpPr>
          <p:cNvPr id="108" name="Google Shape;248;g2dc2fb53835_10_18"/>
          <p:cNvSpPr/>
          <p:nvPr/>
        </p:nvSpPr>
        <p:spPr>
          <a:xfrm>
            <a:off x="489600" y="1256040"/>
            <a:ext cx="10986120" cy="213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2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2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800" spc="-1" strike="noStrike">
              <a:latin typeface="Arial"/>
            </a:endParaRPr>
          </a:p>
        </p:txBody>
      </p:sp>
      <p:sp>
        <p:nvSpPr>
          <p:cNvPr id="109" name="Google Shape;249;g2dc2fb53835_10_18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Google Shape;250;g2dc2fb53835_10_18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1" name="Google Shape;251;g2dc2fb53835_10_18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112" name="Google Shape;252;g2dc2fb53835_10_18" descr=""/>
          <p:cNvPicPr/>
          <p:nvPr/>
        </p:nvPicPr>
        <p:blipFill>
          <a:blip r:embed="rId2"/>
          <a:stretch/>
        </p:blipFill>
        <p:spPr>
          <a:xfrm>
            <a:off x="2884320" y="1340640"/>
            <a:ext cx="6016680" cy="358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261;g2ce7efe47d3_0_347"/>
          <p:cNvSpPr/>
          <p:nvPr/>
        </p:nvSpPr>
        <p:spPr>
          <a:xfrm>
            <a:off x="516600" y="-129960"/>
            <a:ext cx="1086444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VIGILÂNCIA LABORATORIAL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114" name="Google Shape;262;g2ce7efe47d3_0_347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Google Shape;263;g2ce7efe47d3_0_347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6" name="Google Shape;264;g2ce7efe47d3_0_347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sp>
        <p:nvSpPr>
          <p:cNvPr id="117" name="Google Shape;265;g2ce7efe47d3_0_347"/>
          <p:cNvSpPr/>
          <p:nvPr/>
        </p:nvSpPr>
        <p:spPr>
          <a:xfrm>
            <a:off x="59040" y="5681160"/>
            <a:ext cx="12193200" cy="943920"/>
          </a:xfrm>
          <a:prstGeom prst="rect">
            <a:avLst/>
          </a:prstGeom>
          <a:solidFill>
            <a:schemeClr val="accent3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Verdana"/>
                <a:ea typeface="Verdana"/>
              </a:rPr>
              <a:t>O DENV3 tipificado em 2023 refere-se a um caso importado. </a:t>
            </a:r>
            <a:r>
              <a:rPr b="0" lang="en-US" sz="1200" spc="-1" strike="noStrike">
                <a:solidFill>
                  <a:srgbClr val="000000"/>
                </a:solidFill>
                <a:latin typeface="Verdana"/>
                <a:ea typeface="Verdana"/>
              </a:rPr>
              <a:t>Tipificações em 2024: 127 casos de DENV 3: 2 casos em Santa Terezinha de Itaipu (9ªRS), 1 caso em Cascavel (10ªRS), 9 casos na 17ªRS nos municípios: Ibiporã (2), Londrina (3), Primeiro de Maio (1), e Sertanópolis (3),  111 casos na 18ªRS nos municípios de: Bandeirantes (4), Cornélio Procópio (95), Leópolis (3), Nova Fátima (2), Santa Mariana (5), Sapopema (1) e Sertaneja (1), e 4 casos na 21ªRS nos municípios de Ortigueira (3) e Telêmaco Borba (1).  </a:t>
            </a:r>
            <a:endParaRPr b="0" lang="pt-BR" sz="1200" spc="-1" strike="noStrike">
              <a:latin typeface="Arial"/>
            </a:endParaRPr>
          </a:p>
        </p:txBody>
      </p:sp>
      <p:pic>
        <p:nvPicPr>
          <p:cNvPr id="118" name="Google Shape;266;g2ce7efe47d3_0_347" descr=""/>
          <p:cNvPicPr/>
          <p:nvPr/>
        </p:nvPicPr>
        <p:blipFill>
          <a:blip r:embed="rId2"/>
          <a:stretch/>
        </p:blipFill>
        <p:spPr>
          <a:xfrm>
            <a:off x="516600" y="745560"/>
            <a:ext cx="10086480" cy="1942920"/>
          </a:xfrm>
          <a:prstGeom prst="rect">
            <a:avLst/>
          </a:prstGeom>
          <a:ln w="0">
            <a:noFill/>
          </a:ln>
        </p:spPr>
      </p:pic>
      <p:pic>
        <p:nvPicPr>
          <p:cNvPr id="119" name="Google Shape;267;g2ce7efe47d3_0_347" descr=""/>
          <p:cNvPicPr/>
          <p:nvPr/>
        </p:nvPicPr>
        <p:blipFill>
          <a:blip r:embed="rId3"/>
          <a:stretch/>
        </p:blipFill>
        <p:spPr>
          <a:xfrm>
            <a:off x="152280" y="2840760"/>
            <a:ext cx="4772880" cy="2687400"/>
          </a:xfrm>
          <a:prstGeom prst="rect">
            <a:avLst/>
          </a:prstGeom>
          <a:ln w="0">
            <a:noFill/>
          </a:ln>
        </p:spPr>
      </p:pic>
      <p:pic>
        <p:nvPicPr>
          <p:cNvPr id="120" name="Google Shape;268;g2ce7efe47d3_0_347" descr=""/>
          <p:cNvPicPr/>
          <p:nvPr/>
        </p:nvPicPr>
        <p:blipFill>
          <a:blip r:embed="rId4"/>
          <a:stretch/>
        </p:blipFill>
        <p:spPr>
          <a:xfrm>
            <a:off x="4978080" y="2840760"/>
            <a:ext cx="4377960" cy="2687400"/>
          </a:xfrm>
          <a:prstGeom prst="rect">
            <a:avLst/>
          </a:prstGeom>
          <a:ln w="0">
            <a:noFill/>
          </a:ln>
        </p:spPr>
      </p:pic>
      <p:pic>
        <p:nvPicPr>
          <p:cNvPr id="121" name="Google Shape;269;g2ce7efe47d3_0_347" descr=""/>
          <p:cNvPicPr/>
          <p:nvPr/>
        </p:nvPicPr>
        <p:blipFill>
          <a:blip r:embed="rId5"/>
          <a:srcRect l="-10739" t="0" r="51868" b="0"/>
          <a:stretch/>
        </p:blipFill>
        <p:spPr>
          <a:xfrm>
            <a:off x="8928000" y="2840760"/>
            <a:ext cx="2364120" cy="1837080"/>
          </a:xfrm>
          <a:prstGeom prst="rect">
            <a:avLst/>
          </a:prstGeom>
          <a:ln w="0">
            <a:noFill/>
          </a:ln>
        </p:spPr>
      </p:pic>
      <p:pic>
        <p:nvPicPr>
          <p:cNvPr id="122" name="Google Shape;270;g2ce7efe47d3_0_347" descr=""/>
          <p:cNvPicPr/>
          <p:nvPr/>
        </p:nvPicPr>
        <p:blipFill>
          <a:blip r:embed="rId6"/>
          <a:stretch/>
        </p:blipFill>
        <p:spPr>
          <a:xfrm>
            <a:off x="9409320" y="4819680"/>
            <a:ext cx="1918800" cy="556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276;g2dc2fb53835_1_10" descr=""/>
          <p:cNvPicPr/>
          <p:nvPr/>
        </p:nvPicPr>
        <p:blipFill>
          <a:blip r:embed="rId1"/>
          <a:srcRect l="5017" t="0" r="0" b="0"/>
          <a:stretch/>
        </p:blipFill>
        <p:spPr>
          <a:xfrm>
            <a:off x="134640" y="2004840"/>
            <a:ext cx="11975040" cy="2497680"/>
          </a:xfrm>
          <a:prstGeom prst="rect">
            <a:avLst/>
          </a:prstGeom>
          <a:ln w="0">
            <a:noFill/>
          </a:ln>
        </p:spPr>
      </p:pic>
      <p:sp>
        <p:nvSpPr>
          <p:cNvPr id="124" name="Google Shape;277;g2dc2fb53835_1_10"/>
          <p:cNvSpPr/>
          <p:nvPr/>
        </p:nvSpPr>
        <p:spPr>
          <a:xfrm>
            <a:off x="605160" y="226800"/>
            <a:ext cx="10864440" cy="1241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VIGILÂNCIA LABORATORIAL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Dados de codetecção (DENV1 + DENV2)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125" name="Google Shape;278;g2dc2fb53835_1_10"/>
          <p:cNvSpPr/>
          <p:nvPr/>
        </p:nvSpPr>
        <p:spPr>
          <a:xfrm>
            <a:off x="304920" y="6069960"/>
            <a:ext cx="2999520" cy="51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GAL</a:t>
            </a:r>
            <a:endParaRPr b="0" lang="pt-BR" sz="1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Atualizado em 13/05/2024</a:t>
            </a:r>
            <a:endParaRPr b="0" lang="pt-BR" sz="1100" spc="-1" strike="noStrike">
              <a:latin typeface="Arial"/>
            </a:endParaRPr>
          </a:p>
        </p:txBody>
      </p:sp>
      <p:pic>
        <p:nvPicPr>
          <p:cNvPr id="126" name="Google Shape;279;g2dc2fb53835_1_10" descr=""/>
          <p:cNvPicPr/>
          <p:nvPr/>
        </p:nvPicPr>
        <p:blipFill>
          <a:blip r:embed="rId2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sp>
        <p:nvSpPr>
          <p:cNvPr id="127" name="Google Shape;280;g2dc2fb53835_1_10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Google Shape;281;g2dc2fb53835_1_10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9" name="Google Shape;282;g2dc2fb53835_1_10" descr=""/>
          <p:cNvPicPr/>
          <p:nvPr/>
        </p:nvPicPr>
        <p:blipFill>
          <a:blip r:embed="rId3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329;g2dc2fb53835_1_95" descr=""/>
          <p:cNvPicPr/>
          <p:nvPr/>
        </p:nvPicPr>
        <p:blipFill>
          <a:blip r:embed="rId1"/>
          <a:srcRect l="0" t="39812" r="67795" b="0"/>
          <a:stretch/>
        </p:blipFill>
        <p:spPr>
          <a:xfrm>
            <a:off x="7377120" y="1124280"/>
            <a:ext cx="2646360" cy="3156840"/>
          </a:xfrm>
          <a:prstGeom prst="rect">
            <a:avLst/>
          </a:prstGeom>
          <a:ln w="0">
            <a:noFill/>
          </a:ln>
        </p:spPr>
      </p:pic>
      <p:sp>
        <p:nvSpPr>
          <p:cNvPr id="131" name="Google Shape;330;g2dc2fb53835_1_95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FEBRE DO OROPOUCHE</a:t>
            </a:r>
            <a:endParaRPr b="0" lang="pt-BR" sz="4100" spc="-1" strike="noStrike">
              <a:latin typeface="Arial"/>
            </a:endParaRPr>
          </a:p>
        </p:txBody>
      </p:sp>
      <p:grpSp>
        <p:nvGrpSpPr>
          <p:cNvPr id="132" name="Google Shape;331;g2dc2fb53835_1_95"/>
          <p:cNvGrpSpPr/>
          <p:nvPr/>
        </p:nvGrpSpPr>
        <p:grpSpPr>
          <a:xfrm>
            <a:off x="7178400" y="4740840"/>
            <a:ext cx="2532600" cy="730800"/>
            <a:chOff x="7178400" y="4740840"/>
            <a:chExt cx="2532600" cy="730800"/>
          </a:xfrm>
        </p:grpSpPr>
        <p:sp>
          <p:nvSpPr>
            <p:cNvPr id="133" name="Google Shape;332;g2dc2fb53835_1_95"/>
            <p:cNvSpPr/>
            <p:nvPr/>
          </p:nvSpPr>
          <p:spPr>
            <a:xfrm>
              <a:off x="7178400" y="4740840"/>
              <a:ext cx="2532600" cy="730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tIns="91440" bIns="91440">
              <a:sp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 </a:t>
              </a: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Legenda:</a:t>
              </a:r>
              <a:endParaRPr b="0" lang="pt-B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 </a:t>
              </a: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LPI em Investigação</a:t>
              </a:r>
              <a:endParaRPr b="0" lang="pt-BR" sz="12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 </a:t>
              </a:r>
              <a:r>
                <a:rPr b="0" lang="en-US" sz="1200" spc="-1" strike="noStrike">
                  <a:solidFill>
                    <a:srgbClr val="000000"/>
                  </a:solidFill>
                  <a:latin typeface="Arial"/>
                  <a:ea typeface="Arial"/>
                </a:rPr>
                <a:t>Caso autóctone</a:t>
              </a:r>
              <a:endParaRPr b="0" lang="pt-BR" sz="1200" spc="-1" strike="noStrike">
                <a:latin typeface="Arial"/>
              </a:endParaRPr>
            </a:p>
          </p:txBody>
        </p:sp>
        <p:sp>
          <p:nvSpPr>
            <p:cNvPr id="134" name="Google Shape;333;g2dc2fb53835_1_95"/>
            <p:cNvSpPr/>
            <p:nvPr/>
          </p:nvSpPr>
          <p:spPr>
            <a:xfrm>
              <a:off x="7592400" y="5058360"/>
              <a:ext cx="116640" cy="103320"/>
            </a:xfrm>
            <a:prstGeom prst="rect">
              <a:avLst/>
            </a:prstGeom>
            <a:solidFill>
              <a:srgbClr val="b6e1fa"/>
            </a:solidFill>
            <a:ln w="9525">
              <a:solidFill>
                <a:srgbClr val="b6e1fa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35" name="Google Shape;334;g2dc2fb53835_1_95"/>
            <p:cNvSpPr/>
            <p:nvPr/>
          </p:nvSpPr>
          <p:spPr>
            <a:xfrm>
              <a:off x="7592400" y="5239080"/>
              <a:ext cx="116640" cy="103320"/>
            </a:xfrm>
            <a:prstGeom prst="rect">
              <a:avLst/>
            </a:prstGeom>
            <a:solidFill>
              <a:srgbClr val="41c0f0"/>
            </a:solidFill>
            <a:ln w="9525">
              <a:solidFill>
                <a:srgbClr val="41c0f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pic>
        <p:nvPicPr>
          <p:cNvPr id="136" name="Google Shape;335;g2dc2fb53835_1_95" descr=""/>
          <p:cNvPicPr/>
          <p:nvPr/>
        </p:nvPicPr>
        <p:blipFill>
          <a:blip r:embed="rId2"/>
          <a:stretch/>
        </p:blipFill>
        <p:spPr>
          <a:xfrm>
            <a:off x="2990880" y="1849680"/>
            <a:ext cx="4131720" cy="4234680"/>
          </a:xfrm>
          <a:prstGeom prst="rect">
            <a:avLst/>
          </a:prstGeom>
          <a:ln w="0">
            <a:noFill/>
          </a:ln>
        </p:spPr>
      </p:pic>
      <p:pic>
        <p:nvPicPr>
          <p:cNvPr id="137" name="Google Shape;336;g2dc2fb53835_1_95" descr=""/>
          <p:cNvPicPr/>
          <p:nvPr/>
        </p:nvPicPr>
        <p:blipFill>
          <a:blip r:embed="rId3"/>
          <a:stretch/>
        </p:blipFill>
        <p:spPr>
          <a:xfrm>
            <a:off x="1105200" y="1124280"/>
            <a:ext cx="3520800" cy="540000"/>
          </a:xfrm>
          <a:prstGeom prst="rect">
            <a:avLst/>
          </a:prstGeom>
          <a:ln w="0">
            <a:noFill/>
          </a:ln>
        </p:spPr>
      </p:pic>
      <p:sp>
        <p:nvSpPr>
          <p:cNvPr id="138" name="Google Shape;337;g2dc2fb53835_1_95"/>
          <p:cNvSpPr/>
          <p:nvPr/>
        </p:nvSpPr>
        <p:spPr>
          <a:xfrm>
            <a:off x="658080" y="6028920"/>
            <a:ext cx="4444200" cy="7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Centro de Operação de Emergências (COE)</a:t>
            </a:r>
            <a:endParaRPr b="0" lang="pt-BR" sz="1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Ministério da Saúde</a:t>
            </a:r>
            <a:endParaRPr b="0" lang="pt-BR" sz="1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100" spc="-1" strike="noStrike">
              <a:latin typeface="Arial"/>
            </a:endParaRPr>
          </a:p>
        </p:txBody>
      </p:sp>
      <p:sp>
        <p:nvSpPr>
          <p:cNvPr id="139" name="Google Shape;338;g2dc2fb53835_1_95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Google Shape;339;g2dc2fb53835_1_95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1" name="Google Shape;340;g2dc2fb53835_1_95" descr=""/>
          <p:cNvPicPr/>
          <p:nvPr/>
        </p:nvPicPr>
        <p:blipFill>
          <a:blip r:embed="rId4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346;g2dc2fb53835_10_49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FEBRE DO OROPOUCHE - PARANÁ</a:t>
            </a:r>
            <a:endParaRPr b="0" lang="pt-BR" sz="4100" spc="-1" strike="noStrike">
              <a:latin typeface="Arial"/>
            </a:endParaRPr>
          </a:p>
        </p:txBody>
      </p:sp>
      <p:sp>
        <p:nvSpPr>
          <p:cNvPr id="143" name="Google Shape;347;g2dc2fb53835_10_49"/>
          <p:cNvSpPr/>
          <p:nvPr/>
        </p:nvSpPr>
        <p:spPr>
          <a:xfrm>
            <a:off x="152280" y="4321800"/>
            <a:ext cx="444420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SinanNet - Atualizado em 07/05/2024</a:t>
            </a:r>
            <a:endParaRPr b="0" lang="pt-BR" sz="1100" spc="-1" strike="noStrike">
              <a:latin typeface="Arial"/>
            </a:endParaRPr>
          </a:p>
        </p:txBody>
      </p:sp>
      <p:sp>
        <p:nvSpPr>
          <p:cNvPr id="144" name="Google Shape;348;g2dc2fb53835_10_49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Google Shape;349;g2dc2fb53835_10_49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6" name="Google Shape;350;g2dc2fb53835_10_49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147" name="Google Shape;351;g2dc2fb53835_10_49" descr=""/>
          <p:cNvPicPr/>
          <p:nvPr/>
        </p:nvPicPr>
        <p:blipFill>
          <a:blip r:embed="rId2"/>
          <a:stretch/>
        </p:blipFill>
        <p:spPr>
          <a:xfrm>
            <a:off x="152280" y="2495880"/>
            <a:ext cx="11888280" cy="1655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360;g1f7d8fe07cf_2_52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Google Shape;361;g1f7d8fe07cf_2_52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0" name="Google Shape;362;g1f7d8fe07cf_2_52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151" name="Google Shape;363;g1f7d8fe07cf_2_52" descr=""/>
          <p:cNvPicPr/>
          <p:nvPr/>
        </p:nvPicPr>
        <p:blipFill>
          <a:blip r:embed="rId2"/>
          <a:stretch/>
        </p:blipFill>
        <p:spPr>
          <a:xfrm>
            <a:off x="0" y="626400"/>
            <a:ext cx="12193200" cy="3124800"/>
          </a:xfrm>
          <a:prstGeom prst="rect">
            <a:avLst/>
          </a:prstGeom>
          <a:ln w="0">
            <a:noFill/>
          </a:ln>
        </p:spPr>
      </p:pic>
      <p:sp>
        <p:nvSpPr>
          <p:cNvPr id="152" name="Google Shape;364;g1f7d8fe07cf_2_52"/>
          <p:cNvSpPr/>
          <p:nvPr/>
        </p:nvSpPr>
        <p:spPr>
          <a:xfrm>
            <a:off x="921240" y="4304520"/>
            <a:ext cx="6620760" cy="2237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Arial"/>
              </a:rPr>
              <a:t>vetores@sesa.pr.gov.br</a:t>
            </a:r>
            <a:endParaRPr b="0" lang="pt-B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141;g1f7d8fe07cf_1_0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Google Shape;142;g1f7d8fe07cf_1_0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8" name="Google Shape;143;g1f7d8fe07cf_1_0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59" name="Google Shape;144;g1f7d8fe07cf_1_0" descr=""/>
          <p:cNvPicPr/>
          <p:nvPr/>
        </p:nvPicPr>
        <p:blipFill>
          <a:blip r:embed="rId2"/>
          <a:stretch/>
        </p:blipFill>
        <p:spPr>
          <a:xfrm>
            <a:off x="6286680" y="908640"/>
            <a:ext cx="4852080" cy="5050800"/>
          </a:xfrm>
          <a:prstGeom prst="rect">
            <a:avLst/>
          </a:prstGeom>
          <a:ln w="0">
            <a:noFill/>
          </a:ln>
        </p:spPr>
      </p:pic>
      <p:pic>
        <p:nvPicPr>
          <p:cNvPr id="60" name="Google Shape;145;g1f7d8fe07cf_1_0" descr=""/>
          <p:cNvPicPr/>
          <p:nvPr/>
        </p:nvPicPr>
        <p:blipFill>
          <a:blip r:embed="rId3"/>
          <a:srcRect l="3277" t="2790" r="1718" b="0"/>
          <a:stretch/>
        </p:blipFill>
        <p:spPr>
          <a:xfrm>
            <a:off x="660240" y="864000"/>
            <a:ext cx="5448600" cy="5810040"/>
          </a:xfrm>
          <a:prstGeom prst="rect">
            <a:avLst/>
          </a:prstGeom>
          <a:ln w="0">
            <a:noFill/>
          </a:ln>
        </p:spPr>
      </p:pic>
      <p:sp>
        <p:nvSpPr>
          <p:cNvPr id="61" name="Google Shape;146;g1f7d8fe07cf_1_0"/>
          <p:cNvSpPr/>
          <p:nvPr/>
        </p:nvSpPr>
        <p:spPr>
          <a:xfrm>
            <a:off x="5162400" y="5979960"/>
            <a:ext cx="4444200" cy="51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Atualização 13/05/2024 - Casos de Arboviroses.</a:t>
            </a:r>
            <a:endParaRPr b="0" lang="pt-BR" sz="11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Ministério da Saúde</a:t>
            </a:r>
            <a:endParaRPr b="0" lang="pt-BR" sz="1100" spc="-1" strike="noStrike">
              <a:latin typeface="Arial"/>
            </a:endParaRPr>
          </a:p>
        </p:txBody>
      </p:sp>
      <p:sp>
        <p:nvSpPr>
          <p:cNvPr id="62" name="Google Shape;147;g1f7d8fe07cf_1_0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CENÁRIO NACIONAL</a:t>
            </a:r>
            <a:endParaRPr b="0" lang="pt-BR" sz="4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156;g1f7d8fe07cf_1_12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Google Shape;157;g1f7d8fe07cf_1_12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5" name="Google Shape;158;g1f7d8fe07cf_1_12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66" name="Google Shape;159;g1f7d8fe07cf_1_12" descr=""/>
          <p:cNvPicPr/>
          <p:nvPr/>
        </p:nvPicPr>
        <p:blipFill>
          <a:blip r:embed="rId2"/>
          <a:stretch/>
        </p:blipFill>
        <p:spPr>
          <a:xfrm>
            <a:off x="896760" y="877320"/>
            <a:ext cx="10508040" cy="5850000"/>
          </a:xfrm>
          <a:prstGeom prst="rect">
            <a:avLst/>
          </a:prstGeom>
          <a:ln w="0">
            <a:noFill/>
          </a:ln>
        </p:spPr>
      </p:pic>
      <p:sp>
        <p:nvSpPr>
          <p:cNvPr id="67" name="Google Shape;160;g1f7d8fe07cf_1_12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CENÁRIO NACIONAL</a:t>
            </a:r>
            <a:endParaRPr b="0" lang="pt-BR" sz="4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169;p2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Google Shape;170;p2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0" name="Google Shape;171;p2" descr=""/>
          <p:cNvPicPr/>
          <p:nvPr/>
        </p:nvPicPr>
        <p:blipFill>
          <a:blip r:embed="rId1"/>
          <a:stretch/>
        </p:blipFill>
        <p:spPr>
          <a:xfrm>
            <a:off x="1438560" y="65520"/>
            <a:ext cx="10753200" cy="347904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71" name="Google Shape;172;p2"/>
          <p:cNvGraphicFramePr/>
          <p:nvPr/>
        </p:nvGraphicFramePr>
        <p:xfrm>
          <a:off x="190800" y="3429000"/>
          <a:ext cx="11754360" cy="761760"/>
        </p:xfrm>
        <a:graphic>
          <a:graphicData uri="http://schemas.openxmlformats.org/drawingml/2006/table">
            <a:tbl>
              <a:tblPr/>
              <a:tblGrid>
                <a:gridCol w="1308240"/>
                <a:gridCol w="1329480"/>
                <a:gridCol w="1224360"/>
                <a:gridCol w="1490760"/>
                <a:gridCol w="1418760"/>
                <a:gridCol w="1703880"/>
                <a:gridCol w="1089360"/>
                <a:gridCol w="1169640"/>
                <a:gridCol w="1019880"/>
              </a:tblGrid>
              <a:tr h="479880">
                <a:tc>
                  <a:txBody>
                    <a:bodyPr lIns="91080" rIns="91080" tIns="91080" b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SE 18</a:t>
                      </a:r>
                      <a:endParaRPr b="0" lang="pt-BR" sz="1400" spc="-1" strike="noStrike">
                        <a:latin typeface="Arial"/>
                      </a:endParaRPr>
                    </a:p>
                  </a:txBody>
                  <a:tcPr marL="91080" marR="91080">
                    <a:lnL w="38160">
                      <a:solidFill>
                        <a:srgbClr val="808080"/>
                      </a:solidFill>
                    </a:lnL>
                    <a:lnR w="38160">
                      <a:solidFill>
                        <a:srgbClr val="808080"/>
                      </a:solidFill>
                    </a:lnR>
                    <a:lnT w="38160">
                      <a:solidFill>
                        <a:srgbClr val="808080"/>
                      </a:solidFill>
                    </a:lnT>
                    <a:lnB w="3816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628.378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38160">
                      <a:solidFill>
                        <a:srgbClr val="808080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461.928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331.804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290.680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2.506,41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7.661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239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1,2,3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</a:tr>
              <a:tr h="479880">
                <a:tc>
                  <a:txBody>
                    <a:bodyPr lIns="91080" rIns="91080" tIns="91080" b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Aumento</a:t>
                      </a:r>
                      <a:endParaRPr b="0" lang="pt-BR" sz="1400" spc="-1" strike="noStrike">
                        <a:latin typeface="Arial"/>
                      </a:endParaRPr>
                    </a:p>
                  </a:txBody>
                  <a:tcPr marL="91080" marR="91080">
                    <a:lnL w="38160">
                      <a:solidFill>
                        <a:srgbClr val="808080"/>
                      </a:solidFill>
                    </a:lnL>
                    <a:lnR w="38160">
                      <a:solidFill>
                        <a:srgbClr val="808080"/>
                      </a:solidFill>
                    </a:lnR>
                    <a:lnT w="38160">
                      <a:solidFill>
                        <a:srgbClr val="808080"/>
                      </a:solidFill>
                    </a:lnT>
                    <a:lnB w="3816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40.923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38160">
                      <a:solidFill>
                        <a:srgbClr val="808080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31.124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27.627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23.625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508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xBody>
                    <a:bodyPr lIns="91080" rIns="91080" tIns="91080" bIns="91080">
                      <a:noAutofit/>
                    </a:bodyPr>
                    <a:p>
                      <a:pPr algn="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en-US" sz="21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38</a:t>
                      </a:r>
                      <a:endParaRPr b="0" lang="pt-BR" sz="2100" spc="-1" strike="noStrike">
                        <a:latin typeface="Arial"/>
                      </a:endParaRPr>
                    </a:p>
                  </a:txBody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  <a:tc>
                  <a:tcPr marL="91080" marR="91080">
                    <a:lnL w="28080">
                      <a:solidFill>
                        <a:srgbClr val="9e9e9e"/>
                      </a:solidFill>
                    </a:lnL>
                    <a:lnR w="28080">
                      <a:solidFill>
                        <a:srgbClr val="9e9e9e"/>
                      </a:solidFill>
                    </a:lnR>
                    <a:lnT w="28080">
                      <a:solidFill>
                        <a:srgbClr val="9e9e9e"/>
                      </a:solidFill>
                    </a:lnT>
                    <a:lnB w="28080">
                      <a:solidFill>
                        <a:srgbClr val="9e9e9e"/>
                      </a:solidFill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72" name="Google Shape;173;p2"/>
          <p:cNvGraphicFramePr/>
          <p:nvPr/>
        </p:nvGraphicFramePr>
        <p:xfrm>
          <a:off x="190800" y="2572920"/>
          <a:ext cx="1308240" cy="743760"/>
        </p:xfrm>
        <a:graphic>
          <a:graphicData uri="http://schemas.openxmlformats.org/drawingml/2006/table">
            <a:tbl>
              <a:tblPr/>
              <a:tblGrid>
                <a:gridCol w="1308240"/>
              </a:tblGrid>
              <a:tr h="743760">
                <a:tc>
                  <a:txBody>
                    <a:bodyPr lIns="91080" rIns="91080" tIns="91080" bIns="91080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400" spc="-1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</a:rPr>
                        <a:t>SE 19</a:t>
                      </a:r>
                      <a:endParaRPr b="0" lang="pt-BR" sz="1400" spc="-1" strike="noStrike">
                        <a:latin typeface="Arial"/>
                      </a:endParaRPr>
                    </a:p>
                  </a:txBody>
                  <a:tcPr marL="91080" marR="91080">
                    <a:lnL w="38160">
                      <a:solidFill>
                        <a:srgbClr val="808080"/>
                      </a:solidFill>
                    </a:lnL>
                    <a:lnR w="38160">
                      <a:solidFill>
                        <a:srgbClr val="808080"/>
                      </a:solidFill>
                    </a:lnR>
                    <a:lnT w="38160">
                      <a:solidFill>
                        <a:srgbClr val="808080"/>
                      </a:solidFill>
                    </a:lnT>
                    <a:lnB w="38160">
                      <a:solidFill>
                        <a:srgbClr val="808080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3" name="Google Shape;174;p2" descr=""/>
          <p:cNvPicPr/>
          <p:nvPr/>
        </p:nvPicPr>
        <p:blipFill>
          <a:blip r:embed="rId2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sp>
        <p:nvSpPr>
          <p:cNvPr id="74" name="Google Shape;175;p2"/>
          <p:cNvSpPr/>
          <p:nvPr/>
        </p:nvSpPr>
        <p:spPr>
          <a:xfrm>
            <a:off x="190800" y="4630680"/>
            <a:ext cx="600084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Informe Epidemiológico nº 36 (SE 31 a 19)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184;p3"/>
          <p:cNvSpPr/>
          <p:nvPr/>
        </p:nvSpPr>
        <p:spPr>
          <a:xfrm>
            <a:off x="263520" y="163440"/>
            <a:ext cx="11888280" cy="112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000000"/>
                </a:solidFill>
                <a:latin typeface="Arial"/>
                <a:ea typeface="Arial"/>
              </a:rPr>
              <a:t>Paraná: Quadro comparativo entre o período atual </a:t>
            </a:r>
            <a:br/>
            <a:r>
              <a:rPr b="1" lang="en-US" sz="3600" spc="-1" strike="noStrike">
                <a:solidFill>
                  <a:srgbClr val="000000"/>
                </a:solidFill>
                <a:latin typeface="Arial"/>
                <a:ea typeface="Arial"/>
              </a:rPr>
              <a:t>e quatro períodos anteriores.</a:t>
            </a:r>
            <a:endParaRPr b="0" lang="pt-BR" sz="3600" spc="-1" strike="noStrike">
              <a:latin typeface="Arial"/>
            </a:endParaRPr>
          </a:p>
        </p:txBody>
      </p:sp>
      <p:sp>
        <p:nvSpPr>
          <p:cNvPr id="76" name="Google Shape;185;p3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Google Shape;186;p3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Google Shape;187;p3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79" name="Google Shape;188;p3" descr=""/>
          <p:cNvPicPr/>
          <p:nvPr/>
        </p:nvPicPr>
        <p:blipFill>
          <a:blip r:embed="rId2"/>
          <a:stretch/>
        </p:blipFill>
        <p:spPr>
          <a:xfrm>
            <a:off x="152280" y="1440000"/>
            <a:ext cx="9403920" cy="4425120"/>
          </a:xfrm>
          <a:prstGeom prst="rect">
            <a:avLst/>
          </a:prstGeom>
          <a:ln w="0">
            <a:noFill/>
          </a:ln>
        </p:spPr>
      </p:pic>
      <p:sp>
        <p:nvSpPr>
          <p:cNvPr id="80" name="Google Shape;189;p3"/>
          <p:cNvSpPr/>
          <p:nvPr/>
        </p:nvSpPr>
        <p:spPr>
          <a:xfrm>
            <a:off x="1158120" y="6017760"/>
            <a:ext cx="600084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Informe Epidemiológico nº 36 (SE 31 a 19)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198;p4"/>
          <p:cNvSpPr/>
          <p:nvPr/>
        </p:nvSpPr>
        <p:spPr>
          <a:xfrm>
            <a:off x="318960" y="722160"/>
            <a:ext cx="676404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DIAGRAMA DE CONTROLE  - PR       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82" name="Google Shape;199;p4"/>
          <p:cNvSpPr/>
          <p:nvPr/>
        </p:nvSpPr>
        <p:spPr>
          <a:xfrm>
            <a:off x="7466040" y="810720"/>
            <a:ext cx="472572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Gráfico comparativo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800" spc="-1" strike="noStrike">
                <a:solidFill>
                  <a:srgbClr val="000000"/>
                </a:solidFill>
                <a:latin typeface="Arial"/>
                <a:ea typeface="Arial"/>
              </a:rPr>
              <a:t>2023/2024 e 2019/2020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83" name="Google Shape;200;p4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Google Shape;201;p4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5" name="Google Shape;202;p4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86" name="Google Shape;203;p4" descr=""/>
          <p:cNvPicPr/>
          <p:nvPr/>
        </p:nvPicPr>
        <p:blipFill>
          <a:blip r:embed="rId2"/>
          <a:stretch/>
        </p:blipFill>
        <p:spPr>
          <a:xfrm>
            <a:off x="152280" y="2086920"/>
            <a:ext cx="7301880" cy="3139200"/>
          </a:xfrm>
          <a:prstGeom prst="rect">
            <a:avLst/>
          </a:prstGeom>
          <a:ln w="0">
            <a:noFill/>
          </a:ln>
        </p:spPr>
      </p:pic>
      <p:pic>
        <p:nvPicPr>
          <p:cNvPr id="87" name="Google Shape;204;p4" descr=""/>
          <p:cNvPicPr/>
          <p:nvPr/>
        </p:nvPicPr>
        <p:blipFill>
          <a:blip r:embed="rId3"/>
          <a:stretch/>
        </p:blipFill>
        <p:spPr>
          <a:xfrm>
            <a:off x="7607160" y="2086920"/>
            <a:ext cx="4433760" cy="3141720"/>
          </a:xfrm>
          <a:prstGeom prst="rect">
            <a:avLst/>
          </a:prstGeom>
          <a:ln w="0">
            <a:noFill/>
          </a:ln>
        </p:spPr>
      </p:pic>
      <p:sp>
        <p:nvSpPr>
          <p:cNvPr id="88" name="Google Shape;205;p4"/>
          <p:cNvSpPr/>
          <p:nvPr/>
        </p:nvSpPr>
        <p:spPr>
          <a:xfrm>
            <a:off x="190800" y="5365080"/>
            <a:ext cx="600084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Informe Epidemiológico nº 36 (SE 31 a 19)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214;g1f7d8fe07cf_2_88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Google Shape;215;g1f7d8fe07cf_2_88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Google Shape;216;g1f7d8fe07cf_2_88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pic>
        <p:nvPicPr>
          <p:cNvPr id="92" name="Google Shape;217;g1f7d8fe07cf_2_88" descr=""/>
          <p:cNvPicPr/>
          <p:nvPr/>
        </p:nvPicPr>
        <p:blipFill>
          <a:blip r:embed="rId2"/>
          <a:stretch/>
        </p:blipFill>
        <p:spPr>
          <a:xfrm>
            <a:off x="1672560" y="187920"/>
            <a:ext cx="8814240" cy="5598720"/>
          </a:xfrm>
          <a:prstGeom prst="rect">
            <a:avLst/>
          </a:prstGeom>
          <a:ln w="0">
            <a:noFill/>
          </a:ln>
        </p:spPr>
      </p:pic>
      <p:sp>
        <p:nvSpPr>
          <p:cNvPr id="93" name="Google Shape;218;g1f7d8fe07cf_2_88"/>
          <p:cNvSpPr/>
          <p:nvPr/>
        </p:nvSpPr>
        <p:spPr>
          <a:xfrm>
            <a:off x="1182240" y="5993640"/>
            <a:ext cx="600084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Fonte: Informe Epidemiológico nº 36 (SE 31 a 19)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224;g2dc2fb53835_1_1" descr=""/>
          <p:cNvPicPr/>
          <p:nvPr/>
        </p:nvPicPr>
        <p:blipFill>
          <a:blip r:embed="rId1"/>
          <a:srcRect l="0" t="74753" r="39137" b="8829"/>
          <a:stretch/>
        </p:blipFill>
        <p:spPr>
          <a:xfrm>
            <a:off x="1018080" y="4840560"/>
            <a:ext cx="7913880" cy="1509840"/>
          </a:xfrm>
          <a:prstGeom prst="rect">
            <a:avLst/>
          </a:prstGeom>
          <a:ln w="0">
            <a:noFill/>
          </a:ln>
        </p:spPr>
      </p:pic>
      <p:sp>
        <p:nvSpPr>
          <p:cNvPr id="95" name="Google Shape;225;g2dc2fb53835_1_1"/>
          <p:cNvSpPr/>
          <p:nvPr/>
        </p:nvSpPr>
        <p:spPr>
          <a:xfrm>
            <a:off x="-239040" y="335160"/>
            <a:ext cx="12671280" cy="94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Decretos Emergência Doenças Infecciosas Virais e</a:t>
            </a:r>
            <a:endParaRPr b="0" lang="pt-B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Portarias de incremento financeiro emergencial</a:t>
            </a:r>
            <a:endParaRPr b="0" lang="pt-B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Arial"/>
              </a:rPr>
              <a:t>Publicados 2024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96" name="Google Shape;226;g2dc2fb53835_1_1"/>
          <p:cNvSpPr/>
          <p:nvPr/>
        </p:nvSpPr>
        <p:spPr>
          <a:xfrm>
            <a:off x="564480" y="6288480"/>
            <a:ext cx="4444200" cy="35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Arial"/>
              </a:rPr>
              <a:t>Atualizado em 14/05/2024</a:t>
            </a:r>
            <a:endParaRPr b="0" lang="pt-BR" sz="1100" spc="-1" strike="noStrike">
              <a:latin typeface="Arial"/>
            </a:endParaRPr>
          </a:p>
        </p:txBody>
      </p:sp>
      <p:pic>
        <p:nvPicPr>
          <p:cNvPr id="97" name="Google Shape;227;g2dc2fb53835_1_1" descr=""/>
          <p:cNvPicPr/>
          <p:nvPr/>
        </p:nvPicPr>
        <p:blipFill>
          <a:blip r:embed="rId2"/>
          <a:srcRect l="24577" t="17026" r="19328" b="31664"/>
          <a:stretch/>
        </p:blipFill>
        <p:spPr>
          <a:xfrm>
            <a:off x="3113640" y="1280880"/>
            <a:ext cx="6019920" cy="3892680"/>
          </a:xfrm>
          <a:prstGeom prst="rect">
            <a:avLst/>
          </a:prstGeom>
          <a:ln w="0">
            <a:noFill/>
          </a:ln>
        </p:spPr>
      </p:pic>
      <p:sp>
        <p:nvSpPr>
          <p:cNvPr id="98" name="Google Shape;228;g2dc2fb53835_1_1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Google Shape;229;g2dc2fb53835_1_1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0" name="Google Shape;230;g2dc2fb53835_1_1" descr=""/>
          <p:cNvPicPr/>
          <p:nvPr/>
        </p:nvPicPr>
        <p:blipFill>
          <a:blip r:embed="rId3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236;g2dc2fb53835_10_9"/>
          <p:cNvSpPr/>
          <p:nvPr/>
        </p:nvSpPr>
        <p:spPr>
          <a:xfrm>
            <a:off x="-1440" y="0"/>
            <a:ext cx="12193200" cy="112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4100" spc="-1" strike="noStrike">
                <a:solidFill>
                  <a:srgbClr val="000000"/>
                </a:solidFill>
                <a:latin typeface="Arial"/>
                <a:ea typeface="Arial"/>
              </a:rPr>
              <a:t>SOLICITAÇÕES DE UBV PESADO</a:t>
            </a:r>
            <a:endParaRPr b="0" lang="pt-BR" sz="4100" spc="-1" strike="noStrike">
              <a:latin typeface="Arial"/>
            </a:endParaRPr>
          </a:p>
        </p:txBody>
      </p:sp>
      <p:pic>
        <p:nvPicPr>
          <p:cNvPr id="102" name="Google Shape;237;g2dc2fb53835_10_9" descr=""/>
          <p:cNvPicPr/>
          <p:nvPr/>
        </p:nvPicPr>
        <p:blipFill>
          <a:blip r:embed="rId1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  <p:sp>
        <p:nvSpPr>
          <p:cNvPr id="103" name="Google Shape;238;g2dc2fb53835_10_9"/>
          <p:cNvSpPr/>
          <p:nvPr/>
        </p:nvSpPr>
        <p:spPr>
          <a:xfrm>
            <a:off x="489600" y="1256040"/>
            <a:ext cx="10986120" cy="548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tIns="91440" bIns="91440">
            <a:spAutoFit/>
          </a:bodyPr>
          <a:p>
            <a:pPr marL="457200" indent="-355320">
              <a:lnSpc>
                <a:spcPct val="200000"/>
              </a:lnSpc>
              <a:buClr>
                <a:srgbClr val="000000"/>
              </a:buClr>
              <a:buFont typeface="Calibri"/>
              <a:buChar char="➔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Aguardando: 46 solicitações de UBV acoplado a veículo;</a:t>
            </a:r>
            <a:endParaRPr b="0" lang="pt-BR" sz="2000" spc="-1" strike="noStrike">
              <a:latin typeface="Arial"/>
            </a:endParaRPr>
          </a:p>
          <a:p>
            <a:pPr marL="457200" indent="-355320">
              <a:lnSpc>
                <a:spcPct val="200000"/>
              </a:lnSpc>
              <a:buClr>
                <a:srgbClr val="000000"/>
              </a:buClr>
              <a:buFont typeface="Calibri"/>
              <a:buChar char="➔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Solicitados ao Ministério da Saúde 10 mil litros no dia 02/04/2024 dia e 24/04/2024;</a:t>
            </a:r>
            <a:endParaRPr b="0" lang="pt-BR" sz="2000" spc="-1" strike="noStrike">
              <a:latin typeface="Arial"/>
            </a:endParaRPr>
          </a:p>
          <a:p>
            <a:pPr marL="457200" indent="-355320">
              <a:lnSpc>
                <a:spcPct val="200000"/>
              </a:lnSpc>
              <a:buClr>
                <a:srgbClr val="000000"/>
              </a:buClr>
              <a:buFont typeface="Calibri"/>
              <a:buChar char="➔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Autorizado 2.500 litros (embalagens de 10 litros) que serão enviados até o final desta semana;</a:t>
            </a:r>
            <a:endParaRPr b="0" lang="pt-BR" sz="2000" spc="-1" strike="noStrike">
              <a:latin typeface="Arial"/>
            </a:endParaRPr>
          </a:p>
          <a:p>
            <a:pPr marL="457200" indent="-355320">
              <a:lnSpc>
                <a:spcPct val="200000"/>
              </a:lnSpc>
              <a:buClr>
                <a:srgbClr val="000000"/>
              </a:buClr>
              <a:buFont typeface="Calibri"/>
              <a:buChar char="➔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Critérios para priorização da distribuição:</a:t>
            </a:r>
            <a:endParaRPr b="0" lang="pt-BR" sz="2000" spc="-1" strike="noStrike">
              <a:latin typeface="Arial"/>
            </a:endParaRPr>
          </a:p>
          <a:p>
            <a:pPr lvl="1" marL="914400" indent="-355320">
              <a:lnSpc>
                <a:spcPct val="200000"/>
              </a:lnSpc>
              <a:buClr>
                <a:srgbClr val="000000"/>
              </a:buClr>
              <a:buFont typeface="Calibri"/>
              <a:buChar char="◆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Avaliação dos relatórios automatizados: “Diagrama de Controle” e “Risco de Epidemia”;</a:t>
            </a:r>
            <a:endParaRPr b="0" lang="pt-BR" sz="2000" spc="-1" strike="noStrike">
              <a:latin typeface="Arial"/>
            </a:endParaRPr>
          </a:p>
          <a:p>
            <a:pPr lvl="1" marL="914400" indent="-355320">
              <a:lnSpc>
                <a:spcPct val="200000"/>
              </a:lnSpc>
              <a:buClr>
                <a:srgbClr val="000000"/>
              </a:buClr>
              <a:buFont typeface="Calibri"/>
              <a:buChar char="◆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Calibri"/>
              </a:rPr>
              <a:t>Avaliação de dados do InfoDengue: “Municípios com incidência alta para padrões históricos e com tendência de aumento de casos” e “Municípios com incidência alta para padrões históricos sem tendência de aumento de casos”.</a:t>
            </a:r>
            <a:endParaRPr b="0" lang="pt-BR" sz="2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2000" spc="-1" strike="noStrike">
              <a:latin typeface="Arial"/>
            </a:endParaRPr>
          </a:p>
        </p:txBody>
      </p:sp>
      <p:sp>
        <p:nvSpPr>
          <p:cNvPr id="104" name="Google Shape;239;g2dc2fb53835_10_9"/>
          <p:cNvSpPr/>
          <p:nvPr/>
        </p:nvSpPr>
        <p:spPr>
          <a:xfrm>
            <a:off x="-1519200" y="6732720"/>
            <a:ext cx="10186560" cy="13608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Google Shape;240;g2dc2fb53835_10_9"/>
          <p:cNvSpPr/>
          <p:nvPr/>
        </p:nvSpPr>
        <p:spPr>
          <a:xfrm>
            <a:off x="9034560" y="6727680"/>
            <a:ext cx="3157200" cy="13608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6" name="Google Shape;241;g2dc2fb53835_10_9" descr=""/>
          <p:cNvPicPr/>
          <p:nvPr/>
        </p:nvPicPr>
        <p:blipFill>
          <a:blip r:embed="rId2"/>
          <a:stretch/>
        </p:blipFill>
        <p:spPr>
          <a:xfrm>
            <a:off x="9556920" y="5904000"/>
            <a:ext cx="1918800" cy="732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LibreOffice/7.1.4.2$Windows_X86_64 LibreOffice_project/a529a4fab45b75fefc5b6226684193eb000654f6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dcterms:modified xsi:type="dcterms:W3CDTF">2024-05-15T17:38:24Z</dcterms:modified>
  <cp:revision>1</cp:revision>
  <dc:subject/>
  <dc:title/>
</cp:coreProperties>
</file>