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1" r:id="rId2"/>
    <p:sldId id="386" r:id="rId3"/>
    <p:sldId id="400" r:id="rId4"/>
    <p:sldId id="387" r:id="rId5"/>
    <p:sldId id="388" r:id="rId6"/>
    <p:sldId id="389" r:id="rId7"/>
    <p:sldId id="391" r:id="rId8"/>
    <p:sldId id="392" r:id="rId9"/>
    <p:sldId id="390" r:id="rId10"/>
    <p:sldId id="393" r:id="rId11"/>
    <p:sldId id="394" r:id="rId12"/>
    <p:sldId id="395" r:id="rId13"/>
    <p:sldId id="263" r:id="rId14"/>
    <p:sldId id="385" r:id="rId15"/>
    <p:sldId id="399" r:id="rId16"/>
    <p:sldId id="396" r:id="rId17"/>
    <p:sldId id="397" r:id="rId18"/>
    <p:sldId id="398" r:id="rId19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E399"/>
    <a:srgbClr val="FAACBF"/>
    <a:srgbClr val="F6F0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9111945-DFB3-454C-A629-95B35CA4D341}" type="datetimeFigureOut">
              <a:rPr lang="pt-BR" smtClean="0"/>
              <a:t>24/08/2020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ECDAF3A-CAF1-4579-91B5-69D6149B82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9DDB1D6-21DD-4581-865A-62F235A07591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917D8B8-7ADD-4803-BF50-8485AC8A6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body"/>
          </p:nvPr>
        </p:nvSpPr>
        <p:spPr>
          <a:xfrm>
            <a:off x="679768" y="4777292"/>
            <a:ext cx="5437783" cy="3908125"/>
          </a:xfrm>
          <a:prstGeom prst="rect">
            <a:avLst/>
          </a:prstGeom>
        </p:spPr>
        <p:txBody>
          <a:bodyPr/>
          <a:lstStyle/>
          <a:p>
            <a:endParaRPr lang="pt-BR" sz="2100" spc="-1" dirty="0">
              <a:latin typeface="Arial"/>
            </a:endParaRPr>
          </a:p>
        </p:txBody>
      </p:sp>
      <p:sp>
        <p:nvSpPr>
          <p:cNvPr id="273" name="TextShape 2"/>
          <p:cNvSpPr txBox="1"/>
          <p:nvPr/>
        </p:nvSpPr>
        <p:spPr>
          <a:xfrm>
            <a:off x="3850589" y="9428743"/>
            <a:ext cx="2945302" cy="497504"/>
          </a:xfrm>
          <a:prstGeom prst="rect">
            <a:avLst/>
          </a:prstGeom>
          <a:noFill/>
          <a:ln>
            <a:noFill/>
          </a:ln>
        </p:spPr>
        <p:txBody>
          <a:bodyPr lIns="96653" tIns="48326" rIns="96653" bIns="48326" anchor="b"/>
          <a:lstStyle/>
          <a:p>
            <a:pPr algn="r">
              <a:lnSpc>
                <a:spcPct val="100000"/>
              </a:lnSpc>
            </a:pPr>
            <a:fld id="{48A27151-9A6A-4748-B379-65DDC2CBFE30}" type="slidenum">
              <a:rPr lang="pt-BR" sz="1300" spc="-1">
                <a:latin typeface="Times New Roman"/>
              </a:rPr>
              <a:pPr algn="r">
                <a:lnSpc>
                  <a:spcPct val="100000"/>
                </a:lnSpc>
              </a:pPr>
              <a:t>1</a:t>
            </a:fld>
            <a:endParaRPr lang="pt-BR" sz="1300" spc="-1" dirty="0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39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28683-4A5B-408C-BA07-AC3CE254832A}" type="datetimeFigureOut">
              <a:rPr lang="pt-BR" smtClean="0"/>
              <a:pPr/>
              <a:t>24/08/2020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C2B16-11E6-426C-A31A-D870BCC3103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redcap.appsesa.pr.gov.br/surveys/?s=4JXE7RL3C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Imagem 9"/>
          <p:cNvPicPr/>
          <p:nvPr/>
        </p:nvPicPr>
        <p:blipFill>
          <a:blip r:embed="rId3" cstate="print"/>
          <a:stretch/>
        </p:blipFill>
        <p:spPr>
          <a:xfrm>
            <a:off x="4716016" y="2428868"/>
            <a:ext cx="4308195" cy="2739292"/>
          </a:xfrm>
          <a:prstGeom prst="rect">
            <a:avLst/>
          </a:prstGeom>
          <a:ln>
            <a:noFill/>
          </a:ln>
        </p:spPr>
      </p:pic>
      <p:sp>
        <p:nvSpPr>
          <p:cNvPr id="165" name="CustomShape 1"/>
          <p:cNvSpPr/>
          <p:nvPr/>
        </p:nvSpPr>
        <p:spPr>
          <a:xfrm>
            <a:off x="3" y="2285992"/>
            <a:ext cx="5054207" cy="2286016"/>
          </a:xfrm>
          <a:custGeom>
            <a:avLst/>
            <a:gdLst/>
            <a:ahLst/>
            <a:cxnLst/>
            <a:rect l="l" t="t" r="r" b="b"/>
            <a:pathLst>
              <a:path w="6670766" h="1950720">
                <a:moveTo>
                  <a:pt x="0" y="0"/>
                </a:moveTo>
                <a:lnTo>
                  <a:pt x="6670766" y="0"/>
                </a:lnTo>
                <a:lnTo>
                  <a:pt x="5556069" y="1950720"/>
                </a:lnTo>
                <a:lnTo>
                  <a:pt x="0" y="1950720"/>
                </a:lnTo>
                <a:lnTo>
                  <a:pt x="0" y="0"/>
                </a:lnTo>
                <a:close/>
              </a:path>
            </a:pathLst>
          </a:custGeom>
          <a:solidFill>
            <a:srgbClr val="455861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6" name="CustomShape 2"/>
          <p:cNvSpPr/>
          <p:nvPr/>
        </p:nvSpPr>
        <p:spPr>
          <a:xfrm>
            <a:off x="4047300" y="2459160"/>
            <a:ext cx="881550" cy="1944360"/>
          </a:xfrm>
          <a:prstGeom prst="parallelogram">
            <a:avLst>
              <a:gd name="adj" fmla="val 95188"/>
            </a:avLst>
          </a:prstGeom>
          <a:solidFill>
            <a:srgbClr val="006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3"/>
          <p:cNvSpPr/>
          <p:nvPr/>
        </p:nvSpPr>
        <p:spPr>
          <a:xfrm>
            <a:off x="3966300" y="2459160"/>
            <a:ext cx="881550" cy="1944360"/>
          </a:xfrm>
          <a:prstGeom prst="parallelogram">
            <a:avLst>
              <a:gd name="adj" fmla="val 95188"/>
            </a:avLst>
          </a:prstGeom>
          <a:solidFill>
            <a:srgbClr val="009B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8" name="CustomShape 4"/>
          <p:cNvSpPr/>
          <p:nvPr/>
        </p:nvSpPr>
        <p:spPr>
          <a:xfrm>
            <a:off x="135163" y="2326685"/>
            <a:ext cx="4139663" cy="197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pt-BR" sz="2400" b="1" spc="-1" dirty="0">
                <a:solidFill>
                  <a:srgbClr val="FFFFFF"/>
                </a:solidFill>
                <a:latin typeface="Calibri"/>
              </a:rPr>
              <a:t>PRINCIPAIS </a:t>
            </a:r>
            <a:r>
              <a:rPr lang="pt-BR" sz="2400" b="1" strike="noStrike" spc="-1" dirty="0">
                <a:solidFill>
                  <a:srgbClr val="FFFFFF"/>
                </a:solidFill>
                <a:latin typeface="Calibri"/>
              </a:rPr>
              <a:t>ALTERAÇÕES DA LINHA DE CUIDADO MATERNO</a:t>
            </a:r>
            <a:r>
              <a:rPr lang="pt-BR" sz="2400" b="1" spc="-1" dirty="0">
                <a:solidFill>
                  <a:srgbClr val="FFFFFF"/>
                </a:solidFill>
                <a:latin typeface="Calibri"/>
              </a:rPr>
              <a:t>-INFANTIL</a:t>
            </a:r>
            <a:endParaRPr lang="pt-BR" sz="2400" b="1" strike="noStrike" spc="-1" dirty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pt-BR" sz="1600" dirty="0">
                <a:solidFill>
                  <a:schemeClr val="bg1"/>
                </a:solidFill>
                <a:latin typeface="Calibri" pitchFamily="34" charset="0"/>
              </a:rPr>
              <a:t>DIVISÃO DE ATENÇÃO À SAÚDE DA MULHER</a:t>
            </a:r>
          </a:p>
          <a:p>
            <a:pPr>
              <a:lnSpc>
                <a:spcPct val="100000"/>
              </a:lnSpc>
            </a:pPr>
            <a:r>
              <a:rPr lang="pt-BR" sz="1600" spc="-1" dirty="0">
                <a:solidFill>
                  <a:schemeClr val="bg1"/>
                </a:solidFill>
                <a:latin typeface="Calibri" pitchFamily="34" charset="0"/>
              </a:rPr>
              <a:t>DIRETORIA DE ATENÇÃO E VIGILÂNCIA EM SAÚDE</a:t>
            </a:r>
          </a:p>
          <a:p>
            <a:pPr>
              <a:lnSpc>
                <a:spcPct val="100000"/>
              </a:lnSpc>
            </a:pPr>
            <a:br>
              <a:rPr b="1" dirty="0">
                <a:solidFill>
                  <a:schemeClr val="bg1"/>
                </a:solidFill>
                <a:latin typeface="Calibri" pitchFamily="34" charset="0"/>
              </a:rPr>
            </a:br>
            <a:endParaRPr lang="pt-BR" sz="1600" b="1" strike="noStrike" spc="-1" dirty="0">
              <a:latin typeface="Arial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6788554" y="5301205"/>
            <a:ext cx="1987952" cy="11111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9694E8B-A165-4355-BE63-13B5D14F6A4A}"/>
              </a:ext>
            </a:extLst>
          </p:cNvPr>
          <p:cNvSpPr txBox="1"/>
          <p:nvPr/>
        </p:nvSpPr>
        <p:spPr>
          <a:xfrm>
            <a:off x="1115616" y="620688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/>
              <a:t>3. Atenção Ambulatorial Especializada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BCD2816-0B5C-41F4-9130-D4BEF5060CDF}"/>
              </a:ext>
            </a:extLst>
          </p:cNvPr>
          <p:cNvSpPr txBox="1"/>
          <p:nvPr/>
        </p:nvSpPr>
        <p:spPr>
          <a:xfrm>
            <a:off x="533191" y="1916832"/>
            <a:ext cx="807761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pt-PT" sz="18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Reforço n</a:t>
            </a:r>
            <a:r>
              <a:rPr lang="pt-PT" sz="1800" dirty="0">
                <a:effectLst/>
                <a:ea typeface="Arial" panose="020B0604020202020204" pitchFamily="34" charset="0"/>
              </a:rPr>
              <a:t>a importância da</a:t>
            </a:r>
            <a:r>
              <a:rPr lang="pt-PT" sz="18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 integralidade no cuidado, em que a gestante e a criança terão todos os recursos de atendimento multiprofissional, de diagnóstico e terapêutico ofertados</a:t>
            </a:r>
            <a:r>
              <a:rPr lang="pt-PT" dirty="0">
                <a:solidFill>
                  <a:srgbClr val="000000"/>
                </a:solidFill>
                <a:ea typeface="Arial" panose="020B0604020202020204" pitchFamily="34" charset="0"/>
              </a:rPr>
              <a:t> em todos os pontos de atenção.</a:t>
            </a:r>
            <a:endParaRPr lang="pt-PT" sz="1800" dirty="0">
              <a:solidFill>
                <a:srgbClr val="000000"/>
              </a:solidFill>
              <a:effectLst/>
              <a:ea typeface="Arial" panose="020B0604020202020204" pitchFamily="34" charset="0"/>
            </a:endParaRPr>
          </a:p>
          <a:p>
            <a:pPr algn="just"/>
            <a:endParaRPr lang="pt-PT" sz="1800" dirty="0">
              <a:solidFill>
                <a:srgbClr val="000000"/>
              </a:solidFill>
              <a:effectLst/>
              <a:ea typeface="Arial" panose="020B0604020202020204" pitchFamily="34" charset="0"/>
            </a:endParaRPr>
          </a:p>
          <a:p>
            <a:pPr algn="just"/>
            <a:endParaRPr lang="pt-PT" dirty="0">
              <a:solidFill>
                <a:srgbClr val="000000"/>
              </a:solidFill>
              <a:ea typeface="Arial" panose="020B0604020202020204" pitchFamily="34" charset="0"/>
            </a:endParaRPr>
          </a:p>
          <a:p>
            <a:pPr algn="just"/>
            <a:r>
              <a:rPr lang="pt-PT" sz="18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Estarão disponíveis profissionais como: Obstetras, Pediatras, Cirurgiões Pediatras, Endocrinologistas, Nefrologistas, Cardiologistas, Nutricionistas, Enfermeiros (preferencialmente Enfermeiros Obstétricos), Farmacêuticos, Psicólogos, Assistentes Sociais, entre outros.</a:t>
            </a:r>
            <a:endParaRPr lang="pt-BR" dirty="0"/>
          </a:p>
        </p:txBody>
      </p:sp>
      <p:pic>
        <p:nvPicPr>
          <p:cNvPr id="8" name="Imagem 9">
            <a:extLst>
              <a:ext uri="{FF2B5EF4-FFF2-40B4-BE49-F238E27FC236}">
                <a16:creationId xmlns:a16="http://schemas.microsoft.com/office/drawing/2014/main" id="{7871B4C3-5D17-450D-99AA-312D341F763E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7020272" y="5589240"/>
            <a:ext cx="2003939" cy="1154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5874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B0E0C04E-B62A-4629-B313-63391B7FD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194186"/>
              </p:ext>
            </p:extLst>
          </p:nvPr>
        </p:nvGraphicFramePr>
        <p:xfrm>
          <a:off x="683568" y="1710452"/>
          <a:ext cx="8017233" cy="403998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924865">
                  <a:extLst>
                    <a:ext uri="{9D8B030D-6E8A-4147-A177-3AD203B41FA5}">
                      <a16:colId xmlns:a16="http://schemas.microsoft.com/office/drawing/2014/main" val="2683764070"/>
                    </a:ext>
                  </a:extLst>
                </a:gridCol>
                <a:gridCol w="88900">
                  <a:extLst>
                    <a:ext uri="{9D8B030D-6E8A-4147-A177-3AD203B41FA5}">
                      <a16:colId xmlns:a16="http://schemas.microsoft.com/office/drawing/2014/main" val="2924814390"/>
                    </a:ext>
                  </a:extLst>
                </a:gridCol>
                <a:gridCol w="1989419">
                  <a:extLst>
                    <a:ext uri="{9D8B030D-6E8A-4147-A177-3AD203B41FA5}">
                      <a16:colId xmlns:a16="http://schemas.microsoft.com/office/drawing/2014/main" val="646717205"/>
                    </a:ext>
                  </a:extLst>
                </a:gridCol>
                <a:gridCol w="2053973">
                  <a:extLst>
                    <a:ext uri="{9D8B030D-6E8A-4147-A177-3AD203B41FA5}">
                      <a16:colId xmlns:a16="http://schemas.microsoft.com/office/drawing/2014/main" val="1374349830"/>
                    </a:ext>
                  </a:extLst>
                </a:gridCol>
                <a:gridCol w="1960076">
                  <a:extLst>
                    <a:ext uri="{9D8B030D-6E8A-4147-A177-3AD203B41FA5}">
                      <a16:colId xmlns:a16="http://schemas.microsoft.com/office/drawing/2014/main" val="6107949"/>
                    </a:ext>
                  </a:extLst>
                </a:gridCol>
              </a:tblGrid>
              <a:tr h="489175">
                <a:tc gridSpan="2"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Atividades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  <a:p>
                      <a:pPr algn="ctr"/>
                      <a:r>
                        <a:rPr lang="pt-PT" sz="1400" dirty="0">
                          <a:effectLst/>
                        </a:rPr>
                        <a:t> 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pPr algn="ctr"/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effectLst/>
                          <a:latin typeface="+mn-lt"/>
                          <a:ea typeface="Liberation Serif"/>
                        </a:rPr>
                        <a:t>Equipe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Gestante de Risco Intermediário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Gestante Alto Risco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4125062251"/>
                  </a:ext>
                </a:extLst>
              </a:tr>
              <a:tr h="489175">
                <a:tc>
                  <a:txBody>
                    <a:bodyPr/>
                    <a:lstStyle/>
                    <a:p>
                      <a:pPr algn="ctr"/>
                      <a:r>
                        <a:rPr lang="pt-PT" sz="1400">
                          <a:effectLst/>
                        </a:rPr>
                        <a:t>Procedimentos </a:t>
                      </a:r>
                      <a:endParaRPr lang="pt-BR" sz="14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Profissionais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Número de Atendimento previsto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>
                          <a:effectLst/>
                        </a:rPr>
                        <a:t>Número de Atendimento previsto</a:t>
                      </a:r>
                      <a:endParaRPr lang="pt-BR" sz="14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058693606"/>
                  </a:ext>
                </a:extLst>
              </a:tr>
              <a:tr h="1054643">
                <a:tc rowSpan="2">
                  <a:txBody>
                    <a:bodyPr/>
                    <a:lstStyle/>
                    <a:p>
                      <a:pPr algn="ctr"/>
                      <a:r>
                        <a:rPr lang="pt-PT" sz="1400">
                          <a:effectLst/>
                        </a:rPr>
                        <a:t>Consultas e Atendimentos</a:t>
                      </a:r>
                      <a:endParaRPr lang="pt-BR" sz="1400">
                        <a:effectLst/>
                      </a:endParaRPr>
                    </a:p>
                    <a:p>
                      <a:r>
                        <a:rPr lang="pt-PT" sz="1400">
                          <a:effectLst/>
                        </a:rPr>
                        <a:t> </a:t>
                      </a:r>
                      <a:endParaRPr lang="pt-BR" sz="14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Médico Obstetra, enfermeiro, psicólogo, assistente social, nutricionista, entre outros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1 (um) atendimento com cada profissional da equipe multiprofissional durante o período gestacional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5 (cinco) atendimentos com cada profissional da equipe multiprofissional durante o período gestacional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4005337450"/>
                  </a:ext>
                </a:extLst>
              </a:tr>
              <a:tr h="99336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400">
                          <a:effectLst/>
                        </a:rPr>
                        <a:t>Nutricionista</a:t>
                      </a:r>
                      <a:endParaRPr lang="pt-BR" sz="14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15% dos atendimentos das gestantes de alto risco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30% dos atendimentos das gestantes de alto risco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843653498"/>
                  </a:ext>
                </a:extLst>
              </a:tr>
              <a:tr h="372687"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gridSpan="4">
                  <a:txBody>
                    <a:bodyPr/>
                    <a:lstStyle/>
                    <a:p>
                      <a:pPr algn="ctr"/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765569"/>
                  </a:ext>
                </a:extLst>
              </a:tr>
              <a:tr h="372687">
                <a:tc>
                  <a:txBody>
                    <a:bodyPr/>
                    <a:lstStyle/>
                    <a:p>
                      <a:pPr algn="ctr"/>
                      <a:endParaRPr lang="pt-BR" sz="14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gridSpan="4">
                  <a:txBody>
                    <a:bodyPr/>
                    <a:lstStyle/>
                    <a:p>
                      <a:pPr algn="ctr"/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512720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B6546CC2-7627-4FC3-A795-21F0DEA5C44E}"/>
              </a:ext>
            </a:extLst>
          </p:cNvPr>
          <p:cNvSpPr txBox="1"/>
          <p:nvPr/>
        </p:nvSpPr>
        <p:spPr>
          <a:xfrm>
            <a:off x="1187623" y="517113"/>
            <a:ext cx="7009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Equipe Multiprofissional na Atenção Ambulatorial Especializada</a:t>
            </a:r>
          </a:p>
        </p:txBody>
      </p:sp>
      <p:pic>
        <p:nvPicPr>
          <p:cNvPr id="5" name="Imagem 9">
            <a:extLst>
              <a:ext uri="{FF2B5EF4-FFF2-40B4-BE49-F238E27FC236}">
                <a16:creationId xmlns:a16="http://schemas.microsoft.com/office/drawing/2014/main" id="{5C635403-7089-4961-97BA-669E92900C42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7020272" y="5589240"/>
            <a:ext cx="2003939" cy="1154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6983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E652D782-6E9D-4D68-8FBF-208C9EF550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216256"/>
              </p:ext>
            </p:extLst>
          </p:nvPr>
        </p:nvGraphicFramePr>
        <p:xfrm>
          <a:off x="899592" y="106720"/>
          <a:ext cx="7704858" cy="65626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682585863"/>
                    </a:ext>
                  </a:extLst>
                </a:gridCol>
                <a:gridCol w="3288161">
                  <a:extLst>
                    <a:ext uri="{9D8B030D-6E8A-4147-A177-3AD203B41FA5}">
                      <a16:colId xmlns:a16="http://schemas.microsoft.com/office/drawing/2014/main" val="3987044283"/>
                    </a:ext>
                  </a:extLst>
                </a:gridCol>
                <a:gridCol w="2760513">
                  <a:extLst>
                    <a:ext uri="{9D8B030D-6E8A-4147-A177-3AD203B41FA5}">
                      <a16:colId xmlns:a16="http://schemas.microsoft.com/office/drawing/2014/main" val="3216205670"/>
                    </a:ext>
                  </a:extLst>
                </a:gridCol>
              </a:tblGrid>
              <a:tr h="997474">
                <a:tc rowSpan="2"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400" b="1" dirty="0">
                          <a:effectLst/>
                        </a:rPr>
                        <a:t>Risco intermediário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 gridSpan="2">
                  <a:txBody>
                    <a:bodyPr/>
                    <a:lstStyle/>
                    <a:p>
                      <a:pPr marL="342900" lvl="0" indent="-342900" algn="just">
                        <a:buFont typeface="Arial" panose="020B0604020202020204" pitchFamily="34" charset="0"/>
                        <a:buChar char="•"/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u="none" strike="noStrike" dirty="0">
                          <a:effectLst/>
                        </a:rPr>
                        <a:t>Realizar primeira consulta individual, no primeiro trimestre, para as gestantes. Caso seja necessário, a equipe multiprofissional deverá agendar novos atendimentos.</a:t>
                      </a:r>
                      <a:endParaRPr lang="pt-BR" sz="1200" u="none" strike="noStrike" dirty="0">
                        <a:effectLst/>
                      </a:endParaRPr>
                    </a:p>
                    <a:p>
                      <a:pPr marL="342900" lvl="0" indent="-342900" algn="just">
                        <a:buFont typeface="Arial" panose="020B0604020202020204" pitchFamily="34" charset="0"/>
                        <a:buChar char="•"/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u="none" strike="noStrike" dirty="0">
                          <a:effectLst/>
                        </a:rPr>
                        <a:t>Realizar a transição do cuidado dos usuários com a APS com elaboração de plano de cuidado. </a:t>
                      </a:r>
                      <a:endParaRPr lang="pt-BR" sz="1200" u="none" strike="noStrike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119543"/>
                  </a:ext>
                </a:extLst>
              </a:tr>
              <a:tr h="44840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lvl="0" indent="-342900" algn="just">
                        <a:buFont typeface="Arial" panose="020B0604020202020204" pitchFamily="34" charset="0"/>
                        <a:buChar char="•"/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u="none" strike="noStrike" dirty="0">
                          <a:effectLst/>
                        </a:rPr>
                        <a:t>Garantir exames solicitados a critério médico do ambulatório para gestantes de Risco Intermediário no quantitativo especificado a seguir:</a:t>
                      </a:r>
                      <a:endParaRPr lang="pt-BR" sz="1200" u="none" strike="noStrike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771875"/>
                  </a:ext>
                </a:extLst>
              </a:tr>
              <a:tr h="265378">
                <a:tc rowSpan="7"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400" b="1" dirty="0">
                          <a:effectLst/>
                        </a:rPr>
                        <a:t> 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Exames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Quantitativo Mínimo liberado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1136358231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Ultrassom Obstétrico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1 exame / GRI (a critério médico)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1723496439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Ultrassom Obstétrico com doppler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1 exame / GRI (a critério médico)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2909180077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Ultrassom Morfológico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1 exame / GRI (a critério médico)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1361558431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Tococardiografia anteparto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1 exame / GRI (a critério médico)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2017435689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Eletrocardiograma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1 exame / GRI (a critério médico)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2341469475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Psiquiatra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1 exame / GRI (a critério médico)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3794245132"/>
                  </a:ext>
                </a:extLst>
              </a:tr>
              <a:tr h="814450"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400" b="1" dirty="0">
                          <a:effectLst/>
                        </a:rPr>
                        <a:t>Alto Risco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 gridSpan="2">
                  <a:txBody>
                    <a:bodyPr/>
                    <a:lstStyle/>
                    <a:p>
                      <a:pPr marL="342900" lvl="0" indent="-342900" algn="just">
                        <a:buFont typeface="Arial" panose="020B0604020202020204" pitchFamily="34" charset="0"/>
                        <a:buChar char="•"/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u="none" strike="noStrike" dirty="0">
                          <a:effectLst/>
                        </a:rPr>
                        <a:t>São previstas, no mínimo, 5 (cinco) consultas para gestação de Alto Risco, durante o período da gestação.</a:t>
                      </a:r>
                      <a:endParaRPr lang="pt-BR" sz="1200" u="none" strike="noStrike" dirty="0">
                        <a:effectLst/>
                      </a:endParaRPr>
                    </a:p>
                    <a:p>
                      <a:pPr marL="342900" lvl="0" indent="-342900" algn="just">
                        <a:buFont typeface="Arial" panose="020B0604020202020204" pitchFamily="34" charset="0"/>
                        <a:buChar char="•"/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u="none" strike="noStrike" dirty="0">
                          <a:effectLst/>
                        </a:rPr>
                        <a:t>Garantir exames solicitados a critério médico do ambulatório para gestantes de Alto Risco no quantitativo especificado a seguir:</a:t>
                      </a:r>
                      <a:endParaRPr lang="pt-BR" sz="1200" u="none" strike="noStrike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611274"/>
                  </a:ext>
                </a:extLst>
              </a:tr>
              <a:tr h="265378">
                <a:tc rowSpan="9"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400" b="1" dirty="0">
                          <a:effectLst/>
                        </a:rPr>
                        <a:t> 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Exames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Quantitativo Mínimo liberado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3867882095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Ultrassom Obstétrico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2 exames / GAR (a critério médico)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2810291084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Ultrassom Obstétrico com doppler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1 exame / GAR (a critério médico)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3135857739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Ultrassom Morfológico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1 exame / GAR (a critério médico)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2096208583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Tococardiografia anteparto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2 exames / GAR (a critério médico)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2334943121"/>
                  </a:ext>
                </a:extLst>
              </a:tr>
              <a:tr h="26537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Eletrocardiograma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1 exame / GAR (a critério médico)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2442288176"/>
                  </a:ext>
                </a:extLst>
              </a:tr>
              <a:tr h="2841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Cardiologia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1 atendimento / GAR (a critério médico)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705191580"/>
                  </a:ext>
                </a:extLst>
              </a:tr>
              <a:tr h="2841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Endocrinologia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1 atendimento / GAR (a critério médico)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3817720234"/>
                  </a:ext>
                </a:extLst>
              </a:tr>
              <a:tr h="2841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>
                          <a:effectLst/>
                        </a:rPr>
                        <a:t>Psiquiatra</a:t>
                      </a:r>
                      <a:endParaRPr lang="pt-BR" sz="120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469900" algn="l"/>
                          <a:tab pos="4735830" algn="r"/>
                        </a:tabLst>
                      </a:pPr>
                      <a:r>
                        <a:rPr lang="pt-PT" sz="1200" dirty="0">
                          <a:effectLst/>
                        </a:rPr>
                        <a:t>1 atendimento / GAR (a critério médico)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41145" marR="41145" marT="41145" marB="41145"/>
                </a:tc>
                <a:extLst>
                  <a:ext uri="{0D108BD9-81ED-4DB2-BD59-A6C34878D82A}">
                    <a16:rowId xmlns:a16="http://schemas.microsoft.com/office/drawing/2014/main" val="3460084785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6DB2A5AC-0B78-4D7D-93FF-70D515939565}"/>
              </a:ext>
            </a:extLst>
          </p:cNvPr>
          <p:cNvSpPr txBox="1"/>
          <p:nvPr/>
        </p:nvSpPr>
        <p:spPr>
          <a:xfrm>
            <a:off x="74100" y="1484784"/>
            <a:ext cx="1977619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pt-BR" dirty="0"/>
              <a:t>Atenção Ambulatorial Especializada</a:t>
            </a:r>
          </a:p>
        </p:txBody>
      </p:sp>
    </p:spTree>
    <p:extLst>
      <p:ext uri="{BB962C8B-B14F-4D97-AF65-F5344CB8AC3E}">
        <p14:creationId xmlns:p14="http://schemas.microsoft.com/office/powerpoint/2010/main" val="2807800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t-BR" sz="2400" b="1" dirty="0"/>
              <a:t>4. Ampliação do Monitoramento do near miss materno</a:t>
            </a:r>
          </a:p>
        </p:txBody>
      </p:sp>
      <p:pic>
        <p:nvPicPr>
          <p:cNvPr id="3" name="Imagem 9">
            <a:extLst>
              <a:ext uri="{FF2B5EF4-FFF2-40B4-BE49-F238E27FC236}">
                <a16:creationId xmlns:a16="http://schemas.microsoft.com/office/drawing/2014/main" id="{D8BBE7F4-C17E-452B-9C10-2B861130255B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7020272" y="5661248"/>
            <a:ext cx="2003939" cy="1154478"/>
          </a:xfrm>
          <a:prstGeom prst="rect">
            <a:avLst/>
          </a:prstGeom>
          <a:ln>
            <a:noFill/>
          </a:ln>
        </p:spPr>
      </p:pic>
      <p:pic>
        <p:nvPicPr>
          <p:cNvPr id="6" name="image10.png">
            <a:extLst>
              <a:ext uri="{FF2B5EF4-FFF2-40B4-BE49-F238E27FC236}">
                <a16:creationId xmlns:a16="http://schemas.microsoft.com/office/drawing/2014/main" id="{30C0A731-AAC4-47BE-8D85-6435B439248E}"/>
              </a:ext>
            </a:extLst>
          </p:cNvPr>
          <p:cNvPicPr/>
          <p:nvPr/>
        </p:nvPicPr>
        <p:blipFill>
          <a:blip r:embed="rId3"/>
          <a:srcRect t="-2816" b="2816"/>
          <a:stretch>
            <a:fillRect/>
          </a:stretch>
        </p:blipFill>
        <p:spPr>
          <a:xfrm>
            <a:off x="971600" y="1055167"/>
            <a:ext cx="6716017" cy="4968552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732437-D688-4084-88EE-99B02CDB6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6033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2400" b="1" dirty="0"/>
              <a:t>Novo Formulário para Notificação do near miss materno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F350DF-FADC-40E9-BE95-5982B1987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z="1800" u="sng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hlinkClick r:id="rId2"/>
            </a:endParaRPr>
          </a:p>
          <a:p>
            <a:r>
              <a:rPr lang="pt-BR" sz="1800" dirty="0"/>
              <a:t> Plataforma </a:t>
            </a:r>
            <a:r>
              <a:rPr lang="pt-BR" sz="1800" dirty="0" err="1"/>
              <a:t>RedCap</a:t>
            </a:r>
            <a:r>
              <a:rPr lang="pt-BR" sz="1800" dirty="0"/>
              <a:t> da SESA-PR </a:t>
            </a:r>
            <a:r>
              <a:rPr lang="pt-BR" sz="1800" u="sng" dirty="0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2"/>
              </a:rPr>
              <a:t>https://redcap.appsesa.pr.gov.br/surveys/?s=4JXE7RL3CF</a:t>
            </a:r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D4C7260-960E-47BF-BA17-1FC717A4439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9" r="10441" b="52307"/>
          <a:stretch/>
        </p:blipFill>
        <p:spPr bwMode="auto">
          <a:xfrm>
            <a:off x="1835696" y="2564904"/>
            <a:ext cx="5832648" cy="35612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m 9">
            <a:extLst>
              <a:ext uri="{FF2B5EF4-FFF2-40B4-BE49-F238E27FC236}">
                <a16:creationId xmlns:a16="http://schemas.microsoft.com/office/drawing/2014/main" id="{29CE9A77-5A72-453A-89BD-750F9613598E}"/>
              </a:ext>
            </a:extLst>
          </p:cNvPr>
          <p:cNvPicPr/>
          <p:nvPr/>
        </p:nvPicPr>
        <p:blipFill>
          <a:blip r:embed="rId4" cstate="print"/>
          <a:stretch/>
        </p:blipFill>
        <p:spPr>
          <a:xfrm>
            <a:off x="7020272" y="5661248"/>
            <a:ext cx="2003939" cy="1154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7161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A4470B-071C-4E6F-8AC8-C3A98DCC9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t-BR" sz="2000" b="1" dirty="0"/>
              <a:t>5. Inclusão do tema Atenção ao Recém-nascido na sala de parto e no  Alojamento Conjunto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8C81B302-36FA-4E72-B882-3028AF3A1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742" y="1772816"/>
            <a:ext cx="6930516" cy="3960295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Imagem 9">
            <a:extLst>
              <a:ext uri="{FF2B5EF4-FFF2-40B4-BE49-F238E27FC236}">
                <a16:creationId xmlns:a16="http://schemas.microsoft.com/office/drawing/2014/main" id="{33DF578D-16BA-4259-9712-4DA53968FF46}"/>
              </a:ext>
            </a:extLst>
          </p:cNvPr>
          <p:cNvPicPr/>
          <p:nvPr/>
        </p:nvPicPr>
        <p:blipFill>
          <a:blip r:embed="rId3" cstate="print"/>
          <a:stretch/>
        </p:blipFill>
        <p:spPr>
          <a:xfrm>
            <a:off x="7020272" y="5589240"/>
            <a:ext cx="2003939" cy="1154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6925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132C4A-931C-409E-B611-92B0EE697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8" y="6104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2400" dirty="0"/>
              <a:t>6. Estratificação de Risco da Criança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60086E67-ACB7-4C40-9639-79FCC8B2F8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521156"/>
              </p:ext>
            </p:extLst>
          </p:nvPr>
        </p:nvGraphicFramePr>
        <p:xfrm>
          <a:off x="1519235" y="1628800"/>
          <a:ext cx="6105525" cy="3098800"/>
        </p:xfrm>
        <a:graphic>
          <a:graphicData uri="http://schemas.openxmlformats.org/drawingml/2006/table">
            <a:tbl>
              <a:tblPr>
                <a:effectLst>
                  <a:reflection blurRad="6350" stA="50000" endA="300" endPos="55500" dist="50800" dir="5400000" sy="-100000" algn="bl" rotWithShape="0"/>
                </a:effectLst>
                <a:tableStyleId>{5C22544A-7EE6-4342-B048-85BDC9FD1C3A}</a:tableStyleId>
              </a:tblPr>
              <a:tblGrid>
                <a:gridCol w="6105525">
                  <a:extLst>
                    <a:ext uri="{9D8B030D-6E8A-4147-A177-3AD203B41FA5}">
                      <a16:colId xmlns:a16="http://schemas.microsoft.com/office/drawing/2014/main" val="4777503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Local de atendimento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821991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Atenção Primária à Saúde do seu território de abrangência.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3019917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Estratificação da criança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5894632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pt-PT" sz="1400" dirty="0">
                          <a:effectLst/>
                        </a:rPr>
                        <a:t>Crianças 	com características individuais e condições sociodemográficas 	favoráveis, ou seja, risco inerente ao ciclo de vida da criança.</a:t>
                      </a:r>
                      <a:br>
                        <a:rPr lang="pt-PT" sz="1400" dirty="0">
                          <a:effectLst/>
                        </a:rPr>
                      </a:br>
                      <a:endParaRPr lang="pt-BR" sz="1400" dirty="0">
                        <a:effectLst/>
                      </a:endParaRP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pt-PT" sz="1400" dirty="0">
                          <a:effectLst/>
                        </a:rPr>
                        <a:t>Critérios: </a:t>
                      </a:r>
                      <a:endParaRPr lang="pt-BR" sz="1400" dirty="0">
                        <a:effectLst/>
                      </a:endParaRPr>
                    </a:p>
                    <a:p>
                      <a:pPr marL="342900" lvl="0" indent="-342900"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●"/>
                      </a:pPr>
                      <a:r>
                        <a:rPr lang="pt-PT" sz="1400" u="none" strike="noStrike" dirty="0">
                          <a:effectLst/>
                        </a:rPr>
                        <a:t>APGAR &gt; 7 no 5º minuto</a:t>
                      </a:r>
                      <a:endParaRPr lang="pt-BR" sz="1400" u="none" strike="noStrike" dirty="0">
                        <a:effectLst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●"/>
                      </a:pPr>
                      <a:r>
                        <a:rPr lang="pt-PT" sz="1400" u="none" strike="noStrike" dirty="0">
                          <a:effectLst/>
                        </a:rPr>
                        <a:t>Peso ao nascer ≥ 2.500g e &lt; 4.000g,</a:t>
                      </a:r>
                      <a:endParaRPr lang="pt-BR" sz="1400" u="none" strike="noStrike" dirty="0">
                        <a:effectLst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●"/>
                      </a:pPr>
                      <a:r>
                        <a:rPr lang="pt-PT" sz="1400" u="none" strike="noStrike" dirty="0">
                          <a:effectLst/>
                        </a:rPr>
                        <a:t>Idade gestacional ≥ 37 e &lt; 42 semanas</a:t>
                      </a:r>
                      <a:endParaRPr lang="pt-BR" sz="1400" u="none" strike="noStrike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>
                    <a:solidFill>
                      <a:srgbClr val="C0E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329389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68B2C1DD-3B13-4541-85F1-927AF39BAE69}"/>
              </a:ext>
            </a:extLst>
          </p:cNvPr>
          <p:cNvSpPr txBox="1"/>
          <p:nvPr/>
        </p:nvSpPr>
        <p:spPr>
          <a:xfrm>
            <a:off x="3779912" y="114163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Risco Habitual</a:t>
            </a:r>
          </a:p>
        </p:txBody>
      </p:sp>
      <p:pic>
        <p:nvPicPr>
          <p:cNvPr id="6" name="Imagem 9">
            <a:extLst>
              <a:ext uri="{FF2B5EF4-FFF2-40B4-BE49-F238E27FC236}">
                <a16:creationId xmlns:a16="http://schemas.microsoft.com/office/drawing/2014/main" id="{CD6A0ED6-BDB0-42A6-AA0E-514FD686C787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7020272" y="5589240"/>
            <a:ext cx="2003939" cy="1154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6875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6E2DD2A5-83FD-4EF1-938E-67186683ADF3}"/>
              </a:ext>
            </a:extLst>
          </p:cNvPr>
          <p:cNvSpPr txBox="1"/>
          <p:nvPr/>
        </p:nvSpPr>
        <p:spPr>
          <a:xfrm>
            <a:off x="3455876" y="47667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Risco Intermediário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752B5A5A-D34A-46CC-800E-EFF0D712F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016827"/>
              </p:ext>
            </p:extLst>
          </p:nvPr>
        </p:nvGraphicFramePr>
        <p:xfrm>
          <a:off x="1524000" y="980728"/>
          <a:ext cx="6096000" cy="3860800"/>
        </p:xfrm>
        <a:graphic>
          <a:graphicData uri="http://schemas.openxmlformats.org/drawingml/2006/table">
            <a:tbl>
              <a:tblPr>
                <a:effectLst>
                  <a:reflection blurRad="6350" stA="50000" endA="300" endPos="55500" dist="50800" dir="5400000" sy="-100000" algn="bl" rotWithShape="0"/>
                </a:effectLst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181345459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Local de atendimento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037727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>
                          <a:effectLst/>
                        </a:rPr>
                        <a:t>Atenção Primária à Saúde e Atenção Ambulatorial Especializada 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6572654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Estratificação da criança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73784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t-PT" sz="1200" dirty="0">
                          <a:effectLst/>
                        </a:rPr>
                        <a:t>   </a:t>
                      </a:r>
                      <a:r>
                        <a:rPr lang="pt-PT" sz="1200" u="sng" dirty="0">
                          <a:effectLst/>
                        </a:rPr>
                        <a:t>Características maternas</a:t>
                      </a:r>
                      <a:r>
                        <a:rPr lang="pt-PT" sz="1200" dirty="0">
                          <a:effectLst/>
                        </a:rPr>
                        <a:t>: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   	Filhos de mães: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 negra e/ou indígena;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 com menos de 4 consultas de pré-natal;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 com menos de 15 anos ou mais de 40 anos de idade;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 com menos de 20 anos e mais de 3 partos;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 analfabetas ou com menos 3 anos de estudo;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 que apresentaram exantema durante a gestação;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 com histórico de óbito em gestação anterior (aborto, natimorto ou óbito);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 com gravidez indesejada;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que morreram no parto e/ou.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  	 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u="sng" dirty="0">
                          <a:effectLst/>
                        </a:rPr>
                        <a:t>   Características do nascimento: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Peso ao nascer ≥ 2.000g e &lt; 2.500g;</a:t>
                      </a:r>
                      <a:endParaRPr lang="pt-BR" sz="1200" dirty="0">
                        <a:effectLst/>
                      </a:endParaRPr>
                    </a:p>
                    <a:p>
                      <a:r>
                        <a:rPr lang="pt-PT" sz="1200" dirty="0">
                          <a:effectLst/>
                        </a:rPr>
                        <a:t>	• Idade gestacional ≥ 35 e &lt; 37 semanas;.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>
                    <a:solidFill>
                      <a:srgbClr val="F6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6251332"/>
                  </a:ext>
                </a:extLst>
              </a:tr>
            </a:tbl>
          </a:graphicData>
        </a:graphic>
      </p:graphicFrame>
      <p:pic>
        <p:nvPicPr>
          <p:cNvPr id="4" name="Imagem 9">
            <a:extLst>
              <a:ext uri="{FF2B5EF4-FFF2-40B4-BE49-F238E27FC236}">
                <a16:creationId xmlns:a16="http://schemas.microsoft.com/office/drawing/2014/main" id="{69651273-BF06-46A4-A76D-D24B1198D9D2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7020272" y="5589240"/>
            <a:ext cx="2003939" cy="1154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9181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7CE9D96D-6EFC-4445-8E80-C1B2D1706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353445"/>
              </p:ext>
            </p:extLst>
          </p:nvPr>
        </p:nvGraphicFramePr>
        <p:xfrm>
          <a:off x="1566862" y="1340768"/>
          <a:ext cx="6010275" cy="3078480"/>
        </p:xfrm>
        <a:graphic>
          <a:graphicData uri="http://schemas.openxmlformats.org/drawingml/2006/table">
            <a:tbl>
              <a:tblPr>
                <a:effectLst>
                  <a:reflection blurRad="6350" stA="50000" endA="300" endPos="55000" dir="5400000" sy="-100000" algn="bl" rotWithShape="0"/>
                </a:effectLst>
                <a:tableStyleId>{5C22544A-7EE6-4342-B048-85BDC9FD1C3A}</a:tableStyleId>
              </a:tblPr>
              <a:tblGrid>
                <a:gridCol w="6010275">
                  <a:extLst>
                    <a:ext uri="{9D8B030D-6E8A-4147-A177-3AD203B41FA5}">
                      <a16:colId xmlns:a16="http://schemas.microsoft.com/office/drawing/2014/main" val="2186659049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Local de atendimento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47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>
                          <a:effectLst/>
                        </a:rPr>
                        <a:t>Atenção Primária à Saúde e Atenção Ambulatorial Especializada 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529738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Estratificação da gestante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21209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25400" algn="just"/>
                      <a:r>
                        <a:rPr lang="pt-PT" sz="1200" u="sng" dirty="0">
                          <a:effectLst/>
                        </a:rPr>
                        <a:t>Características maternas: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dirty="0">
                          <a:effectLst/>
                        </a:rPr>
                        <a:t>   	Infecção intrauterina (STORCHZ) e HIV.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dirty="0">
                          <a:effectLst/>
                        </a:rPr>
                        <a:t>  	 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u="sng" dirty="0">
                          <a:effectLst/>
                        </a:rPr>
                        <a:t>Características do nascimento: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dirty="0">
                          <a:effectLst/>
                        </a:rPr>
                        <a:t>	• Peso ao nascer &lt; 2.000g e ≥ 4.000g;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dirty="0">
                          <a:effectLst/>
                        </a:rPr>
                        <a:t>	• Idade gestacional ≤  34 semanas;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dirty="0">
                          <a:effectLst/>
                        </a:rPr>
                        <a:t>	• Asfixia perinatal (APGAR &lt; 7 no 5º minuto);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dirty="0">
                          <a:effectLst/>
                        </a:rPr>
                        <a:t>	• Hiperbilirrubinemia com exsanguineotransfusão;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dirty="0">
                          <a:effectLst/>
                        </a:rPr>
                        <a:t>	• Malformações congênitas com repercussão clínica;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dirty="0">
                          <a:effectLst/>
                        </a:rPr>
                        <a:t>	• Doenças genéticas, cromossomopatias;</a:t>
                      </a:r>
                      <a:endParaRPr lang="pt-BR" sz="1200" dirty="0">
                        <a:effectLst/>
                      </a:endParaRPr>
                    </a:p>
                    <a:p>
                      <a:pPr marL="25400" algn="just"/>
                      <a:r>
                        <a:rPr lang="pt-PT" sz="1200" dirty="0">
                          <a:effectLst/>
                        </a:rPr>
                        <a:t>	• Triagem neonatal positiva.</a:t>
                      </a:r>
                      <a:endParaRPr lang="pt-BR" sz="12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38100" marR="38100" marT="38100" marB="38100">
                    <a:solidFill>
                      <a:srgbClr val="FAAC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312976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D7AC3BB7-C24D-4E48-8237-0EB715AF58A0}"/>
              </a:ext>
            </a:extLst>
          </p:cNvPr>
          <p:cNvSpPr txBox="1"/>
          <p:nvPr/>
        </p:nvSpPr>
        <p:spPr>
          <a:xfrm>
            <a:off x="3995936" y="33265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Alto Risco</a:t>
            </a:r>
          </a:p>
        </p:txBody>
      </p:sp>
      <p:pic>
        <p:nvPicPr>
          <p:cNvPr id="6" name="Imagem 9">
            <a:extLst>
              <a:ext uri="{FF2B5EF4-FFF2-40B4-BE49-F238E27FC236}">
                <a16:creationId xmlns:a16="http://schemas.microsoft.com/office/drawing/2014/main" id="{0C9DD5E6-34E9-4ED3-BFDF-EC13955441C1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7020272" y="5589240"/>
            <a:ext cx="2003939" cy="1154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8133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11BC812B-CCCB-4881-A3F0-BB14744F99FA}"/>
              </a:ext>
            </a:extLst>
          </p:cNvPr>
          <p:cNvSpPr txBox="1"/>
          <p:nvPr/>
        </p:nvSpPr>
        <p:spPr>
          <a:xfrm>
            <a:off x="1403648" y="143952"/>
            <a:ext cx="5832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Premissas Baseadas no Plano Estadual de Saúde 2020-2023</a:t>
            </a:r>
          </a:p>
        </p:txBody>
      </p:sp>
      <p:pic>
        <p:nvPicPr>
          <p:cNvPr id="4" name="Imagem 3" descr="C:\Users\glaucia.osis\Downloads\PROMOÇÃO À SAÚDE (7).png">
            <a:extLst>
              <a:ext uri="{FF2B5EF4-FFF2-40B4-BE49-F238E27FC236}">
                <a16:creationId xmlns:a16="http://schemas.microsoft.com/office/drawing/2014/main" id="{8D3C0C36-E38E-4D19-97BC-A445EEA8011B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836712"/>
            <a:ext cx="6480720" cy="511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9">
            <a:extLst>
              <a:ext uri="{FF2B5EF4-FFF2-40B4-BE49-F238E27FC236}">
                <a16:creationId xmlns:a16="http://schemas.microsoft.com/office/drawing/2014/main" id="{F48B8498-7FB0-4055-927C-086EB86B1E21}"/>
              </a:ext>
            </a:extLst>
          </p:cNvPr>
          <p:cNvPicPr/>
          <p:nvPr/>
        </p:nvPicPr>
        <p:blipFill>
          <a:blip r:embed="rId3" cstate="print"/>
          <a:stretch/>
        </p:blipFill>
        <p:spPr>
          <a:xfrm>
            <a:off x="7092280" y="6021288"/>
            <a:ext cx="2051720" cy="836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9247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>
            <a:extLst>
              <a:ext uri="{FF2B5EF4-FFF2-40B4-BE49-F238E27FC236}">
                <a16:creationId xmlns:a16="http://schemas.microsoft.com/office/drawing/2014/main" id="{FB956916-AD63-4604-A7A8-C932077EC38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23528" y="1340768"/>
            <a:ext cx="11248641" cy="5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pSp>
        <p:nvGrpSpPr>
          <p:cNvPr id="5" name="Agrupar 26">
            <a:extLst>
              <a:ext uri="{FF2B5EF4-FFF2-40B4-BE49-F238E27FC236}">
                <a16:creationId xmlns:a16="http://schemas.microsoft.com/office/drawing/2014/main" id="{93E096C1-5EB3-4240-ADDD-D545C5B5B9C3}"/>
              </a:ext>
            </a:extLst>
          </p:cNvPr>
          <p:cNvGrpSpPr>
            <a:grpSpLocks/>
          </p:cNvGrpSpPr>
          <p:nvPr/>
        </p:nvGrpSpPr>
        <p:grpSpPr bwMode="auto">
          <a:xfrm>
            <a:off x="476316" y="905282"/>
            <a:ext cx="7768091" cy="5316747"/>
            <a:chOff x="0" y="-389"/>
            <a:chExt cx="60227" cy="34377"/>
          </a:xfrm>
        </p:grpSpPr>
        <p:grpSp>
          <p:nvGrpSpPr>
            <p:cNvPr id="6" name="Agrupar 1">
              <a:extLst>
                <a:ext uri="{FF2B5EF4-FFF2-40B4-BE49-F238E27FC236}">
                  <a16:creationId xmlns:a16="http://schemas.microsoft.com/office/drawing/2014/main" id="{DBA9D9EA-64E3-4158-9E6E-A85DFC8F56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389"/>
              <a:ext cx="60227" cy="34377"/>
              <a:chOff x="0" y="-389"/>
              <a:chExt cx="60227" cy="34377"/>
            </a:xfrm>
          </p:grpSpPr>
          <p:sp>
            <p:nvSpPr>
              <p:cNvPr id="7" name="Retângulo 2">
                <a:extLst>
                  <a:ext uri="{FF2B5EF4-FFF2-40B4-BE49-F238E27FC236}">
                    <a16:creationId xmlns:a16="http://schemas.microsoft.com/office/drawing/2014/main" id="{8C62CAE6-7B86-47E3-BAF1-950815185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59705" cy="3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5" tIns="91425" rIns="91425" bIns="91425" numCol="1" anchor="ctr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9" name="Caixa de Texto 4">
                <a:extLst>
                  <a:ext uri="{FF2B5EF4-FFF2-40B4-BE49-F238E27FC236}">
                    <a16:creationId xmlns:a16="http://schemas.microsoft.com/office/drawing/2014/main" id="{177B36A7-2C01-4A6E-92FD-74AEDC9DAC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0" y="-389"/>
                <a:ext cx="59647" cy="4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1900" tIns="20950" rIns="41900" bIns="2095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BR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1. Promoção à Saúde: </a:t>
                </a:r>
                <a:r>
                  <a:rPr kumimoji="0" lang="pt-PT" altLang="pt-BR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Realizar ações para promoção da saúde da gestante e puérpera para redução de doenças crônicas e melhoria da qualidade de vida.</a:t>
                </a:r>
                <a:endParaRPr kumimoji="0" lang="pt-PT" altLang="pt-BR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Caixa de Texto 6">
                <a:extLst>
                  <a:ext uri="{FF2B5EF4-FFF2-40B4-BE49-F238E27FC236}">
                    <a16:creationId xmlns:a16="http://schemas.microsoft.com/office/drawing/2014/main" id="{9F8DB108-BF92-4628-AD0B-CFEE7BEF91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0" y="3734"/>
                <a:ext cx="59647" cy="4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1900" tIns="20950" rIns="41900" bIns="2095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BR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2. Regionalização:</a:t>
                </a:r>
                <a:r>
                  <a:rPr kumimoji="0" lang="pt-PT" altLang="pt-BR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 Aprimorar e fortalecer a atuação das Regionais de Saúde na Linha de Cuidado materna, a partir de análise de situação regional</a:t>
                </a:r>
                <a:r>
                  <a:rPr kumimoji="0" lang="pt-PT" altLang="pt-BR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.</a:t>
                </a:r>
                <a:endParaRPr kumimoji="0" lang="pt-PT" altLang="pt-BR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Caixa de Texto 8">
                <a:extLst>
                  <a:ext uri="{FF2B5EF4-FFF2-40B4-BE49-F238E27FC236}">
                    <a16:creationId xmlns:a16="http://schemas.microsoft.com/office/drawing/2014/main" id="{81C8E4C7-A741-4C37-A8F2-425A318EBB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" y="8630"/>
                <a:ext cx="59647" cy="4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1900" tIns="20950" rIns="41900" bIns="2095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BR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3. Inovação Tecnológica em Saúde: </a:t>
                </a:r>
                <a:r>
                  <a:rPr kumimoji="0" lang="pt-PT" altLang="pt-BR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Ampliar a qualificação do atendimento às gestantes, parturientes e puérperas com o uso de tecnologias inovadoras</a:t>
                </a:r>
                <a:r>
                  <a:rPr kumimoji="0" lang="pt-PT" altLang="pt-BR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.</a:t>
                </a:r>
                <a:endParaRPr kumimoji="0" lang="pt-PT" altLang="pt-BR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" name="Caixa de Texto 10">
                <a:extLst>
                  <a:ext uri="{FF2B5EF4-FFF2-40B4-BE49-F238E27FC236}">
                    <a16:creationId xmlns:a16="http://schemas.microsoft.com/office/drawing/2014/main" id="{F5B1CC1C-1BAA-4F5E-98AA-3037F8E07F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" y="13518"/>
                <a:ext cx="59647" cy="4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1900" tIns="20950" rIns="41900" bIns="2095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BR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4. Parcerias Público Privadas:</a:t>
                </a:r>
                <a:r>
                  <a:rPr kumimoji="0" lang="pt-PT" altLang="pt-BR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 Fortalecer a atuação de serviços filantrópicos e privados com parcerias que apóiam a Linha de Cuidado, para qualificação da gestão e capacitação aos profissionais.</a:t>
                </a:r>
                <a:endParaRPr kumimoji="0" lang="pt-PT" altLang="pt-BR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" name="Caixa de Texto 12">
                <a:extLst>
                  <a:ext uri="{FF2B5EF4-FFF2-40B4-BE49-F238E27FC236}">
                    <a16:creationId xmlns:a16="http://schemas.microsoft.com/office/drawing/2014/main" id="{E5588E44-8E95-44B9-BC0E-237BC586BE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" y="18523"/>
                <a:ext cx="59647" cy="4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1900" tIns="20950" rIns="41900" bIns="2095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BR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5. Compliance: </a:t>
                </a:r>
                <a:r>
                  <a:rPr kumimoji="0" lang="pt-PT" altLang="pt-BR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Ter uma linha de cuidado à gestante baseada em evidências, de fácil compreensão com acesso digital e dinâmico .</a:t>
                </a:r>
                <a:endParaRPr kumimoji="0" lang="pt-PT" altLang="pt-BR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" name="Caixa de Texto 14">
                <a:extLst>
                  <a:ext uri="{FF2B5EF4-FFF2-40B4-BE49-F238E27FC236}">
                    <a16:creationId xmlns:a16="http://schemas.microsoft.com/office/drawing/2014/main" id="{1D7CDFAF-649A-44CA-A82D-44BCB58852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9" y="22987"/>
                <a:ext cx="59647" cy="4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1900" tIns="20950" rIns="41900" bIns="2095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BR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6. Eficiência na gestão: A</a:t>
                </a:r>
                <a:r>
                  <a:rPr kumimoji="0" lang="pt-PT" altLang="pt-BR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primorar a capacidade de articulação da Linha de Cuidado para resolução eficiente e eficaz da atenção à gestação.</a:t>
                </a:r>
                <a:endParaRPr kumimoji="0" lang="pt-PT" altLang="pt-BR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" name="Caixa de Texto 16">
                <a:extLst>
                  <a:ext uri="{FF2B5EF4-FFF2-40B4-BE49-F238E27FC236}">
                    <a16:creationId xmlns:a16="http://schemas.microsoft.com/office/drawing/2014/main" id="{6A1E272B-8234-4E49-99FC-91B34EBE55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" y="28348"/>
                <a:ext cx="59647" cy="4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1900" tIns="20950" rIns="41900" bIns="2095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PT" altLang="pt-BR" sz="1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7. Envelhecimento Saudável: </a:t>
                </a:r>
                <a:r>
                  <a:rPr kumimoji="0" lang="pt-PT" altLang="pt-BR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</a:rPr>
                  <a:t>Identificar a gestação como um janela de oportunidade para melhoria e prevenção das condições crônicas.</a:t>
                </a:r>
                <a:endParaRPr kumimoji="0" lang="pt-PT" altLang="pt-BR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23" name="Imagem 9">
            <a:extLst>
              <a:ext uri="{FF2B5EF4-FFF2-40B4-BE49-F238E27FC236}">
                <a16:creationId xmlns:a16="http://schemas.microsoft.com/office/drawing/2014/main" id="{F501DFBC-5D25-4545-B45B-501EC6AF106A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6660232" y="5733256"/>
            <a:ext cx="2483768" cy="1124744"/>
          </a:xfrm>
          <a:prstGeom prst="rect">
            <a:avLst/>
          </a:prstGeom>
          <a:ln>
            <a:noFill/>
          </a:ln>
        </p:spPr>
      </p:pic>
      <p:sp>
        <p:nvSpPr>
          <p:cNvPr id="22" name="Retângulo 21"/>
          <p:cNvSpPr/>
          <p:nvPr/>
        </p:nvSpPr>
        <p:spPr>
          <a:xfrm>
            <a:off x="1714480" y="357166"/>
            <a:ext cx="628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Premissas Baseadas no Plano Estadual de Saúde 2020-2023</a:t>
            </a:r>
          </a:p>
        </p:txBody>
      </p:sp>
    </p:spTree>
    <p:extLst>
      <p:ext uri="{BB962C8B-B14F-4D97-AF65-F5344CB8AC3E}">
        <p14:creationId xmlns:p14="http://schemas.microsoft.com/office/powerpoint/2010/main" val="524454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9">
            <a:extLst>
              <a:ext uri="{FF2B5EF4-FFF2-40B4-BE49-F238E27FC236}">
                <a16:creationId xmlns:a16="http://schemas.microsoft.com/office/drawing/2014/main" id="{1D560B12-BEBA-48DC-9113-EB5F201B2B8D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6491989" y="5478880"/>
            <a:ext cx="2652011" cy="1379120"/>
          </a:xfrm>
          <a:prstGeom prst="rect">
            <a:avLst/>
          </a:prstGeom>
          <a:ln>
            <a:noFill/>
          </a:ln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69B5A295-09D1-4532-9F4C-63343626A0E0}"/>
              </a:ext>
            </a:extLst>
          </p:cNvPr>
          <p:cNvSpPr txBox="1"/>
          <p:nvPr/>
        </p:nvSpPr>
        <p:spPr>
          <a:xfrm>
            <a:off x="791580" y="413258"/>
            <a:ext cx="76688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t-BR" sz="2400" b="1" dirty="0"/>
              <a:t>Formato Digital</a:t>
            </a:r>
          </a:p>
          <a:p>
            <a:pPr marL="457200" indent="-457200">
              <a:buAutoNum type="arabicPeriod"/>
            </a:pPr>
            <a:endParaRPr lang="pt-BR" sz="24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/>
              <a:t>Facilidade de acesso dos profissionais de todos os níveis de atenção;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/>
              <a:t>Permite atualizações em tempo real.</a:t>
            </a:r>
          </a:p>
        </p:txBody>
      </p:sp>
      <p:pic>
        <p:nvPicPr>
          <p:cNvPr id="14" name="image34.png">
            <a:extLst>
              <a:ext uri="{FF2B5EF4-FFF2-40B4-BE49-F238E27FC236}">
                <a16:creationId xmlns:a16="http://schemas.microsoft.com/office/drawing/2014/main" id="{C8DF1F9F-179A-4776-B40C-ED4F9C53A626}"/>
              </a:ext>
            </a:extLst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691680" y="3478704"/>
            <a:ext cx="3567539" cy="2708566"/>
          </a:xfrm>
          <a:prstGeom prst="rect">
            <a:avLst/>
          </a:prstGeom>
          <a:ln/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07C2CE8D-C7C9-45EE-9E0A-4FF995804F8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99" t="33349" r="14355" b="33201"/>
          <a:stretch/>
        </p:blipFill>
        <p:spPr>
          <a:xfrm>
            <a:off x="5259219" y="2556159"/>
            <a:ext cx="2776167" cy="17456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5443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5B976D76-23E5-4FB2-B580-A0991805271B}"/>
              </a:ext>
            </a:extLst>
          </p:cNvPr>
          <p:cNvSpPr txBox="1"/>
          <p:nvPr/>
        </p:nvSpPr>
        <p:spPr>
          <a:xfrm>
            <a:off x="491536" y="548680"/>
            <a:ext cx="746484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/>
              <a:t>2. Ferramentas assistenciais</a:t>
            </a:r>
          </a:p>
          <a:p>
            <a:endParaRPr lang="pt-BR" sz="2400" b="1" dirty="0"/>
          </a:p>
          <a:p>
            <a:endParaRPr lang="pt-BR" sz="2400" b="1" dirty="0"/>
          </a:p>
          <a:p>
            <a:r>
              <a:rPr lang="pt-BR" sz="2400" b="1" dirty="0"/>
              <a:t>2.1 Nova Estratificação de Risco</a:t>
            </a:r>
          </a:p>
          <a:p>
            <a:endParaRPr lang="pt-BR" sz="24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/>
              <a:t>Atualização a partir de novas realidades de atenção;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/>
              <a:t>Garantir maior agilidade para o acesso aos níveis intermediário e alto risco;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/>
              <a:t>Inserção de escalas clínicas com a finalidade de tornar a avaliação das condições mais objetiva.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</p:txBody>
      </p:sp>
      <p:pic>
        <p:nvPicPr>
          <p:cNvPr id="7" name="Imagem 9">
            <a:extLst>
              <a:ext uri="{FF2B5EF4-FFF2-40B4-BE49-F238E27FC236}">
                <a16:creationId xmlns:a16="http://schemas.microsoft.com/office/drawing/2014/main" id="{4202AC74-55FD-4CD1-A3E1-E63C865B7399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7020272" y="5661248"/>
            <a:ext cx="2003939" cy="1154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0827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AF7ECA1F-F320-418B-A6EB-2E7F4AFF3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217551"/>
              </p:ext>
            </p:extLst>
          </p:nvPr>
        </p:nvGraphicFramePr>
        <p:xfrm>
          <a:off x="993390" y="725253"/>
          <a:ext cx="7157219" cy="50357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57219">
                  <a:extLst>
                    <a:ext uri="{9D8B030D-6E8A-4147-A177-3AD203B41FA5}">
                      <a16:colId xmlns:a16="http://schemas.microsoft.com/office/drawing/2014/main" val="2286386517"/>
                    </a:ext>
                  </a:extLst>
                </a:gridCol>
              </a:tblGrid>
              <a:tr h="41370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Local de atendimento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070974403"/>
                  </a:ext>
                </a:extLst>
              </a:tr>
              <a:tr h="392302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Atenção Primária à Saúde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925337663"/>
                  </a:ext>
                </a:extLst>
              </a:tr>
              <a:tr h="41370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Estratificação da gestante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416744394"/>
                  </a:ext>
                </a:extLst>
              </a:tr>
              <a:tr h="3816030">
                <a:tc>
                  <a:txBody>
                    <a:bodyPr/>
                    <a:lstStyle/>
                    <a:p>
                      <a:r>
                        <a:rPr lang="pt-PT" sz="1400" dirty="0">
                          <a:effectLst/>
                        </a:rPr>
                        <a:t>Gestantes com características individuais e condições sociodemográficas favoráveis, inclusive: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 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u="sng" dirty="0">
                          <a:effectLst/>
                        </a:rPr>
                        <a:t>Características individuais e socioeconômicas:</a:t>
                      </a:r>
                      <a:endParaRPr lang="pt-BR" sz="1400" dirty="0">
                        <a:effectLst/>
                      </a:endParaRPr>
                    </a:p>
                    <a:p>
                      <a:pPr defTabSz="263525"/>
                      <a:r>
                        <a:rPr lang="pt-PT" sz="1400" dirty="0">
                          <a:effectLst/>
                        </a:rPr>
                        <a:t>· Obesidade Grau I e Grau II (IMC&lt;40).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 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u="sng" dirty="0">
                          <a:effectLst/>
                        </a:rPr>
                        <a:t>História reprodutiva anterior: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Abortos em gestações anteriores (até 2 abortos).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 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u="sng" dirty="0">
                          <a:effectLst/>
                        </a:rPr>
                        <a:t>Condições e intercorrências, clínicas ou obstétricas, na gestação atual: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Ameaça de aborto;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Hipotireoidismo</a:t>
                      </a:r>
                      <a:r>
                        <a:rPr lang="pt-PT" sz="1400" baseline="30000" dirty="0">
                          <a:effectLst/>
                        </a:rPr>
                        <a:t>1</a:t>
                      </a:r>
                      <a:r>
                        <a:rPr lang="pt-PT" sz="1400" dirty="0">
                          <a:effectLst/>
                        </a:rPr>
                        <a:t>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Tabagismo (Fagerström &lt; 8 pontos)</a:t>
                      </a:r>
                      <a:r>
                        <a:rPr lang="pt-PT" sz="1400" baseline="30000" dirty="0">
                          <a:effectLst/>
                        </a:rPr>
                        <a:t>2</a:t>
                      </a:r>
                      <a:r>
                        <a:rPr lang="pt-PT" sz="1400" dirty="0">
                          <a:effectLst/>
                        </a:rPr>
                        <a:t>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Etilismo sem indicativo de dependência (T-ACE &lt; 2 pontos)</a:t>
                      </a:r>
                      <a:r>
                        <a:rPr lang="pt-PT" sz="1400" baseline="30000" dirty="0">
                          <a:effectLst/>
                        </a:rPr>
                        <a:t>3</a:t>
                      </a:r>
                      <a:r>
                        <a:rPr lang="pt-PT" sz="1400" dirty="0">
                          <a:effectLst/>
                        </a:rPr>
                        <a:t>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Anemia fisiológica da gestação (hemoglobina≥8);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Depressão e ansiedade leve</a:t>
                      </a:r>
                      <a:r>
                        <a:rPr lang="pt-PT" sz="1400" baseline="30000" dirty="0">
                          <a:effectLst/>
                        </a:rPr>
                        <a:t>4;</a:t>
                      </a:r>
                    </a:p>
                    <a:p>
                      <a:r>
                        <a:rPr lang="pt-PT" sz="1400" baseline="30000" dirty="0">
                          <a:effectLst/>
                        </a:rPr>
                        <a:t>-    </a:t>
                      </a:r>
                      <a:r>
                        <a:rPr lang="pt-PT" sz="1400" dirty="0">
                          <a:effectLst/>
                        </a:rPr>
                        <a:t>Sífilis (exceto sífilis terciária OU resistente ao tratamento com penicilina benzatina OU com achados ecográficos suspeitos de sífilis congênita).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723168543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782ADC5B-5D18-4C15-8983-AC54DE31C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6041612"/>
            <a:ext cx="81369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9900" algn="l"/>
                <a:tab pos="4735513" algn="r"/>
              </a:tabLst>
            </a:pPr>
            <a:r>
              <a:rPr kumimoji="0" lang="pt-PT" altLang="pt-BR" sz="1000" b="0" i="0" u="none" strike="noStrike" cap="none" normalizeH="0" baseline="0" dirty="0">
                <a:ln>
                  <a:noFill/>
                </a:ln>
                <a:solidFill>
                  <a:srgbClr val="00000A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1. Hipotireoidismo: Anexo I; 2. Teste de Fagerström: Anexo II; 3.Teste de T-ACE: Anexo III; 4. </a:t>
            </a:r>
            <a:r>
              <a:rPr kumimoji="0" lang="pt-PT" altLang="pt-B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Para definição dos casos leves e graves relacionados à saúde mental das gestantes pode ser utilizado o apoio diagnóstico da Atenção Ambulatorial Especializada.</a:t>
            </a:r>
            <a:endParaRPr kumimoji="0" lang="pt-PT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2266C49-1277-42D1-979C-58F9F969C7FC}"/>
              </a:ext>
            </a:extLst>
          </p:cNvPr>
          <p:cNvSpPr txBox="1"/>
          <p:nvPr/>
        </p:nvSpPr>
        <p:spPr>
          <a:xfrm>
            <a:off x="3239852" y="355921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Risco Habitual</a:t>
            </a:r>
          </a:p>
        </p:txBody>
      </p:sp>
    </p:spTree>
    <p:extLst>
      <p:ext uri="{BB962C8B-B14F-4D97-AF65-F5344CB8AC3E}">
        <p14:creationId xmlns:p14="http://schemas.microsoft.com/office/powerpoint/2010/main" val="2439692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1962C3E7-1886-431C-8A71-EEE04C5CCFA5}"/>
              </a:ext>
            </a:extLst>
          </p:cNvPr>
          <p:cNvSpPr txBox="1"/>
          <p:nvPr/>
        </p:nvSpPr>
        <p:spPr>
          <a:xfrm>
            <a:off x="3275856" y="54868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Risco Intermediário</a:t>
            </a:r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6A24DAC0-E456-412D-90B7-1526DC1EB1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276976"/>
              </p:ext>
            </p:extLst>
          </p:nvPr>
        </p:nvGraphicFramePr>
        <p:xfrm>
          <a:off x="764150" y="1052736"/>
          <a:ext cx="7416824" cy="4988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16824">
                  <a:extLst>
                    <a:ext uri="{9D8B030D-6E8A-4147-A177-3AD203B41FA5}">
                      <a16:colId xmlns:a16="http://schemas.microsoft.com/office/drawing/2014/main" val="14995883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Local de atendimento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>
                    <a:solidFill>
                      <a:srgbClr val="F6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2727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effectLst/>
                        </a:rPr>
                        <a:t>Atenção Primária à Saúde e Atenção Ambulatorial Especializada 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>
                    <a:solidFill>
                      <a:srgbClr val="F6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092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effectLst/>
                        </a:rPr>
                        <a:t>Estratificação da gestante</a:t>
                      </a:r>
                      <a:endParaRPr lang="pt-BR" sz="140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>
                    <a:solidFill>
                      <a:srgbClr val="F6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6348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t-PT" sz="1400" dirty="0">
                          <a:effectLst/>
                        </a:rPr>
                        <a:t>Gestantes que apresentam: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 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u="sng" dirty="0">
                          <a:effectLst/>
                        </a:rPr>
                        <a:t>Características individuais e condições socioeconômicas e familiares: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Idade &lt; 15 anos ou &gt; 40 anos;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Baixa escolaridade (&lt;3 anos de estudo);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Gestantes em situação de vulnerabilidade: em situação de rua, indígenas, quilombolas ou migrantes;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 Gestante negra (preta ou parda);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 Tabagismo com dependência de tabaco elevada (Fagerström: 8 a 10 pontos) </a:t>
                      </a:r>
                      <a:r>
                        <a:rPr lang="pt-PT" sz="1400" baseline="30000" dirty="0">
                          <a:effectLst/>
                        </a:rPr>
                        <a:t>1</a:t>
                      </a:r>
                      <a:r>
                        <a:rPr lang="pt-PT" sz="1400" dirty="0">
                          <a:effectLst/>
                        </a:rPr>
                        <a:t>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  Etilismo com indicativo de dependência (T-ACE: 2 pontos ou mais)</a:t>
                      </a:r>
                      <a:r>
                        <a:rPr lang="pt-PT" sz="1400" baseline="30000" dirty="0">
                          <a:effectLst/>
                        </a:rPr>
                        <a:t>2</a:t>
                      </a:r>
                      <a:r>
                        <a:rPr lang="pt-PT" sz="1400" dirty="0">
                          <a:effectLst/>
                        </a:rPr>
                        <a:t>.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 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u="sng" dirty="0">
                          <a:effectLst/>
                        </a:rPr>
                        <a:t>História reprodutiva anterior: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 Histórico de óbito fetal (natimorto) em gestação anterior</a:t>
                      </a:r>
                      <a:r>
                        <a:rPr lang="pt-PT" sz="1400" baseline="30000" dirty="0">
                          <a:effectLst/>
                        </a:rPr>
                        <a:t>3</a:t>
                      </a:r>
                      <a:r>
                        <a:rPr lang="pt-PT" sz="1400" dirty="0">
                          <a:effectLst/>
                        </a:rPr>
                        <a:t>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 Histórico de pré-eclâmpsia grave ou eclâmpsia em gestação anterior;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 Cirurgia bariátrica prévia estabilizada (acima de 2 anos de pós-operatório) e sem comorbidades.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 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u="sng" dirty="0">
                          <a:effectLst/>
                        </a:rPr>
                        <a:t>Condições e intercorrências, clínicas ou obstétricas, na gestação atual:</a:t>
                      </a:r>
                      <a:endParaRPr lang="pt-BR" sz="1400" dirty="0">
                        <a:effectLst/>
                      </a:endParaRPr>
                    </a:p>
                    <a:p>
                      <a:r>
                        <a:rPr lang="pt-PT" sz="1400" dirty="0">
                          <a:effectLst/>
                        </a:rPr>
                        <a:t>·   Diabetes gestacional não-insulinodependente.</a:t>
                      </a:r>
                      <a:endParaRPr lang="pt-BR" sz="140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63500" marR="63500" marT="63500" marB="63500">
                    <a:solidFill>
                      <a:srgbClr val="F6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360526"/>
                  </a:ext>
                </a:extLst>
              </a:tr>
            </a:tbl>
          </a:graphicData>
        </a:graphic>
      </p:graphicFrame>
      <p:sp>
        <p:nvSpPr>
          <p:cNvPr id="14" name="Rectangle 3">
            <a:extLst>
              <a:ext uri="{FF2B5EF4-FFF2-40B4-BE49-F238E27FC236}">
                <a16:creationId xmlns:a16="http://schemas.microsoft.com/office/drawing/2014/main" id="{5D9C16EC-FFDA-4042-AB58-573066B67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138" y="6027003"/>
            <a:ext cx="76328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69900" algn="l"/>
                <a:tab pos="47355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9900" algn="l"/>
                <a:tab pos="4735513" algn="r"/>
              </a:tabLst>
            </a:pPr>
            <a:r>
              <a:rPr kumimoji="0" lang="pt-PT" altLang="pt-B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1. Teste de Fagerström: Anexo II; 2.Teste de T-ACE: Anexo III; 3. Óbito </a:t>
            </a:r>
            <a:r>
              <a:rPr kumimoji="0" lang="pt-PT" altLang="pt-B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fetal (natimorto): quando a duração da gestação for igual ou superior a 20 semanas de gestação, ou se o feto apresentar peso igual ou superior a 500g, ou estatura igual ou superior a 25 cm (BRASIL, 2009)</a:t>
            </a:r>
            <a:endParaRPr kumimoji="0" lang="pt-BR" altLang="pt-B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9900" algn="l"/>
                <a:tab pos="4735513" algn="r"/>
              </a:tabLst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195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86E6CC1F-6BA1-4615-9E72-D91B7C88A6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031439"/>
              </p:ext>
            </p:extLst>
          </p:nvPr>
        </p:nvGraphicFramePr>
        <p:xfrm>
          <a:off x="179513" y="822814"/>
          <a:ext cx="4194212" cy="54633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4212">
                  <a:extLst>
                    <a:ext uri="{9D8B030D-6E8A-4147-A177-3AD203B41FA5}">
                      <a16:colId xmlns:a16="http://schemas.microsoft.com/office/drawing/2014/main" val="1860176643"/>
                    </a:ext>
                  </a:extLst>
                </a:gridCol>
              </a:tblGrid>
              <a:tr h="217499">
                <a:tc>
                  <a:txBody>
                    <a:bodyPr/>
                    <a:lstStyle/>
                    <a:p>
                      <a:pPr algn="ctr"/>
                      <a:r>
                        <a:rPr lang="pt-PT" sz="1000" b="1" dirty="0">
                          <a:effectLst/>
                        </a:rPr>
                        <a:t>Local de atendimento</a:t>
                      </a:r>
                      <a:endParaRPr lang="pt-BR" sz="105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29374" marR="29374" marT="29374" marB="29374"/>
                </a:tc>
                <a:extLst>
                  <a:ext uri="{0D108BD9-81ED-4DB2-BD59-A6C34878D82A}">
                    <a16:rowId xmlns:a16="http://schemas.microsoft.com/office/drawing/2014/main" val="1806874555"/>
                  </a:ext>
                </a:extLst>
              </a:tr>
              <a:tr h="217499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effectLst/>
                        </a:rPr>
                        <a:t>Atenção Primária à Saúde e Atenção Ambulatorial Especializada </a:t>
                      </a:r>
                      <a:endParaRPr lang="pt-BR" sz="105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29374" marR="29374" marT="29374" marB="29374"/>
                </a:tc>
                <a:extLst>
                  <a:ext uri="{0D108BD9-81ED-4DB2-BD59-A6C34878D82A}">
                    <a16:rowId xmlns:a16="http://schemas.microsoft.com/office/drawing/2014/main" val="2985034027"/>
                  </a:ext>
                </a:extLst>
              </a:tr>
              <a:tr h="217499">
                <a:tc>
                  <a:txBody>
                    <a:bodyPr/>
                    <a:lstStyle/>
                    <a:p>
                      <a:pPr algn="ctr"/>
                      <a:r>
                        <a:rPr lang="pt-PT" sz="1000" b="1" dirty="0">
                          <a:effectLst/>
                        </a:rPr>
                        <a:t>Estratificação da gestante</a:t>
                      </a:r>
                      <a:endParaRPr lang="pt-BR" sz="105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29374" marR="29374" marT="29374" marB="29374"/>
                </a:tc>
                <a:extLst>
                  <a:ext uri="{0D108BD9-81ED-4DB2-BD59-A6C34878D82A}">
                    <a16:rowId xmlns:a16="http://schemas.microsoft.com/office/drawing/2014/main" val="3969782912"/>
                  </a:ext>
                </a:extLst>
              </a:tr>
              <a:tr h="4810840">
                <a:tc>
                  <a:txBody>
                    <a:bodyPr/>
                    <a:lstStyle/>
                    <a:p>
                      <a:pPr marL="25400"/>
                      <a:r>
                        <a:rPr lang="pt-PT" sz="1000" dirty="0">
                          <a:effectLst/>
                        </a:rPr>
                        <a:t>Características individuais e condições socioeconômicas: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Dependência de drogas ilícitas;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Obesidade mórbida (IMC≥40).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 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Condições Clínicas prévias à gestação: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Cardiopatias em tratamento e/ou acompanhamento;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 </a:t>
                      </a:r>
                      <a:r>
                        <a:rPr lang="pt-PT" sz="1000" dirty="0">
                          <a:effectLst/>
                        </a:rPr>
                        <a:t>Cirurgia bariátrica prévia com peso não estabilizado (com menos de 2 anos de pós-operatório) e/ou com comorbidades;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Cirurgia uterina prévia fora da gestação;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Colelitíase com repercussão na atual gestação;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Diabetes mellitus tipo I e tipo II;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 </a:t>
                      </a:r>
                      <a:r>
                        <a:rPr lang="pt-PT" sz="1000" dirty="0">
                          <a:effectLst/>
                        </a:rPr>
                        <a:t>Doenças autoimunes (ex. lúpus eritematoso e/ou outras doenças sistêmicas graves comprometedoras da evolução gestacional);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</a:t>
                      </a:r>
                      <a:r>
                        <a:rPr lang="pt-PT" sz="1000" dirty="0">
                          <a:effectLst/>
                        </a:rPr>
                        <a:t>Doenças hematológicas: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◦</a:t>
                      </a:r>
                      <a:r>
                        <a:rPr lang="pt-PT" sz="800" dirty="0">
                          <a:effectLst/>
                        </a:rPr>
                        <a:t>  </a:t>
                      </a:r>
                      <a:r>
                        <a:rPr lang="pt-PT" sz="1000" dirty="0">
                          <a:effectLst/>
                        </a:rPr>
                        <a:t>Doença falciforme (exceto traço falciforme);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◦</a:t>
                      </a:r>
                      <a:r>
                        <a:rPr lang="pt-PT" sz="800" dirty="0">
                          <a:effectLst/>
                        </a:rPr>
                        <a:t>  O</a:t>
                      </a:r>
                      <a:r>
                        <a:rPr lang="pt-PT" sz="1000" dirty="0">
                          <a:effectLst/>
                        </a:rPr>
                        <a:t>utras hematopatias.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Doenças neurológicas (epilepsia, acidente vascular encefálico, aneurisma e outras);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Exames de rastreamento oncológico recentes: Citopatológico com lesão de alto grau e/ou mamografia com classificação BIRADS ≥4;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 </a:t>
                      </a:r>
                      <a:r>
                        <a:rPr lang="pt-PT" sz="1000" dirty="0">
                          <a:effectLst/>
                        </a:rPr>
                        <a:t>Hipertensão arterial crônica;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 </a:t>
                      </a:r>
                      <a:r>
                        <a:rPr lang="pt-PT" sz="1000" dirty="0">
                          <a:effectLst/>
                        </a:rPr>
                        <a:t>Hipertireoidismo;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 </a:t>
                      </a:r>
                      <a:r>
                        <a:rPr lang="pt-PT" sz="1000" dirty="0">
                          <a:effectLst/>
                        </a:rPr>
                        <a:t>Histórico de tromboembolismo;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 </a:t>
                      </a:r>
                      <a:r>
                        <a:rPr lang="pt-PT" sz="1000" dirty="0">
                          <a:effectLst/>
                        </a:rPr>
                        <a:t>Má formação útero-vaginal;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 </a:t>
                      </a:r>
                      <a:r>
                        <a:rPr lang="pt-PT" sz="1000" dirty="0">
                          <a:effectLst/>
                        </a:rPr>
                        <a:t>Nefropatias em tratamento e com repercussão na atual gestação (ex. nefrolitíase com repercussão na atual gestação;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 </a:t>
                      </a:r>
                      <a:r>
                        <a:rPr lang="pt-PT" sz="1000" dirty="0">
                          <a:effectLst/>
                        </a:rPr>
                        <a:t>Neoplasias;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Pneumopatias descompensadas ou graves;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r>
                        <a:rPr lang="pt-PT" sz="1000" dirty="0">
                          <a:effectLst/>
                        </a:rPr>
                        <a:t>Psicose ou depressão grave¹.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 </a:t>
                      </a:r>
                      <a:endParaRPr lang="pt-BR" sz="1050" dirty="0">
                        <a:effectLst/>
                      </a:endParaRPr>
                    </a:p>
                  </a:txBody>
                  <a:tcPr marL="17624" marR="17624" marT="17624" marB="17624">
                    <a:solidFill>
                      <a:srgbClr val="FAAC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544483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B8CE7E9E-7C59-4167-8A06-C094E2855F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713573"/>
              </p:ext>
            </p:extLst>
          </p:nvPr>
        </p:nvGraphicFramePr>
        <p:xfrm>
          <a:off x="4590790" y="822813"/>
          <a:ext cx="4373697" cy="54633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73697">
                  <a:extLst>
                    <a:ext uri="{9D8B030D-6E8A-4147-A177-3AD203B41FA5}">
                      <a16:colId xmlns:a16="http://schemas.microsoft.com/office/drawing/2014/main" val="1860176643"/>
                    </a:ext>
                  </a:extLst>
                </a:gridCol>
              </a:tblGrid>
              <a:tr h="217499">
                <a:tc>
                  <a:txBody>
                    <a:bodyPr/>
                    <a:lstStyle/>
                    <a:p>
                      <a:pPr algn="ctr"/>
                      <a:r>
                        <a:rPr lang="pt-PT" sz="1000" b="1" dirty="0">
                          <a:effectLst/>
                        </a:rPr>
                        <a:t>Local de atendimento</a:t>
                      </a:r>
                      <a:endParaRPr lang="pt-BR" sz="105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29374" marR="29374" marT="29374" marB="29374"/>
                </a:tc>
                <a:extLst>
                  <a:ext uri="{0D108BD9-81ED-4DB2-BD59-A6C34878D82A}">
                    <a16:rowId xmlns:a16="http://schemas.microsoft.com/office/drawing/2014/main" val="1806874555"/>
                  </a:ext>
                </a:extLst>
              </a:tr>
              <a:tr h="217499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effectLst/>
                        </a:rPr>
                        <a:t>Atenção Primária à Saúde e Atenção Ambulatorial Especializada </a:t>
                      </a:r>
                      <a:endParaRPr lang="pt-BR" sz="105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29374" marR="29374" marT="29374" marB="29374"/>
                </a:tc>
                <a:extLst>
                  <a:ext uri="{0D108BD9-81ED-4DB2-BD59-A6C34878D82A}">
                    <a16:rowId xmlns:a16="http://schemas.microsoft.com/office/drawing/2014/main" val="2985034027"/>
                  </a:ext>
                </a:extLst>
              </a:tr>
              <a:tr h="217499">
                <a:tc>
                  <a:txBody>
                    <a:bodyPr/>
                    <a:lstStyle/>
                    <a:p>
                      <a:pPr algn="ctr"/>
                      <a:r>
                        <a:rPr lang="pt-PT" sz="1000" b="1" dirty="0">
                          <a:effectLst/>
                        </a:rPr>
                        <a:t>Estratificação da gestante</a:t>
                      </a:r>
                      <a:endParaRPr lang="pt-BR" sz="1050" b="1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29374" marR="29374" marT="29374" marB="29374"/>
                </a:tc>
                <a:extLst>
                  <a:ext uri="{0D108BD9-81ED-4DB2-BD59-A6C34878D82A}">
                    <a16:rowId xmlns:a16="http://schemas.microsoft.com/office/drawing/2014/main" val="3969782912"/>
                  </a:ext>
                </a:extLst>
              </a:tr>
              <a:tr h="4810841">
                <a:tc>
                  <a:txBody>
                    <a:bodyPr/>
                    <a:lstStyle/>
                    <a:p>
                      <a:pPr marL="25400"/>
                      <a:r>
                        <a:rPr lang="pt-PT" sz="1000" dirty="0">
                          <a:effectLst/>
                        </a:rPr>
                        <a:t>História reprodutiva anterior: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</a:t>
                      </a:r>
                      <a:r>
                        <a:rPr lang="pt-PT" sz="1000" dirty="0">
                          <a:effectLst/>
                        </a:rPr>
                        <a:t>Aborto de repetição (3 ou mais abortos espontâneos consecutivos);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</a:t>
                      </a:r>
                      <a:r>
                        <a:rPr lang="pt-PT" sz="1000" dirty="0">
                          <a:effectLst/>
                        </a:rPr>
                        <a:t>Histórico de 3 ou mais cesáreas anteriores.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 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Intercorrências clínicas/obstétricas na gestação atual: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</a:t>
                      </a:r>
                      <a:r>
                        <a:rPr lang="pt-PT" sz="1000" dirty="0">
                          <a:effectLst/>
                        </a:rPr>
                        <a:t>Anemia grave (Hemoglobina&lt;8);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</a:t>
                      </a:r>
                      <a:r>
                        <a:rPr lang="pt-PT" sz="1000" dirty="0">
                          <a:effectLst/>
                        </a:rPr>
                        <a:t>Diabetes gestacional insulinodependente;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</a:t>
                      </a:r>
                      <a:r>
                        <a:rPr lang="pt-PT" sz="1000" dirty="0">
                          <a:effectLst/>
                        </a:rPr>
                        <a:t>Doenças infectocontagiosas:◦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HIV, HTLV, toxoplasmose, rubéola, tuberculose, hanseníase, citomegalovírus, Zika vírus,  influenza, hepatites virais, sarampo, febre amarela e outras arboviroses;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◦ Sífilis terciária ou resistente ao tratamento com penicilina benzatina ou com achados ecográficos suspeitos de sífilis congênita;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Doença hemolítica perinatal;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Gestação gemelar;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Infecção do trato urinário recorrente (3 ou mais episódios na gestação atual) ou Pielonefrite na atual gestação (1 episódio);</a:t>
                      </a:r>
                      <a:endParaRPr lang="pt-BR" sz="1050" dirty="0">
                        <a:effectLst/>
                      </a:endParaRPr>
                    </a:p>
                    <a:p>
                      <a:pPr marL="25400" algn="just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I</a:t>
                      </a:r>
                      <a:r>
                        <a:rPr lang="pt-PT" sz="1000" dirty="0">
                          <a:effectLst/>
                        </a:rPr>
                        <a:t>soimunização Rh (TIA/ Coombs indireto positivo);</a:t>
                      </a:r>
                      <a:endParaRPr lang="pt-BR" sz="1050" dirty="0">
                        <a:effectLst/>
                      </a:endParaRPr>
                    </a:p>
                    <a:p>
                      <a:pPr marL="25400" algn="just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Incompetência Istmo-cervical;</a:t>
                      </a:r>
                      <a:endParaRPr lang="pt-BR" sz="1050" dirty="0">
                        <a:effectLst/>
                      </a:endParaRPr>
                    </a:p>
                    <a:p>
                      <a:pPr marL="25400" algn="just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Má formação fetal confirmada;</a:t>
                      </a:r>
                      <a:endParaRPr lang="pt-BR" sz="1050" dirty="0">
                        <a:effectLst/>
                      </a:endParaRPr>
                    </a:p>
                    <a:p>
                      <a:pPr marL="25400" algn="just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 </a:t>
                      </a:r>
                      <a:r>
                        <a:rPr lang="pt-PT" sz="1000" dirty="0">
                          <a:effectLst/>
                        </a:rPr>
                        <a:t>Macrossomia fetal (Peso fetal estimado acima do percentil 90)</a:t>
                      </a:r>
                      <a:r>
                        <a:rPr lang="pt-PT" sz="1000" baseline="30000" dirty="0">
                          <a:effectLst/>
                        </a:rPr>
                        <a:t>2</a:t>
                      </a:r>
                      <a:r>
                        <a:rPr lang="pt-PT" sz="1000" dirty="0">
                          <a:effectLst/>
                        </a:rPr>
                        <a:t>;</a:t>
                      </a:r>
                      <a:endParaRPr lang="pt-BR" sz="1050" dirty="0">
                        <a:effectLst/>
                      </a:endParaRPr>
                    </a:p>
                    <a:p>
                      <a:pPr marL="25400" algn="just"/>
                      <a:r>
                        <a:rPr lang="pt-PT" sz="1000" dirty="0">
                          <a:effectLst/>
                        </a:rPr>
                        <a:t>. Oligodrâmnio ou polidrâmnio;</a:t>
                      </a:r>
                      <a:r>
                        <a:rPr lang="pt-PT" sz="800" dirty="0">
                          <a:effectLst/>
                        </a:rPr>
                        <a:t>   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Placenta acreta/acretismo placentário;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Placenta prévia (após 22 semanas);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Restrição de crescimento intrauterino (peso fetal estimado abaixo do percentil 10)</a:t>
                      </a:r>
                      <a:r>
                        <a:rPr lang="pt-PT" sz="1000" baseline="30000" dirty="0">
                          <a:effectLst/>
                        </a:rPr>
                        <a:t>2</a:t>
                      </a:r>
                      <a:r>
                        <a:rPr lang="pt-PT" sz="1000" dirty="0">
                          <a:effectLst/>
                        </a:rPr>
                        <a:t>;</a:t>
                      </a:r>
                      <a:endParaRPr lang="pt-BR" sz="1050" dirty="0">
                        <a:effectLst/>
                      </a:endParaRPr>
                    </a:p>
                    <a:p>
                      <a:pPr marL="25400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Síndromes hipertensivas na gestação: pré-eclâmpsia e hipertensão gestacional;</a:t>
                      </a:r>
                      <a:endParaRPr lang="pt-BR" sz="1050" dirty="0">
                        <a:effectLst/>
                      </a:endParaRPr>
                    </a:p>
                    <a:p>
                      <a:pPr marL="25400" algn="just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Trabalho de parto prematuro abaixo de 37 semanas (após a alta hospitalar);</a:t>
                      </a:r>
                      <a:endParaRPr lang="pt-BR" sz="1050" dirty="0">
                        <a:effectLst/>
                      </a:endParaRPr>
                    </a:p>
                    <a:p>
                      <a:pPr marL="25400" algn="just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Tromboembolismo na gestação;</a:t>
                      </a:r>
                      <a:endParaRPr lang="pt-BR" sz="1050" dirty="0">
                        <a:effectLst/>
                      </a:endParaRPr>
                    </a:p>
                    <a:p>
                      <a:pPr marL="25400" algn="just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Trombofilias na gestação;</a:t>
                      </a:r>
                      <a:endParaRPr lang="pt-BR" sz="1050" dirty="0">
                        <a:effectLst/>
                      </a:endParaRPr>
                    </a:p>
                    <a:p>
                      <a:pPr marL="25400" algn="just"/>
                      <a:r>
                        <a:rPr lang="pt-PT" sz="1000" dirty="0">
                          <a:effectLst/>
                        </a:rPr>
                        <a:t>·</a:t>
                      </a:r>
                      <a:r>
                        <a:rPr lang="pt-PT" sz="800" dirty="0">
                          <a:effectLst/>
                        </a:rPr>
                        <a:t> </a:t>
                      </a:r>
                      <a:r>
                        <a:rPr lang="pt-PT" sz="1000" dirty="0">
                          <a:effectLst/>
                        </a:rPr>
                        <a:t>Senescência placentária com comprometimento fetal.</a:t>
                      </a:r>
                      <a:endParaRPr lang="pt-BR" sz="1050" dirty="0">
                        <a:effectLst/>
                        <a:latin typeface="Liberation Serif"/>
                        <a:ea typeface="Liberation Serif"/>
                      </a:endParaRPr>
                    </a:p>
                  </a:txBody>
                  <a:tcPr marL="17624" marR="17624" marT="17624" marB="17624">
                    <a:solidFill>
                      <a:srgbClr val="FAAC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544483"/>
                  </a:ext>
                </a:extLst>
              </a:tr>
            </a:tbl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C2F022FB-FFD7-48F4-A85A-C3C6C5326A8B}"/>
              </a:ext>
            </a:extLst>
          </p:cNvPr>
          <p:cNvSpPr txBox="1"/>
          <p:nvPr/>
        </p:nvSpPr>
        <p:spPr>
          <a:xfrm>
            <a:off x="3275856" y="305027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Alto Risco</a:t>
            </a:r>
          </a:p>
        </p:txBody>
      </p:sp>
    </p:spTree>
    <p:extLst>
      <p:ext uri="{BB962C8B-B14F-4D97-AF65-F5344CB8AC3E}">
        <p14:creationId xmlns:p14="http://schemas.microsoft.com/office/powerpoint/2010/main" val="1433472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0521780-8D52-48FA-A2EC-106B0EB659D5}"/>
              </a:ext>
            </a:extLst>
          </p:cNvPr>
          <p:cNvSpPr txBox="1"/>
          <p:nvPr/>
        </p:nvSpPr>
        <p:spPr>
          <a:xfrm>
            <a:off x="353491" y="1844824"/>
            <a:ext cx="574238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/>
              <a:t>2.2 Carteira da Gestante reformulada e atualizada</a:t>
            </a:r>
          </a:p>
          <a:p>
            <a:endParaRPr lang="pt-BR" sz="24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/>
              <a:t>Fortalecimento da utilização para aumentar a segurança das gestantes e a qualidade das informações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C6DA688-618E-424A-9667-93574B721E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732" y="1196752"/>
            <a:ext cx="2928336" cy="407707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  <a:softEdge rad="31750"/>
          </a:effectLst>
        </p:spPr>
      </p:pic>
      <p:pic>
        <p:nvPicPr>
          <p:cNvPr id="7" name="Imagem 9">
            <a:extLst>
              <a:ext uri="{FF2B5EF4-FFF2-40B4-BE49-F238E27FC236}">
                <a16:creationId xmlns:a16="http://schemas.microsoft.com/office/drawing/2014/main" id="{4C209573-426D-4ACC-8E80-295E24A4D74E}"/>
              </a:ext>
            </a:extLst>
          </p:cNvPr>
          <p:cNvPicPr/>
          <p:nvPr/>
        </p:nvPicPr>
        <p:blipFill>
          <a:blip r:embed="rId3" cstate="print"/>
          <a:stretch/>
        </p:blipFill>
        <p:spPr>
          <a:xfrm>
            <a:off x="7020272" y="5661248"/>
            <a:ext cx="2003939" cy="1154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35169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2184</TotalTime>
  <Words>2037</Words>
  <Application>Microsoft Office PowerPoint</Application>
  <PresentationFormat>Apresentação na tela (4:3)</PresentationFormat>
  <Paragraphs>243</Paragraphs>
  <Slides>18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4" baseType="lpstr">
      <vt:lpstr>Arial</vt:lpstr>
      <vt:lpstr>Calibri</vt:lpstr>
      <vt:lpstr>Liberation Serif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4. Ampliação do Monitoramento do near miss materno</vt:lpstr>
      <vt:lpstr>Novo Formulário para Notificação do near miss materno</vt:lpstr>
      <vt:lpstr>5. Inclusão do tema Atenção ao Recém-nascido na sala de parto e no  Alojamento Conjunto</vt:lpstr>
      <vt:lpstr>6. Estratificação de Risco da Criança</vt:lpstr>
      <vt:lpstr>Apresentação do PowerPoint</vt:lpstr>
      <vt:lpstr>Apresentação do PowerPoint</vt:lpstr>
    </vt:vector>
  </TitlesOfParts>
  <Company>Secretaria de Saude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glaucia.osis</dc:creator>
  <cp:lastModifiedBy>Edson Andruzinski</cp:lastModifiedBy>
  <cp:revision>38</cp:revision>
  <cp:lastPrinted>2020-08-19T15:11:59Z</cp:lastPrinted>
  <dcterms:created xsi:type="dcterms:W3CDTF">2020-07-27T18:30:41Z</dcterms:created>
  <dcterms:modified xsi:type="dcterms:W3CDTF">2020-08-24T20:28:17Z</dcterms:modified>
</cp:coreProperties>
</file>