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517" r:id="rId4"/>
    <p:sldId id="522" r:id="rId5"/>
    <p:sldId id="505" r:id="rId6"/>
    <p:sldId id="523" r:id="rId7"/>
    <p:sldId id="516" r:id="rId8"/>
    <p:sldId id="49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B54"/>
    <a:srgbClr val="006FB0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 autoAdjust="0"/>
    <p:restoredTop sz="94717"/>
  </p:normalViewPr>
  <p:slideViewPr>
    <p:cSldViewPr snapToGrid="0" snapToObjects="1">
      <p:cViewPr varScale="1">
        <p:scale>
          <a:sx n="83" d="100"/>
          <a:sy n="83" d="100"/>
        </p:scale>
        <p:origin x="1152" y="67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poderá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4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3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02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40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26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8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47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49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15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51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7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4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54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1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0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124" y="44640"/>
            <a:ext cx="12176211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298" y="1484640"/>
            <a:ext cx="10508617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2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68F016-00CB-4994-BF49-800089F8AA86}"/>
              </a:ext>
            </a:extLst>
          </p:cNvPr>
          <p:cNvSpPr>
            <a:spLocks/>
          </p:cNvSpPr>
          <p:nvPr userDrawn="1"/>
        </p:nvSpPr>
        <p:spPr bwMode="auto">
          <a:xfrm>
            <a:off x="-1519111" y="6732665"/>
            <a:ext cx="10187623" cy="1365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408271-A89A-4CA3-B499-D924BB3F135E}"/>
              </a:ext>
            </a:extLst>
          </p:cNvPr>
          <p:cNvSpPr>
            <a:spLocks/>
          </p:cNvSpPr>
          <p:nvPr userDrawn="1"/>
        </p:nvSpPr>
        <p:spPr bwMode="auto">
          <a:xfrm>
            <a:off x="8729472" y="6732665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81D814-3CE8-4900-89D7-8FEEB49785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56689" y="5904201"/>
            <a:ext cx="1918842" cy="7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68F016-00CB-4994-BF49-800089F8AA86}"/>
              </a:ext>
            </a:extLst>
          </p:cNvPr>
          <p:cNvSpPr>
            <a:spLocks/>
          </p:cNvSpPr>
          <p:nvPr userDrawn="1"/>
        </p:nvSpPr>
        <p:spPr bwMode="auto">
          <a:xfrm>
            <a:off x="-1519111" y="6732665"/>
            <a:ext cx="10187623" cy="1365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408271-A89A-4CA3-B499-D924BB3F135E}"/>
              </a:ext>
            </a:extLst>
          </p:cNvPr>
          <p:cNvSpPr>
            <a:spLocks/>
          </p:cNvSpPr>
          <p:nvPr userDrawn="1"/>
        </p:nvSpPr>
        <p:spPr bwMode="auto">
          <a:xfrm>
            <a:off x="8729472" y="6732665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81D814-3CE8-4900-89D7-8FEEB49785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56689" y="5904201"/>
            <a:ext cx="1918842" cy="7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3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v@sesa.pr.gov.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E97C7A7-DF75-6148-9C65-9A28849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967A6D-BA08-4174-956F-943D82D3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53" y="1857627"/>
            <a:ext cx="4809494" cy="1837576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962F2A0-9800-4EED-836E-A170F9B538F3}"/>
              </a:ext>
            </a:extLst>
          </p:cNvPr>
          <p:cNvSpPr/>
          <p:nvPr/>
        </p:nvSpPr>
        <p:spPr>
          <a:xfrm>
            <a:off x="276780" y="4518098"/>
            <a:ext cx="116384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Pactuações de v</a:t>
            </a:r>
            <a:r>
              <a:rPr lang="pt-BR" sz="3600" b="0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acinação no Paraná</a:t>
            </a:r>
            <a:endParaRPr lang="pt-BR" sz="3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6D679859-C125-4181-8170-16BFBC9CEB23}"/>
              </a:ext>
            </a:extLst>
          </p:cNvPr>
          <p:cNvSpPr/>
          <p:nvPr/>
        </p:nvSpPr>
        <p:spPr>
          <a:xfrm>
            <a:off x="1100943" y="5470752"/>
            <a:ext cx="97916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Curitiba - PR | Março de 2024</a:t>
            </a:r>
            <a:endParaRPr lang="pt-BR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9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53094-1844-D808-A905-12596C32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Vacinação em escolas- Pactuação </a:t>
            </a:r>
            <a:endParaRPr lang="es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5B0F7E-1413-067E-2165-FE2326B2C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253331"/>
            <a:ext cx="10515600" cy="4351338"/>
          </a:xfrm>
        </p:spPr>
        <p:txBody>
          <a:bodyPr/>
          <a:lstStyle/>
          <a:p>
            <a:r>
              <a:rPr lang="pt-BR" sz="2400" dirty="0">
                <a:solidFill>
                  <a:srgbClr val="FF0000"/>
                </a:solidFill>
              </a:rPr>
              <a:t>18 de março a 19 de abril de 2024</a:t>
            </a:r>
          </a:p>
          <a:p>
            <a:r>
              <a:rPr lang="pt-BR" sz="2400" dirty="0"/>
              <a:t>Realizar ao longo do ano de forma contínua</a:t>
            </a:r>
          </a:p>
          <a:p>
            <a:r>
              <a:rPr lang="pt-BR" sz="2400" dirty="0"/>
              <a:t>População-alvo da estratégia: crianças e adolescentes menores de 15 anos de idade. Iniciar com 9 a 14 anos</a:t>
            </a:r>
          </a:p>
          <a:p>
            <a:r>
              <a:rPr lang="pt-BR" sz="2400" dirty="0"/>
              <a:t>Vacinação para quem tiver o termo de consentimento assinado e verificação da situação vacinal na Caderneta</a:t>
            </a:r>
          </a:p>
          <a:p>
            <a:r>
              <a:rPr lang="pt-BR" sz="2400" dirty="0"/>
              <a:t>Educação em saúde</a:t>
            </a:r>
          </a:p>
          <a:p>
            <a:pPr marL="0" indent="0">
              <a:buNone/>
            </a:pPr>
            <a:endParaRPr lang="pt-BR" sz="2400" dirty="0"/>
          </a:p>
          <a:p>
            <a:endParaRPr lang="es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A469E3-66B4-31D0-9489-D4A36713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086" y="166556"/>
            <a:ext cx="1662558" cy="23818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B49950-BC95-AA55-0A28-F44D6FE4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4" y="4466254"/>
            <a:ext cx="7158387" cy="20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8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625D3-4986-4BCA-BADC-0632F0B0E11B}"/>
              </a:ext>
            </a:extLst>
          </p:cNvPr>
          <p:cNvSpPr txBox="1"/>
          <p:nvPr/>
        </p:nvSpPr>
        <p:spPr>
          <a:xfrm>
            <a:off x="769531" y="1735957"/>
            <a:ext cx="10250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Lei Estadual nº 19.534/2018 e Instrução Normativa Conjunta nº 01/2018 - SEED/SESA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Escolas: solicitar  declaração de vacinação após a campanha (a partir de 20/04/23)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A declaração de atualização vacinal será emitida </a:t>
            </a:r>
            <a:r>
              <a:rPr lang="pt-BR" sz="2200" u="sng" dirty="0">
                <a:solidFill>
                  <a:srgbClr val="FF0000"/>
                </a:solidFill>
              </a:rPr>
              <a:t>para o aluno que possuir comprovação das vacinas do Calendário Nacional de Vacinação da Criança e do Adolescente.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BAD56E-4281-46A0-AD91-D603167E78E9}"/>
              </a:ext>
            </a:extLst>
          </p:cNvPr>
          <p:cNvSpPr txBox="1"/>
          <p:nvPr/>
        </p:nvSpPr>
        <p:spPr>
          <a:xfrm>
            <a:off x="612648" y="645652"/>
            <a:ext cx="1015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 declaração de atualização vacinal</a:t>
            </a:r>
          </a:p>
        </p:txBody>
      </p:sp>
    </p:spTree>
    <p:extLst>
      <p:ext uri="{BB962C8B-B14F-4D97-AF65-F5344CB8AC3E}">
        <p14:creationId xmlns:p14="http://schemas.microsoft.com/office/powerpoint/2010/main" val="119036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A7DBEC84-4166-4BD5-9CFE-279E4DBD5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Dia D de mobilização estadual da Influenza - Pactuação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0DA70C-F391-4B9F-8A64-B585AA543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77" y="1256506"/>
            <a:ext cx="10506075" cy="4344988"/>
          </a:xfrm>
        </p:spPr>
        <p:txBody>
          <a:bodyPr/>
          <a:lstStyle/>
          <a:p>
            <a:pPr marL="36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pt-BR" sz="2600" spc="-1" dirty="0">
                <a:solidFill>
                  <a:schemeClr val="accent1">
                    <a:lumMod val="75000"/>
                  </a:schemeClr>
                </a:solidFill>
                <a:ea typeface="DejaVu Sans"/>
              </a:rPr>
              <a:t> - </a:t>
            </a:r>
            <a:r>
              <a:rPr lang="pt-BR" sz="2600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Campanha 25 de março a 31 de maio de 2024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  <a:ea typeface="DejaVu Sans"/>
            </a:endParaRPr>
          </a:p>
          <a:p>
            <a:pPr marL="36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pt-BR" sz="2600" b="0" strike="noStrike" spc="-1" dirty="0">
                <a:solidFill>
                  <a:srgbClr val="FF0000"/>
                </a:solidFill>
                <a:ea typeface="DejaVu Sans"/>
              </a:rPr>
              <a:t> - Proposta Dia D: 13 de abril de 2024</a:t>
            </a:r>
            <a:endParaRPr lang="pt-BR" sz="2600" b="0" strike="noStrike" spc="-1" dirty="0"/>
          </a:p>
          <a:p>
            <a:pPr>
              <a:lnSpc>
                <a:spcPct val="100000"/>
              </a:lnSpc>
            </a:pP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36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pt-BR" sz="2600" b="0" strike="noStrike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- Ampla divulgação à população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600" b="0" strike="noStrike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Vacinação: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pt-BR" sz="2600" b="0" strike="noStrike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COVID bivalente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pt-BR" sz="2600" b="0" strike="noStrike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COVID monovalente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pt-BR" sz="2600" b="0" strike="noStrike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Influenza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-"/>
            </a:pPr>
            <a:r>
              <a:rPr lang="pt-BR" sz="2600" b="0" strike="noStrike" spc="-1" dirty="0">
                <a:solidFill>
                  <a:schemeClr val="accent1">
                    <a:lumMod val="50000"/>
                  </a:schemeClr>
                </a:solidFill>
                <a:ea typeface="DejaVu Sans"/>
              </a:rPr>
              <a:t>Rotina</a:t>
            </a:r>
            <a:endParaRPr lang="pt-BR" sz="2600" b="0" strike="noStrike" spc="-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2A74642-57DE-3DCD-4F6E-C96010BC33D9}"/>
              </a:ext>
            </a:extLst>
          </p:cNvPr>
          <p:cNvSpPr/>
          <p:nvPr/>
        </p:nvSpPr>
        <p:spPr>
          <a:xfrm>
            <a:off x="6543304" y="4461073"/>
            <a:ext cx="407387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Bora vacinar?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FC5D4F-0EC5-06BF-7A9E-52A9F5270A8F}"/>
              </a:ext>
            </a:extLst>
          </p:cNvPr>
          <p:cNvSpPr txBox="1"/>
          <p:nvPr/>
        </p:nvSpPr>
        <p:spPr>
          <a:xfrm>
            <a:off x="2427515" y="6090642"/>
            <a:ext cx="655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Aproveitar a oportunidade </a:t>
            </a:r>
            <a:r>
              <a:rPr lang="pt-BR" sz="2400" dirty="0">
                <a:sym typeface="Wingdings" panose="05000000000000000000" pitchFamily="2" charset="2"/>
              </a:rPr>
              <a:t> atualização vacinal</a:t>
            </a: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45D619-7ED6-446D-A466-3E0B05331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705" y="1278679"/>
            <a:ext cx="1743471" cy="24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AAB12-55A6-45E1-9EAC-0B5FFB75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89" y="212723"/>
            <a:ext cx="12176211" cy="1318680"/>
          </a:xfrm>
        </p:spPr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Campanha de Vacinação contra a Influenza  - Pactuação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2B609C-8D68-4A0E-A530-9010862EDA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278" y="1730187"/>
            <a:ext cx="10972417" cy="420875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Registro da doses  aplicadas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/>
              <a:ea typeface="+mn-e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Deverá ser realizada de forma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nominal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por meio do CNS ou CPF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lvl="1" algn="l" rtl="0">
              <a:lnSpc>
                <a:spcPct val="150000"/>
              </a:lnSpc>
            </a:pPr>
            <a:r>
              <a:rPr lang="pt-BR" sz="2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Sistema de Informação do Programa Nacional de Imunizações (SIPNI) ou </a:t>
            </a:r>
          </a:p>
          <a:p>
            <a:pPr marL="342900" lvl="1" indent="-342900" algn="l" rtl="0">
              <a:lnSpc>
                <a:spcPct val="150000"/>
              </a:lnSpc>
              <a:buFontTx/>
              <a:buChar char="-"/>
            </a:pPr>
            <a:r>
              <a:rPr lang="pt-BR" sz="2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Sistemas próprios integrados com a RNDS, por meio do Registro de Imunobiológico Administrado em Campanha (RIA-C)</a:t>
            </a:r>
          </a:p>
          <a:p>
            <a:pPr marL="342900" lvl="1" indent="-342900" algn="l" rtl="0">
              <a:lnSpc>
                <a:spcPct val="150000"/>
              </a:lnSpc>
              <a:buFontTx/>
              <a:buChar char="-"/>
            </a:pPr>
            <a:endParaRPr lang="pt-BR" sz="24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*e-SUS está em processo de atualização do modelo computacional RIA, neste momento a orientação é usar o SIPNI.</a:t>
            </a:r>
          </a:p>
        </p:txBody>
      </p:sp>
    </p:spTree>
    <p:extLst>
      <p:ext uri="{BB962C8B-B14F-4D97-AF65-F5344CB8AC3E}">
        <p14:creationId xmlns:p14="http://schemas.microsoft.com/office/powerpoint/2010/main" val="285751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Vacinação do Sistema Prisional – pactuação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82938" y="1314584"/>
            <a:ext cx="112564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Objetivo: promover a atualização do calendário de vacinação da população privada de liberdade (presídio e cadeiras)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</a:rPr>
              <a:t>Período: 29 de abril a 24 de maio de 2024.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Registros consolidados das doses aplicadas/ SIPNI/Sistema Próprio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Vacinas elencadas nas Cadeias e Penitenciárias: Dupla adulto,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Hepatite B, Tríplice Viral, Febre Amarela,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Influenza e COVID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Estratégia será realizada conforme realidade local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Análise de 37.240 cadernetas de vacinação/registro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Ação em 118 unidades prisionais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BC961B-3B8D-42F0-9B23-85051453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440" y="2708618"/>
            <a:ext cx="1970966" cy="22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472628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000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</a:rPr>
              <a:t>                         </a:t>
            </a:r>
            <a:endParaRPr lang="pt-BR"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  <a:cs typeface="+mj-cs"/>
                <a:sym typeface="Arial"/>
              </a:rPr>
              <a:t>Diretoria de Atenção e Vigilância em Saúde</a:t>
            </a:r>
          </a:p>
          <a:p>
            <a:pPr algn="ctr"/>
            <a:r>
              <a:rPr lang="pt-BR" spc="-1" dirty="0">
                <a:latin typeface="Arial"/>
                <a:ea typeface="DejaVu Sans"/>
                <a:cs typeface="+mj-cs"/>
                <a:sym typeface="Arial"/>
              </a:rPr>
              <a:t>Maria </a:t>
            </a:r>
            <a:r>
              <a:rPr lang="pt-BR" spc="-1" dirty="0" err="1">
                <a:latin typeface="Arial"/>
                <a:ea typeface="DejaVu Sans"/>
                <a:cs typeface="+mj-cs"/>
                <a:sym typeface="Arial"/>
              </a:rPr>
              <a:t>Goretti</a:t>
            </a:r>
            <a:r>
              <a:rPr lang="pt-BR" spc="-1" dirty="0">
                <a:latin typeface="Arial"/>
                <a:ea typeface="DejaVu Sans"/>
                <a:cs typeface="+mj-cs"/>
                <a:sym typeface="Arial"/>
              </a:rPr>
              <a:t> David Lopes</a:t>
            </a: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  <a:sym typeface="Arial"/>
              </a:rPr>
              <a:t>Coordenadoria de Vigilância Epidemiológica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Acácia Maria Lourenço Francisco Nasr</a:t>
            </a: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b="1" spc="-1" dirty="0">
                <a:solidFill>
                  <a:srgbClr val="006FB0"/>
                </a:solidFill>
                <a:latin typeface="Arial"/>
                <a:ea typeface="DejaVu Sans"/>
              </a:rPr>
              <a:t>Equipe Divisão de Vigilância do Programa de Imunização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Virginia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Dobkowski</a:t>
            </a:r>
            <a:r>
              <a:rPr lang="pt-BR" spc="-1" dirty="0">
                <a:latin typeface="Arial"/>
                <a:ea typeface="DejaVu Sans"/>
                <a:sym typeface="Arial"/>
              </a:rPr>
              <a:t> Franco dos Santos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Beatriz Pina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Iazzetti</a:t>
            </a:r>
            <a:endParaRPr lang="pt-BR" spc="-1" dirty="0">
              <a:latin typeface="Arial"/>
              <a:ea typeface="DejaVu Sans"/>
              <a:sym typeface="Arial"/>
            </a:endParaRP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Camila de Lima Adriano</a:t>
            </a:r>
            <a:br>
              <a:rPr lang="pt-BR" spc="-1" dirty="0">
                <a:latin typeface="Arial"/>
                <a:ea typeface="DejaVu Sans"/>
                <a:sym typeface="Arial"/>
              </a:rPr>
            </a:br>
            <a:r>
              <a:rPr lang="pt-BR" spc="-1" dirty="0">
                <a:latin typeface="Arial"/>
                <a:ea typeface="DejaVu Sans"/>
                <a:sym typeface="Arial"/>
              </a:rPr>
              <a:t>Carla Giovana Vieira da Rosa</a:t>
            </a:r>
          </a:p>
          <a:p>
            <a:pPr algn="ctr"/>
            <a:r>
              <a:rPr lang="pt-BR" spc="-1" dirty="0" err="1">
                <a:latin typeface="Arial"/>
                <a:ea typeface="DejaVu Sans"/>
                <a:sym typeface="Arial"/>
              </a:rPr>
              <a:t>Edinete</a:t>
            </a:r>
            <a:r>
              <a:rPr lang="pt-BR" spc="-1" dirty="0">
                <a:latin typeface="Arial"/>
                <a:ea typeface="DejaVu Sans"/>
                <a:sym typeface="Arial"/>
              </a:rPr>
              <a:t> Freire Calista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Lilian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Mazuroski</a:t>
            </a:r>
            <a:endParaRPr lang="pt-BR" spc="-1" dirty="0">
              <a:latin typeface="Arial"/>
              <a:ea typeface="DejaVu Sans"/>
              <a:sym typeface="Arial"/>
            </a:endParaRPr>
          </a:p>
          <a:p>
            <a:pPr algn="ctr"/>
            <a:r>
              <a:rPr lang="pt-BR" spc="-1" dirty="0" err="1">
                <a:latin typeface="Arial"/>
                <a:ea typeface="DejaVu Sans"/>
                <a:sym typeface="Arial"/>
              </a:rPr>
              <a:t>Margriet</a:t>
            </a:r>
            <a:r>
              <a:rPr lang="pt-BR" spc="-1" dirty="0">
                <a:latin typeface="Arial"/>
                <a:ea typeface="DejaVu Sans"/>
                <a:sym typeface="Arial"/>
              </a:rPr>
              <a:t> </a:t>
            </a:r>
            <a:r>
              <a:rPr lang="pt-BR" spc="-1" dirty="0" err="1">
                <a:latin typeface="Arial"/>
                <a:ea typeface="DejaVu Sans"/>
                <a:sym typeface="Arial"/>
              </a:rPr>
              <a:t>Verburg</a:t>
            </a:r>
            <a:r>
              <a:rPr lang="pt-BR" spc="-1" dirty="0">
                <a:latin typeface="Arial"/>
                <a:ea typeface="DejaVu Sans"/>
                <a:sym typeface="Arial"/>
              </a:rPr>
              <a:t> de Souza</a:t>
            </a:r>
          </a:p>
          <a:p>
            <a:pPr algn="ctr"/>
            <a:r>
              <a:rPr lang="pt-BR" spc="-1" dirty="0">
                <a:latin typeface="Arial"/>
                <a:ea typeface="DejaVu Sans"/>
                <a:sym typeface="Arial"/>
              </a:rPr>
              <a:t>Maria Aparecida Fernandes Assunção de Freitas</a:t>
            </a:r>
          </a:p>
          <a:p>
            <a:pPr algn="ctr"/>
            <a:r>
              <a:rPr lang="pt-BR" spc="-1" dirty="0" err="1">
                <a:latin typeface="Arial"/>
                <a:ea typeface="DejaVu Sans"/>
                <a:sym typeface="Arial"/>
              </a:rPr>
              <a:t>Raíssa</a:t>
            </a:r>
            <a:r>
              <a:rPr lang="pt-BR" spc="-1" dirty="0">
                <a:latin typeface="Arial"/>
                <a:ea typeface="DejaVu Sans"/>
                <a:sym typeface="Arial"/>
              </a:rPr>
              <a:t> Bittencourt</a:t>
            </a:r>
          </a:p>
          <a:p>
            <a:pPr algn="ctr"/>
            <a:endParaRPr lang="pt-BR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sz="1500" u="sng" spc="-1" dirty="0">
                <a:latin typeface="Arial"/>
                <a:ea typeface="DejaVu Sans"/>
                <a:cs typeface="+mj-cs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dav@sesa.pr.gov.br</a:t>
            </a:r>
            <a:endParaRPr lang="pt-BR" sz="1500" u="sng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endParaRPr lang="pt-BR" sz="1500" spc="-1" dirty="0">
              <a:latin typeface="Arial"/>
              <a:ea typeface="DejaVu Sans"/>
              <a:cs typeface="+mj-cs"/>
              <a:sym typeface="Arial"/>
            </a:endParaRPr>
          </a:p>
          <a:p>
            <a:pPr algn="ctr"/>
            <a:r>
              <a:rPr lang="pt-BR" sz="1500" spc="-1" dirty="0">
                <a:latin typeface="Arial"/>
                <a:ea typeface="DejaVu Sans"/>
                <a:cs typeface="+mj-cs"/>
                <a:sym typeface="Arial"/>
              </a:rPr>
              <a:t>(41) 3330-4418</a:t>
            </a:r>
          </a:p>
          <a:p>
            <a:endParaRPr sz="2800" b="1" spc="-1" dirty="0">
              <a:solidFill>
                <a:srgbClr val="006FB0"/>
              </a:solidFill>
              <a:latin typeface="Arial"/>
              <a:ea typeface="DejaVu Sans"/>
              <a:cs typeface="+mj-cs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266045-4245-4032-9C67-1758C0E7A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58" y="1045028"/>
            <a:ext cx="2137954" cy="21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2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433</Words>
  <Application>Microsoft Office PowerPoint</Application>
  <PresentationFormat>Widescreen</PresentationFormat>
  <Paragraphs>81</Paragraphs>
  <Slides>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DejaVu Sans</vt:lpstr>
      <vt:lpstr>Times New Roman</vt:lpstr>
      <vt:lpstr>Wingdings</vt:lpstr>
      <vt:lpstr>Tema do Office</vt:lpstr>
      <vt:lpstr>1_Tema do Office</vt:lpstr>
      <vt:lpstr>Apresentação do PowerPoint</vt:lpstr>
      <vt:lpstr>Vacinação em escolas- Pactuação </vt:lpstr>
      <vt:lpstr>Apresentação do PowerPoint</vt:lpstr>
      <vt:lpstr>Dia D de mobilização estadual da Influenza - Pactuação</vt:lpstr>
      <vt:lpstr>Campanha de Vacinação contra a Influenza  - Pactuação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CVIE.DAV</dc:creator>
  <cp:lastModifiedBy>PC-000</cp:lastModifiedBy>
  <cp:revision>262</cp:revision>
  <cp:lastPrinted>2019-02-12T10:51:29Z</cp:lastPrinted>
  <dcterms:created xsi:type="dcterms:W3CDTF">2019-02-06T16:41:46Z</dcterms:created>
  <dcterms:modified xsi:type="dcterms:W3CDTF">2024-03-21T12:03:33Z</dcterms:modified>
</cp:coreProperties>
</file>