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98" r:id="rId3"/>
    <p:sldId id="473" r:id="rId4"/>
    <p:sldId id="399" r:id="rId5"/>
    <p:sldId id="400" r:id="rId6"/>
    <p:sldId id="401" r:id="rId7"/>
    <p:sldId id="402" r:id="rId8"/>
    <p:sldId id="477" r:id="rId9"/>
    <p:sldId id="478" r:id="rId10"/>
    <p:sldId id="479" r:id="rId11"/>
    <p:sldId id="407" r:id="rId12"/>
    <p:sldId id="312" r:id="rId13"/>
    <p:sldId id="480" r:id="rId14"/>
    <p:sldId id="481" r:id="rId15"/>
    <p:sldId id="417" r:id="rId16"/>
    <p:sldId id="409" r:id="rId17"/>
    <p:sldId id="425" r:id="rId18"/>
    <p:sldId id="472" r:id="rId19"/>
    <p:sldId id="491" r:id="rId20"/>
    <p:sldId id="319" r:id="rId21"/>
    <p:sldId id="483" r:id="rId22"/>
    <p:sldId id="482" r:id="rId23"/>
    <p:sldId id="484" r:id="rId24"/>
    <p:sldId id="485" r:id="rId25"/>
    <p:sldId id="486" r:id="rId26"/>
    <p:sldId id="487" r:id="rId27"/>
    <p:sldId id="489" r:id="rId28"/>
    <p:sldId id="490" r:id="rId29"/>
    <p:sldId id="492" r:id="rId30"/>
    <p:sldId id="493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B54"/>
    <a:srgbClr val="006FB0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332" y="114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poderá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4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ea8ae4f8a7_2_463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g1ea8ae4f8a7_2_463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g1ea8ae4f8a7_2_463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1ea8ae4f8a7_2_463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g1ea8ae4f8a7_2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5" name="Google Shape;2155;g1ea8ae4f8a7_2_463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g1ea8ae4f8a7_2_463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75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1ea8ae4f8a7_2_475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g1ea8ae4f8a7_2_475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g1ea8ae4f8a7_2_475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g1ea8ae4f8a7_2_475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g1ea8ae4f8a7_2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8" name="Google Shape;2168;g1ea8ae4f8a7_2_475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g1ea8ae4f8a7_2_475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03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80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03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228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358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21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21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21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21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21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71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22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930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90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ea8ae4f8a7_2_368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1ea8ae4f8a7_2_368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1ea8ae4f8a7_2_368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1ea8ae4f8a7_2_368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1ea8ae4f8a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2" name="Google Shape;2052;g1ea8ae4f8a7_2_368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g1ea8ae4f8a7_2_368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24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873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084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68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954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28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28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28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439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30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30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30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30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30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26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ea8ae4f8a7_2_368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1ea8ae4f8a7_2_368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1ea8ae4f8a7_2_368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1ea8ae4f8a7_2_368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1ea8ae4f8a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2" name="Google Shape;2052;g1ea8ae4f8a7_2_368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g1ea8ae4f8a7_2_368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2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1ea8ae4f8a7_2_391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g1ea8ae4f8a7_2_391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1ea8ae4f8a7_2_391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g1ea8ae4f8a7_2_391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g1ea8ae4f8a7_2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7" name="Google Shape;2077;g1ea8ae4f8a7_2_391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g1ea8ae4f8a7_2_391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1ea8ae4f8a7_2_403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1ea8ae4f8a7_2_403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g1ea8ae4f8a7_2_403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g1ea8ae4f8a7_2_403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g1ea8ae4f8a7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0" name="Google Shape;2090;g1ea8ae4f8a7_2_403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1ea8ae4f8a7_2_403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1ea8ae4f8a7_2_415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g1ea8ae4f8a7_2_415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g1ea8ae4f8a7_2_415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g1ea8ae4f8a7_2_415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1ea8ae4f8a7_2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3" name="Google Shape;2103;g1ea8ae4f8a7_2_415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g1ea8ae4f8a7_2_415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28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ea8ae4f8a7_2_427:notes"/>
          <p:cNvSpPr/>
          <p:nvPr/>
        </p:nvSpPr>
        <p:spPr>
          <a:xfrm>
            <a:off x="3852720" y="9364680"/>
            <a:ext cx="2928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ea8ae4f8a7_2_427:notes"/>
          <p:cNvSpPr/>
          <p:nvPr/>
        </p:nvSpPr>
        <p:spPr>
          <a:xfrm>
            <a:off x="3852720" y="9364680"/>
            <a:ext cx="292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ea8ae4f8a7_2_427:notes"/>
          <p:cNvSpPr/>
          <p:nvPr/>
        </p:nvSpPr>
        <p:spPr>
          <a:xfrm>
            <a:off x="3852720" y="9364680"/>
            <a:ext cx="2934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ea8ae4f8a7_2_427:notes"/>
          <p:cNvSpPr/>
          <p:nvPr/>
        </p:nvSpPr>
        <p:spPr>
          <a:xfrm>
            <a:off x="3852720" y="9364680"/>
            <a:ext cx="293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ea8ae4f8a7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1900"/>
            <a:ext cx="5900737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6" name="Google Shape;2116;g1ea8ae4f8a7_2_427:notes"/>
          <p:cNvSpPr txBox="1">
            <a:spLocks noGrp="1"/>
          </p:cNvSpPr>
          <p:nvPr>
            <p:ph type="body" idx="1"/>
          </p:nvPr>
        </p:nvSpPr>
        <p:spPr>
          <a:xfrm>
            <a:off x="679320" y="4743360"/>
            <a:ext cx="5433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ea8ae4f8a7_2_427:notes"/>
          <p:cNvSpPr/>
          <p:nvPr/>
        </p:nvSpPr>
        <p:spPr>
          <a:xfrm>
            <a:off x="3852720" y="9364680"/>
            <a:ext cx="29376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7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" y="44625"/>
            <a:ext cx="12176698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84785"/>
            <a:ext cx="10508812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301" y="5658519"/>
            <a:ext cx="10402305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21380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124" y="44640"/>
            <a:ext cx="12176211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298" y="1484640"/>
            <a:ext cx="10508617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8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68F016-00CB-4994-BF49-800089F8AA86}"/>
              </a:ext>
            </a:extLst>
          </p:cNvPr>
          <p:cNvSpPr>
            <a:spLocks/>
          </p:cNvSpPr>
          <p:nvPr userDrawn="1"/>
        </p:nvSpPr>
        <p:spPr bwMode="auto">
          <a:xfrm>
            <a:off x="-1519111" y="6732665"/>
            <a:ext cx="10187623" cy="1365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408271-A89A-4CA3-B499-D924BB3F135E}"/>
              </a:ext>
            </a:extLst>
          </p:cNvPr>
          <p:cNvSpPr>
            <a:spLocks/>
          </p:cNvSpPr>
          <p:nvPr userDrawn="1"/>
        </p:nvSpPr>
        <p:spPr bwMode="auto">
          <a:xfrm>
            <a:off x="8729472" y="6732665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81D814-3CE8-4900-89D7-8FEEB49785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56689" y="5904201"/>
            <a:ext cx="1918842" cy="7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vvpi@sesa.pr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E97C7A7-DF75-6148-9C65-9A28849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967A6D-BA08-4174-956F-943D82D3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53" y="1857627"/>
            <a:ext cx="4809494" cy="1837576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962F2A0-9800-4EED-836E-A170F9B538F3}"/>
              </a:ext>
            </a:extLst>
          </p:cNvPr>
          <p:cNvSpPr/>
          <p:nvPr/>
        </p:nvSpPr>
        <p:spPr>
          <a:xfrm>
            <a:off x="276780" y="4518098"/>
            <a:ext cx="116384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0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Vacinação no Paraná</a:t>
            </a:r>
            <a:endParaRPr lang="pt-BR" sz="3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6D679859-C125-4181-8170-16BFBC9CEB23}"/>
              </a:ext>
            </a:extLst>
          </p:cNvPr>
          <p:cNvSpPr/>
          <p:nvPr/>
        </p:nvSpPr>
        <p:spPr>
          <a:xfrm>
            <a:off x="1100943" y="5470752"/>
            <a:ext cx="97916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8 de f</a:t>
            </a:r>
            <a:r>
              <a:rPr lang="pt-BR" sz="1400" b="1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evereir</a:t>
            </a:r>
            <a:r>
              <a:rPr lang="pt-BR" sz="1400" b="1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o de 2024</a:t>
            </a:r>
          </a:p>
          <a:p>
            <a:pPr algn="ctr">
              <a:lnSpc>
                <a:spcPct val="100000"/>
              </a:lnSpc>
            </a:pPr>
            <a:r>
              <a:rPr lang="pt-BR" sz="1400" b="1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Curitiba - PR </a:t>
            </a:r>
            <a:endParaRPr lang="pt-BR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ea8ae4f8a7_2_463"/>
          <p:cNvSpPr txBox="1"/>
          <p:nvPr/>
        </p:nvSpPr>
        <p:spPr>
          <a:xfrm>
            <a:off x="420992" y="165671"/>
            <a:ext cx="11159758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Mapas Cobertura Vacinal Tríplice Viral D1 e D2 por Regional de Saúde, Paraná - 2023*</a:t>
            </a:r>
          </a:p>
          <a:p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56;g1ea8ae4f8a7_2_368">
            <a:extLst>
              <a:ext uri="{FF2B5EF4-FFF2-40B4-BE49-F238E27FC236}">
                <a16:creationId xmlns:a16="http://schemas.microsoft.com/office/drawing/2014/main" id="{56F07AC6-B371-4831-A0C3-34C7B7B4B60A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044F90-4F2C-4C43-8A59-0F18B6CF9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1" y="1239179"/>
            <a:ext cx="5875033" cy="318345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D15047-0902-4416-A8A9-C162DC1C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808" y="2458380"/>
            <a:ext cx="6495134" cy="34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1ea8ae4f8a7_2_475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Não vacinados com a 2ª dose de Tríplice Viral, por idade, Paraná, 2022</a:t>
            </a:r>
          </a:p>
        </p:txBody>
      </p:sp>
      <p:sp>
        <p:nvSpPr>
          <p:cNvPr id="2172" name="Google Shape;2172;g1ea8ae4f8a7_2_475"/>
          <p:cNvSpPr txBox="1"/>
          <p:nvPr/>
        </p:nvSpPr>
        <p:spPr>
          <a:xfrm>
            <a:off x="548436" y="6457950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Ministério da Saúde, 01/02/2024.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6E4774-11AB-48BB-A534-55502389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67" y="1672589"/>
            <a:ext cx="9289194" cy="42072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BC5E4C7-88A4-4BF5-A6AB-04CC5DE85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932" y="1120757"/>
            <a:ext cx="2133053" cy="5889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612071" y="3067859"/>
            <a:ext cx="8967858" cy="7222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Estratégia de Vacinação contra a COVID-19 em 2024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66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  <a:sym typeface="Arial"/>
              </a:rPr>
              <a:t>Estratégia de vacinação contra a COVID-19 em 2024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8436" y="1344168"/>
            <a:ext cx="112564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 alvo: </a:t>
            </a:r>
            <a:r>
              <a:rPr lang="pt-BR" sz="2200" dirty="0">
                <a:solidFill>
                  <a:srgbClr val="FF0000"/>
                </a:solidFill>
              </a:rPr>
              <a:t>reforço </a:t>
            </a:r>
            <a:r>
              <a:rPr lang="pt-BR" sz="2200" dirty="0"/>
              <a:t>para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grupos prioritários, a partir de 5 anos de idade.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Meta de vacinação:  </a:t>
            </a:r>
            <a:r>
              <a:rPr lang="pt-BR" sz="2200" dirty="0">
                <a:solidFill>
                  <a:srgbClr val="FF0000"/>
                </a:solidFill>
              </a:rPr>
              <a:t>&gt; 90% da população alvo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 recomendação para a dose de reforço de 2024 será com a vacina COVID-19 licenciada e disponível no PNI, para utilização a partir de 5 anos de idade.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Esquema de vacinação: uma dose de reforço para os grupos prioritários, com o intervalo mínimo de 6 meses da última dose de vacina COVID-19 recebida, independente do status vacinal prévio. </a:t>
            </a:r>
          </a:p>
        </p:txBody>
      </p:sp>
    </p:spTree>
    <p:extLst>
      <p:ext uri="{BB962C8B-B14F-4D97-AF65-F5344CB8AC3E}">
        <p14:creationId xmlns:p14="http://schemas.microsoft.com/office/powerpoint/2010/main" val="381670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  <a:sym typeface="Arial"/>
              </a:rPr>
              <a:t>Grupos prioritários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414B0C-D73C-4677-A18C-E3D026DB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45" y="1466850"/>
            <a:ext cx="9391650" cy="39243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46F418-0683-4798-B9A6-59B060B484D4}"/>
              </a:ext>
            </a:extLst>
          </p:cNvPr>
          <p:cNvSpPr txBox="1"/>
          <p:nvPr/>
        </p:nvSpPr>
        <p:spPr>
          <a:xfrm>
            <a:off x="1362456" y="5942481"/>
            <a:ext cx="91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Informe Estratégia de Vacinação contra a COVID-19, 2024. Dezembro, 2023.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56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  <a:sym typeface="Arial"/>
              </a:rPr>
              <a:t>Particularidades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8436" y="1344168"/>
            <a:ext cx="11256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 cada 6 meses: gestantes e puérperas, pessoas imunocomprometidas (≥ 5 anos) e idosos (≥ 60 anos).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anual para: trabalhadores da saúde, indígenas, ribeirinhos, quilombolas, pessoas com deficiência permanente e pessoas com comorbidades (≥ 5 anos), pessoas vivendo em instituições de longa permanência (e seus trabalhadores), pessoas privadas de liberdade (≥ 18 anos), adolescentes e jovens cumprindo medidas socioeducativas (≥ 12 anos) e pessoas em situação de rua.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 err="1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Primovacinação</a:t>
            </a:r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 de crianças menores de 5 anos com Pfizer baby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11220" y="1680523"/>
            <a:ext cx="112564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Inclusão no calendário básico de vacinação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obrigatória pelo ECA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Resgate de crianças não vacinadas até 4 anos, 11 meses e 29 dias.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5B9426-449C-4665-9978-7BBA72F4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699" y="1415246"/>
            <a:ext cx="1438768" cy="12977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A9A84A-E25D-42CC-883B-95D6B9EDE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70" y="2618730"/>
            <a:ext cx="5267325" cy="15049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CD3E2B-A589-4C58-83C7-01D8FC35E300}"/>
              </a:ext>
            </a:extLst>
          </p:cNvPr>
          <p:cNvSpPr txBox="1"/>
          <p:nvPr/>
        </p:nvSpPr>
        <p:spPr>
          <a:xfrm>
            <a:off x="799479" y="4414303"/>
            <a:ext cx="91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Informe Estratégia de Vacinação contra a COVID-19, 2024. Dezembro, 2023.</a:t>
            </a:r>
            <a:r>
              <a:rPr lang="pt-BR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F16B87-830C-4E18-B6A7-651EDFBED912}"/>
              </a:ext>
            </a:extLst>
          </p:cNvPr>
          <p:cNvSpPr/>
          <p:nvPr/>
        </p:nvSpPr>
        <p:spPr>
          <a:xfrm>
            <a:off x="3948780" y="2501897"/>
            <a:ext cx="1102659" cy="1647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1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da população geral acima de 5 anos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82938" y="1232288"/>
            <a:ext cx="112564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u="sng" dirty="0">
                <a:solidFill>
                  <a:schemeClr val="accent1">
                    <a:lumMod val="50000"/>
                  </a:schemeClr>
                </a:solidFill>
              </a:rPr>
              <a:t>Esquemas primários não são mais recomendados.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Indivíduo que não tenha sido vacinado anteriormente (nenhuma dose prévia) ou que tenha recebido apenas uma dose da vacina contra a COVID-19 </a:t>
            </a:r>
            <a:r>
              <a:rPr lang="pt-BR" sz="2200" u="sng" dirty="0">
                <a:solidFill>
                  <a:schemeClr val="accent1">
                    <a:lumMod val="50000"/>
                  </a:schemeClr>
                </a:solidFill>
              </a:rPr>
              <a:t>optar por se vacinar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, poderá iniciar e/ou completar o </a:t>
            </a:r>
            <a:r>
              <a:rPr lang="pt-BR" sz="2200" dirty="0">
                <a:solidFill>
                  <a:srgbClr val="FF0000"/>
                </a:solidFill>
              </a:rPr>
              <a:t>esquema primário de vacinação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Esquema consiste em </a:t>
            </a:r>
            <a:r>
              <a:rPr lang="pt-BR" sz="2200" dirty="0">
                <a:solidFill>
                  <a:srgbClr val="FF0000"/>
                </a:solidFill>
              </a:rPr>
              <a:t>duas doses da Vacina COVID-19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disponível e recomendada para a idade, com intervalo mínimo de 4 semanas entre as doses.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1AC0CB-5F92-4843-BD33-8BF347E4284A}"/>
              </a:ext>
            </a:extLst>
          </p:cNvPr>
          <p:cNvSpPr txBox="1"/>
          <p:nvPr/>
        </p:nvSpPr>
        <p:spPr>
          <a:xfrm>
            <a:off x="3221970" y="4871784"/>
            <a:ext cx="69745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FF0000"/>
                </a:solidFill>
              </a:rPr>
              <a:t>População geral não terá direito ao reforço!!!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D9DE83-10E6-419B-B074-FE63772E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7865">
            <a:off x="1413232" y="4913082"/>
            <a:ext cx="1803263" cy="15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3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contra Covid-19 em crianças de 6 m a 2 anos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7448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06/02/2023.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E8F4BA-41FB-494F-8B22-597226F99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5" y="1761599"/>
            <a:ext cx="11312768" cy="33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3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contra Covid-19 em crianças 3 a 4 anos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7448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06/02/2023.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D7A43C-2C7D-4371-B161-E067EC59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64208"/>
            <a:ext cx="11285268" cy="33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ea8ae4f8a7_2_368"/>
          <p:cNvSpPr txBox="1"/>
          <p:nvPr/>
        </p:nvSpPr>
        <p:spPr>
          <a:xfrm>
            <a:off x="0" y="87769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dk2"/>
                </a:solidFill>
                <a:latin typeface="Arial"/>
                <a:cs typeface="Arial"/>
              </a:rPr>
              <a:t>Série Histórica Cobertura Vacinais, Paraná </a:t>
            </a:r>
          </a:p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dk2"/>
                </a:solidFill>
                <a:latin typeface="Arial"/>
                <a:cs typeface="Arial"/>
              </a:rPr>
              <a:t>2015-2023*</a:t>
            </a:r>
          </a:p>
        </p:txBody>
      </p:sp>
      <p:sp>
        <p:nvSpPr>
          <p:cNvPr id="2056" name="Google Shape;2056;g1ea8ae4f8a7_2_368"/>
          <p:cNvSpPr txBox="1"/>
          <p:nvPr/>
        </p:nvSpPr>
        <p:spPr>
          <a:xfrm>
            <a:off x="197454" y="6390236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parciais, ate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1CAF14-EB3F-4000-BA0F-9C8E71C1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53" y="761769"/>
            <a:ext cx="8167683" cy="53344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10708" y="273600"/>
            <a:ext cx="10969200" cy="68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</a:rPr>
              <a:t>Cobertura vacinal COVID-19 bivalente, DR, pop 18 anos +</a:t>
            </a:r>
            <a:endParaRPr lang="pt-BR" sz="2800" spc="-1" dirty="0">
              <a:solidFill>
                <a:srgbClr val="006FB0"/>
              </a:solidFill>
              <a:latin typeface="Arial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04774E-0F84-4948-B0D3-5647D0A71DFE}"/>
              </a:ext>
            </a:extLst>
          </p:cNvPr>
          <p:cNvSpPr txBox="1">
            <a:spLocks/>
          </p:cNvSpPr>
          <p:nvPr/>
        </p:nvSpPr>
        <p:spPr bwMode="auto">
          <a:xfrm>
            <a:off x="877823" y="6459576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06/02/2024.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04D7E755-A72C-4FD9-BF3D-5B5CB29AED43}"/>
              </a:ext>
            </a:extLst>
          </p:cNvPr>
          <p:cNvSpPr txBox="1">
            <a:spLocks/>
          </p:cNvSpPr>
          <p:nvPr/>
        </p:nvSpPr>
        <p:spPr bwMode="auto">
          <a:xfrm>
            <a:off x="9070847" y="3550847"/>
            <a:ext cx="2902759" cy="2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Doses disponíveis no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Cemepar</a:t>
            </a: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CCEBC6-4978-4811-863C-4AF7F66D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5" y="1127673"/>
            <a:ext cx="84582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contra a dengue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82938" y="1314584"/>
            <a:ext cx="11256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População-alvo: crianças e adolescentes entre 10 e 14 anos, 11 meses e 29 dias de idade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População-alvo PR: 86.836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Meta de vacinação: 90%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Esquema de vacinação: 2 doses com intervalo de 3 meses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Municípios de alta transmissão: caracterizados pelo elevado contingente populacional (acima de 100 mil habitantes) e pela taxa de incidência anual média em 10 anos (2013 e 2022) acima da mediana das taxas dos municípios de grande porte, além das capitais.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 RS destas cidades também foram contempladas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Foram selecionados 30 municípios (09ªRS e 17ªRS)</a:t>
            </a:r>
          </a:p>
        </p:txBody>
      </p:sp>
    </p:spTree>
    <p:extLst>
      <p:ext uri="{BB962C8B-B14F-4D97-AF65-F5344CB8AC3E}">
        <p14:creationId xmlns:p14="http://schemas.microsoft.com/office/powerpoint/2010/main" val="394863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Municípios que serão contemplados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601F8F-B3BE-49D9-ADA9-E812CBDBD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38" y="842846"/>
            <a:ext cx="4282104" cy="21179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0DBE94-B420-4C09-ACA3-5EAB13B0F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13" y="2960751"/>
            <a:ext cx="4270629" cy="19559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6D5805-15D9-45C9-B7FF-ED637E046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338" y="4916676"/>
            <a:ext cx="4270629" cy="175442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C892A8-ABBE-430C-877B-566635448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555" y="2187998"/>
            <a:ext cx="4438445" cy="19559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DE6B96-FCC7-4252-9647-147F32357A4C}"/>
              </a:ext>
            </a:extLst>
          </p:cNvPr>
          <p:cNvSpPr txBox="1"/>
          <p:nvPr/>
        </p:nvSpPr>
        <p:spPr>
          <a:xfrm>
            <a:off x="7901930" y="4028507"/>
            <a:ext cx="2070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Disponibilizado pelo MS, 2024.</a:t>
            </a:r>
          </a:p>
        </p:txBody>
      </p:sp>
    </p:spTree>
    <p:extLst>
      <p:ext uri="{BB962C8B-B14F-4D97-AF65-F5344CB8AC3E}">
        <p14:creationId xmlns:p14="http://schemas.microsoft.com/office/powerpoint/2010/main" val="2823661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Previsão de chegada das vacinas contra a dengue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324252" y="4213232"/>
            <a:ext cx="11256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 ordem de distribuição das doses nos municípios foi definida seguindo três parâmetros: o primeiro é o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rankeamento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das Regiões de Saúde e Município, o segundo é o quantitativo de doses necessários para a população-alvo conforme a disponibilidade de doses (previsão de entrega pelo fabricante) e o terceiro é o cálculo do quantitativo total de doses entregue em apenas uma remessa ao município.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28AF42-8951-4605-96C1-21594888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87" y="1021270"/>
            <a:ext cx="5169229" cy="27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Ações de imunização para o 1º semestre/24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260244" y="1561472"/>
            <a:ext cx="112564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Monitoramento do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microplanejamento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PR previsto para 06 e 07/03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Vacinação em escolas 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    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18 de março a 19 de abril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Campanha Nacional de Vacinação contra a Poliomielite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maio e junho de 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Monitoramento das Estratégias de Vacinação (MRV) 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    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junho e julho de 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9F0D6D49-3247-4402-9700-9702162485F9}"/>
              </a:ext>
            </a:extLst>
          </p:cNvPr>
          <p:cNvSpPr/>
          <p:nvPr/>
        </p:nvSpPr>
        <p:spPr>
          <a:xfrm>
            <a:off x="7888941" y="2205317"/>
            <a:ext cx="439271" cy="392654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E223D5-AC3E-4868-931D-70B2BD6581C8}"/>
              </a:ext>
            </a:extLst>
          </p:cNvPr>
          <p:cNvSpPr txBox="1"/>
          <p:nvPr/>
        </p:nvSpPr>
        <p:spPr>
          <a:xfrm>
            <a:off x="8659906" y="3983921"/>
            <a:ext cx="318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Repasse de R$150 milhões</a:t>
            </a:r>
          </a:p>
        </p:txBody>
      </p:sp>
    </p:spTree>
    <p:extLst>
      <p:ext uri="{BB962C8B-B14F-4D97-AF65-F5344CB8AC3E}">
        <p14:creationId xmlns:p14="http://schemas.microsoft.com/office/powerpoint/2010/main" val="187184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em escolas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7212" y="1250576"/>
            <a:ext cx="112564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Respeito ao planejamento local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Estratégia poderão ser desenvolvidas durante todo o ano de 2024.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Sugestão de proposta nacional: 18 de março a 19 de abril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Parceria Saúde na Escola e Vacinação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413332-A01F-4CFD-B97D-456F53982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4817479"/>
            <a:ext cx="3657599" cy="17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em escolas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7212" y="1403079"/>
            <a:ext cx="112564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População-alvo: crianças e adolescentes menores de 15 anos de idade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Ações: vacinação e verificação de caderneta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Vacinas prioritárias: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crianças: VIP, VOP, Tríplice viral, DTP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Adolescentes: HPV,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meningo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ACWY, FA e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dT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Estratégia poderão ser desenvolvidas durante todo o ano de 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Ações de Comunicação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88F338-0183-49DC-AD7A-1A804A83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38" y="2165985"/>
            <a:ext cx="36004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Vacinação contra a Poliomielite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7212" y="1250576"/>
            <a:ext cx="112564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Campanha Nacional de Vacinação contra a Poliomielite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Processo de transição e substituição da VOP pela VIP na dose de reforço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Ampliar a vacinação e promover as ações de comunicação para o resgate de não vacinados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Vacinação indiscriminada de menores de 5 anos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00" lvl="7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Data provável: maio e junho de 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D12287-65B4-468E-8F36-0852318F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14756"/>
            <a:ext cx="3141154" cy="21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Monitoramento Rápido de Vacinação </a:t>
            </a:r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7212" y="1250576"/>
            <a:ext cx="112564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Realização em todos os municípios brasileiros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População-alvo: crianças menores de 5 anos de idade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Vacinas: poliomielite e sarampo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Desenvolvimento de ambiente virtual para registro e disseminação dos dados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Aguardando publicação do protocolo operacional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Data provável: junho e julho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92E986-11C3-42AE-8255-F0621E7AD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20215"/>
            <a:ext cx="3351466" cy="23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6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D1C88A-9E99-47BF-9603-38CA81CD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8" y="969958"/>
            <a:ext cx="6633618" cy="5417299"/>
          </a:xfrm>
          <a:prstGeom prst="rect">
            <a:avLst/>
          </a:prstGeom>
        </p:spPr>
      </p:pic>
      <p:sp>
        <p:nvSpPr>
          <p:cNvPr id="3" name="Google Shape;2067;g1ea8ae4f8a7_2_379">
            <a:extLst>
              <a:ext uri="{FF2B5EF4-FFF2-40B4-BE49-F238E27FC236}">
                <a16:creationId xmlns:a16="http://schemas.microsoft.com/office/drawing/2014/main" id="{47DA9C86-A4D4-4F6D-8448-45874B99A636}"/>
              </a:ext>
            </a:extLst>
          </p:cNvPr>
          <p:cNvSpPr txBox="1"/>
          <p:nvPr/>
        </p:nvSpPr>
        <p:spPr>
          <a:xfrm>
            <a:off x="547212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Incentivo financeiro</a:t>
            </a:r>
          </a:p>
          <a:p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6027AD-7C94-43CD-9664-8BFDB4F3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33" y="3234230"/>
            <a:ext cx="2978229" cy="8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ea8ae4f8a7_2_368"/>
          <p:cNvSpPr txBox="1"/>
          <p:nvPr/>
        </p:nvSpPr>
        <p:spPr>
          <a:xfrm>
            <a:off x="89924" y="261782"/>
            <a:ext cx="10969500" cy="5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dk2"/>
                </a:solidFill>
                <a:latin typeface="Arial"/>
                <a:cs typeface="Arial"/>
              </a:rPr>
              <a:t>Coberturas Vacinais, Paraná e Brasil- 2023*</a:t>
            </a:r>
          </a:p>
        </p:txBody>
      </p:sp>
      <p:sp>
        <p:nvSpPr>
          <p:cNvPr id="2056" name="Google Shape;2056;g1ea8ae4f8a7_2_368"/>
          <p:cNvSpPr txBox="1"/>
          <p:nvPr/>
        </p:nvSpPr>
        <p:spPr>
          <a:xfrm>
            <a:off x="197454" y="6390236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6E5E1A-5F03-44DA-9921-D1466E5F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94" y="1164139"/>
            <a:ext cx="7514360" cy="48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0266045-4245-4032-9C67-1758C0E7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58" y="1045028"/>
            <a:ext cx="2137954" cy="213795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4ABFC6-92A4-47F6-9913-50A4240CB30C}"/>
              </a:ext>
            </a:extLst>
          </p:cNvPr>
          <p:cNvSpPr/>
          <p:nvPr/>
        </p:nvSpPr>
        <p:spPr>
          <a:xfrm>
            <a:off x="1550894" y="428178"/>
            <a:ext cx="83282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  <a:sym typeface="Arial"/>
              </a:rPr>
              <a:t>Diretoria de Atenção e Vigilância em Saúde</a:t>
            </a: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Maria </a:t>
            </a:r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Goretti</a:t>
            </a: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 David Lopes</a:t>
            </a:r>
          </a:p>
          <a:p>
            <a:pPr lvl="0" algn="ctr"/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  <a:sym typeface="Arial"/>
              </a:rPr>
              <a:t> Coordenadoria de Vigilância Epidemiológica</a:t>
            </a: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Acácia Maria Lourenço Francisco Nasr</a:t>
            </a:r>
          </a:p>
          <a:p>
            <a:pPr lvl="0" algn="ctr"/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endParaRPr lang="pt-BR" b="1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</a:rPr>
              <a:t>Equipe Divisão de Vigilância do Programa de Imunização</a:t>
            </a: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Virginia </a:t>
            </a:r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Dobkowski</a:t>
            </a: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 Franco dos Santos</a:t>
            </a: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Beatriz Pina </a:t>
            </a:r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Iazzetti</a:t>
            </a:r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Camila de Lima Adriano</a:t>
            </a:r>
            <a:b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</a:b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Carla Giovana Vieira da Rosa</a:t>
            </a:r>
          </a:p>
          <a:p>
            <a:pPr lvl="0" algn="ctr"/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Edinete</a:t>
            </a: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 Freire Calista</a:t>
            </a: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Lilian </a:t>
            </a:r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Mazuroski</a:t>
            </a:r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Margriet</a:t>
            </a: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 </a:t>
            </a:r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Verburg</a:t>
            </a: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 de Souza</a:t>
            </a:r>
          </a:p>
          <a:p>
            <a:pPr lvl="0" algn="ctr"/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Maria Aparecida Fernandes Assunção de Freitas</a:t>
            </a:r>
          </a:p>
          <a:p>
            <a:pPr lvl="0" algn="ctr"/>
            <a:r>
              <a:rPr lang="pt-BR" spc="-1" dirty="0" err="1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Raíssa</a:t>
            </a:r>
            <a:r>
              <a:rPr lang="pt-BR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 Bittencourt</a:t>
            </a:r>
          </a:p>
          <a:p>
            <a:pPr lvl="0" algn="ctr"/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endParaRPr lang="pt-BR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r>
              <a:rPr lang="pt-BR" sz="1200" u="sng" spc="-1" dirty="0">
                <a:solidFill>
                  <a:prstClr val="black"/>
                </a:solidFill>
                <a:latin typeface="Arial"/>
                <a:ea typeface="DejaVu Sans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dvvpi@sesa.pr.gov.br</a:t>
            </a:r>
            <a:endParaRPr lang="pt-BR" sz="1200" u="sng" spc="-1" dirty="0">
              <a:solidFill>
                <a:prstClr val="black"/>
              </a:solidFill>
              <a:latin typeface="Arial"/>
              <a:ea typeface="DejaVu Sans"/>
              <a:sym typeface="Arial"/>
            </a:endParaRPr>
          </a:p>
          <a:p>
            <a:pPr lvl="0" algn="ctr"/>
            <a:r>
              <a:rPr lang="pt-BR" sz="1200" spc="-1" dirty="0">
                <a:solidFill>
                  <a:prstClr val="black"/>
                </a:solidFill>
                <a:latin typeface="Arial"/>
                <a:ea typeface="DejaVu Sans"/>
                <a:sym typeface="Arial"/>
              </a:rPr>
              <a:t>(41) 3330-4449 / 4658 /4503 / 4658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9284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8436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Cobertura Vacinal BCG, Paraná – 2015 a 2023*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E6EB53-2FE3-40C1-9F37-8D21D7F2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82" y="1192473"/>
            <a:ext cx="7159519" cy="4159812"/>
          </a:xfrm>
          <a:prstGeom prst="rect">
            <a:avLst/>
          </a:prstGeom>
        </p:spPr>
      </p:pic>
      <p:sp>
        <p:nvSpPr>
          <p:cNvPr id="8" name="Google Shape;2056;g1ea8ae4f8a7_2_368">
            <a:extLst>
              <a:ext uri="{FF2B5EF4-FFF2-40B4-BE49-F238E27FC236}">
                <a16:creationId xmlns:a16="http://schemas.microsoft.com/office/drawing/2014/main" id="{0C84C27A-5DED-4387-A720-E0AD51EF84DC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1ea8ae4f8a7_2_391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Mapas Cobertura Vacinal BCG por Regional de Saúde, Paraná</a:t>
            </a:r>
          </a:p>
          <a:p>
            <a:pPr algn="ctr"/>
            <a:r>
              <a:rPr lang="pt-BR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2022 – 2023* 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8E824A-719A-493A-B1D3-4D9C84903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5" y="1097300"/>
            <a:ext cx="5518320" cy="29648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7468EA-BEEC-40F3-AB61-A9B5B6D46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167" y="2598632"/>
            <a:ext cx="5710131" cy="3119968"/>
          </a:xfrm>
          <a:prstGeom prst="rect">
            <a:avLst/>
          </a:prstGeom>
        </p:spPr>
      </p:pic>
      <p:sp>
        <p:nvSpPr>
          <p:cNvPr id="8" name="Google Shape;2056;g1ea8ae4f8a7_2_368">
            <a:extLst>
              <a:ext uri="{FF2B5EF4-FFF2-40B4-BE49-F238E27FC236}">
                <a16:creationId xmlns:a16="http://schemas.microsoft.com/office/drawing/2014/main" id="{EB111D6B-DA32-4DAB-8077-9CFE8819C3CF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ea8ae4f8a7_2_403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Cobertura Vacinal Hepatite B &lt; 30 dias, Paraná 2015 a 2023*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818956-6345-437F-8B7D-228E8946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9" y="1453271"/>
            <a:ext cx="6930676" cy="3951458"/>
          </a:xfrm>
          <a:prstGeom prst="rect">
            <a:avLst/>
          </a:prstGeom>
        </p:spPr>
      </p:pic>
      <p:sp>
        <p:nvSpPr>
          <p:cNvPr id="9" name="Google Shape;2056;g1ea8ae4f8a7_2_368">
            <a:extLst>
              <a:ext uri="{FF2B5EF4-FFF2-40B4-BE49-F238E27FC236}">
                <a16:creationId xmlns:a16="http://schemas.microsoft.com/office/drawing/2014/main" id="{7FA02394-15C0-406B-BDBC-795BE4FA3E24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1ea8ae4f8a7_2_415"/>
          <p:cNvSpPr txBox="1"/>
          <p:nvPr/>
        </p:nvSpPr>
        <p:spPr>
          <a:xfrm>
            <a:off x="489527" y="228859"/>
            <a:ext cx="11302088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Mapas Cobertura Vacinal Hepatite B &lt; 30 dias por Regional de Saúde, Paraná - 2022 e 2023*</a:t>
            </a:r>
            <a:endParaRPr sz="2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3170C1-5088-4108-9E46-3FDBE6BC1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5" y="1179062"/>
            <a:ext cx="5126279" cy="27575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6DD009-8D54-442E-8508-9C07AD25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604" y="2213846"/>
            <a:ext cx="6265011" cy="3293884"/>
          </a:xfrm>
          <a:prstGeom prst="rect">
            <a:avLst/>
          </a:prstGeom>
        </p:spPr>
      </p:pic>
      <p:sp>
        <p:nvSpPr>
          <p:cNvPr id="9" name="Google Shape;2056;g1ea8ae4f8a7_2_368">
            <a:extLst>
              <a:ext uri="{FF2B5EF4-FFF2-40B4-BE49-F238E27FC236}">
                <a16:creationId xmlns:a16="http://schemas.microsoft.com/office/drawing/2014/main" id="{278B5E37-668D-4895-95D1-6EB973B99386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Cobertura Vacinal Tríplice Viral D1, Paraná </a:t>
            </a:r>
          </a:p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2015 a 2023*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6;g1ea8ae4f8a7_2_368">
            <a:extLst>
              <a:ext uri="{FF2B5EF4-FFF2-40B4-BE49-F238E27FC236}">
                <a16:creationId xmlns:a16="http://schemas.microsoft.com/office/drawing/2014/main" id="{9FEEA62A-3471-491E-8D52-3248DE0AF056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62E0E0-1693-4BD2-8969-C455EF2C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1715364"/>
            <a:ext cx="6724650" cy="3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9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1ea8ae4f8a7_2_427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Série Histórica Cobertura Vacinal Tríplice Viral D2, Paraná </a:t>
            </a:r>
          </a:p>
          <a:p>
            <a:pPr algn="ctr"/>
            <a:r>
              <a:rPr lang="pt-BR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2015 a 2023*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6;g1ea8ae4f8a7_2_368">
            <a:extLst>
              <a:ext uri="{FF2B5EF4-FFF2-40B4-BE49-F238E27FC236}">
                <a16:creationId xmlns:a16="http://schemas.microsoft.com/office/drawing/2014/main" id="{9FEEA62A-3471-491E-8D52-3248DE0AF056}"/>
              </a:ext>
            </a:extLst>
          </p:cNvPr>
          <p:cNvSpPr txBox="1"/>
          <p:nvPr/>
        </p:nvSpPr>
        <p:spPr>
          <a:xfrm>
            <a:off x="197455" y="6387454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00"/>
            </a:pP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Painel Cobertura Vacinal – Ministério da Saúde, 01/02/2024, *dados parciais até </a:t>
            </a:r>
            <a:r>
              <a:rPr lang="pt-BR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/23.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1C355C-5077-49A3-9183-63E5C1F8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17" y="1552329"/>
            <a:ext cx="7761673" cy="39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1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</TotalTime>
  <Words>1413</Words>
  <Application>Microsoft Office PowerPoint</Application>
  <PresentationFormat>Widescreen</PresentationFormat>
  <Paragraphs>269</Paragraphs>
  <Slides>30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DejaVu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 de Vacinação contra a COVID-19 em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Cobertura vacinal contra Covid-19 em crianças de 6 m a 2 anos </vt:lpstr>
      <vt:lpstr>Cobertura vacinal contra Covid-19 em crianças 3 a 4 anos </vt:lpstr>
      <vt:lpstr>Cobertura vacinal COVID-19 bivalente, DR, pop 18 anos +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CVIE</dc:creator>
  <cp:lastModifiedBy>Acacia Maria Lourenco Francisco Nasr</cp:lastModifiedBy>
  <cp:revision>233</cp:revision>
  <cp:lastPrinted>2019-02-12T10:51:29Z</cp:lastPrinted>
  <dcterms:created xsi:type="dcterms:W3CDTF">2019-02-06T16:41:46Z</dcterms:created>
  <dcterms:modified xsi:type="dcterms:W3CDTF">2024-02-07T23:51:55Z</dcterms:modified>
</cp:coreProperties>
</file>