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508" r:id="rId3"/>
    <p:sldId id="507" r:id="rId4"/>
    <p:sldId id="491" r:id="rId5"/>
    <p:sldId id="524" r:id="rId6"/>
    <p:sldId id="494" r:id="rId7"/>
    <p:sldId id="500" r:id="rId8"/>
    <p:sldId id="371" r:id="rId9"/>
    <p:sldId id="497" r:id="rId10"/>
    <p:sldId id="509" r:id="rId11"/>
    <p:sldId id="374" r:id="rId12"/>
    <p:sldId id="372" r:id="rId13"/>
    <p:sldId id="379" r:id="rId14"/>
    <p:sldId id="380" r:id="rId15"/>
    <p:sldId id="376" r:id="rId16"/>
    <p:sldId id="381" r:id="rId17"/>
    <p:sldId id="510" r:id="rId18"/>
    <p:sldId id="382" r:id="rId19"/>
    <p:sldId id="511" r:id="rId20"/>
    <p:sldId id="426" r:id="rId21"/>
  </p:sldIdLst>
  <p:sldSz cx="12188825" cy="6858000"/>
  <p:notesSz cx="6796088" cy="985678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447" autoAdjust="0"/>
  </p:normalViewPr>
  <p:slideViewPr>
    <p:cSldViewPr snapToGrid="0">
      <p:cViewPr varScale="1">
        <p:scale>
          <a:sx n="73" d="100"/>
          <a:sy n="73" d="100"/>
        </p:scale>
        <p:origin x="5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luster.arquivos.parana\sesa\CENTRAL\SVS\DEVE\SVS-DVVPI\COBERTURAS%20VACINAIS\COBERTURA%20VACINAL%202023\graficos%20para%20apresenta&#231;&#227;o%20RS%20mar%20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cluster.arquivos.parana\sesa\CENTRAL\SVS\DEVE\SVS-DVVPI\COBERTURAS%20VACINAIS\COBERTURA%20VACINAL%202023\graficos%20para%20apresenta&#231;&#227;o%20RS%20mar%2020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cluster.arquivos.parana\sesa\CENTRAL\SVS\DEVE\SVS-DVVPI\COBERTURAS%20VACINAIS\COBERTURA%20VACINAL%202023\Cobertura%20Vacinal%20menor%20dois%20anos,%20HPV,%20DTP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cluster.arquivos.parana\sesa\CENTRAL\SVS\DEVE\SVS-DVVPI\COBERTURAS%20VACINAIS\COBERTURA%20VACINAL%202023\Cobertura%20Vacinal%20menor%20dois%20anos,%20HPV,%20DTP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cluster.arquivos.parana\sesa\CENTRAL\SVS\DEVE\SVS-DVVPI\COBERTURAS%20VACINAIS\COBERTURA%20VACINAL%202023\Cobertura%20Vacinal%20menor%20dois%20anos,%20HPV,%20DTP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Série histórica cobertura vacinal</a:t>
            </a:r>
            <a:r>
              <a:rPr lang="pt-BR" baseline="0"/>
              <a:t> - PR</a:t>
            </a:r>
            <a:endParaRPr lang="pt-BR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Planilha1!$A$2</c:f>
              <c:strCache>
                <c:ptCount val="1"/>
                <c:pt idx="0">
                  <c:v>BCG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Planilha1!$B$1:$I$1</c:f>
              <c:numCache>
                <c:formatCode>0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Planilha1!$B$2:$I$2</c:f>
              <c:numCache>
                <c:formatCode>0.00</c:formatCode>
                <c:ptCount val="8"/>
                <c:pt idx="0">
                  <c:v>101</c:v>
                </c:pt>
                <c:pt idx="1">
                  <c:v>94.23</c:v>
                </c:pt>
                <c:pt idx="2">
                  <c:v>96.31</c:v>
                </c:pt>
                <c:pt idx="3">
                  <c:v>97.93</c:v>
                </c:pt>
                <c:pt idx="4">
                  <c:v>91.19</c:v>
                </c:pt>
                <c:pt idx="5" formatCode="#,##0.00">
                  <c:v>89.966580634523993</c:v>
                </c:pt>
                <c:pt idx="6" formatCode="#,##0.00">
                  <c:v>82.16</c:v>
                </c:pt>
                <c:pt idx="7" formatCode="#,##0.00">
                  <c:v>87.54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4CC-41D2-9ACA-8D4695EA4557}"/>
            </c:ext>
          </c:extLst>
        </c:ser>
        <c:ser>
          <c:idx val="1"/>
          <c:order val="1"/>
          <c:tx>
            <c:strRef>
              <c:f>Planilha1!$A$3</c:f>
              <c:strCache>
                <c:ptCount val="1"/>
                <c:pt idx="0">
                  <c:v>FA(&lt; 1 ano)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Planilha1!$B$1:$I$1</c:f>
              <c:numCache>
                <c:formatCode>0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Planilha1!$B$3:$I$3</c:f>
              <c:numCache>
                <c:formatCode>0.00</c:formatCode>
                <c:ptCount val="8"/>
                <c:pt idx="0">
                  <c:v>68.22</c:v>
                </c:pt>
                <c:pt idx="1">
                  <c:v>67.58</c:v>
                </c:pt>
                <c:pt idx="2">
                  <c:v>69.739999999999995</c:v>
                </c:pt>
                <c:pt idx="3">
                  <c:v>75.959999999999994</c:v>
                </c:pt>
                <c:pt idx="4">
                  <c:v>83.19</c:v>
                </c:pt>
                <c:pt idx="5" formatCode="#,##0.00">
                  <c:v>76.316640561090196</c:v>
                </c:pt>
                <c:pt idx="6" formatCode="#,##0.00">
                  <c:v>74.069999999999993</c:v>
                </c:pt>
                <c:pt idx="7" formatCode="#,##0.00">
                  <c:v>73.88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4CC-41D2-9ACA-8D4695EA4557}"/>
            </c:ext>
          </c:extLst>
        </c:ser>
        <c:ser>
          <c:idx val="2"/>
          <c:order val="2"/>
          <c:tx>
            <c:strRef>
              <c:f>Planilha1!$A$4</c:f>
              <c:strCache>
                <c:ptCount val="1"/>
                <c:pt idx="0">
                  <c:v>Hepatite 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Planilha1!$B$1:$I$1</c:f>
              <c:numCache>
                <c:formatCode>0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Planilha1!$B$4:$I$4</c:f>
              <c:numCache>
                <c:formatCode>0.00</c:formatCode>
                <c:ptCount val="8"/>
                <c:pt idx="0">
                  <c:v>94.56</c:v>
                </c:pt>
                <c:pt idx="1">
                  <c:v>70.11</c:v>
                </c:pt>
                <c:pt idx="2">
                  <c:v>86.35</c:v>
                </c:pt>
                <c:pt idx="3">
                  <c:v>88.55</c:v>
                </c:pt>
                <c:pt idx="4">
                  <c:v>91.29</c:v>
                </c:pt>
                <c:pt idx="5" formatCode="#,##0.00">
                  <c:v>86.728643630345005</c:v>
                </c:pt>
                <c:pt idx="6" formatCode="#,##0.00">
                  <c:v>80.03</c:v>
                </c:pt>
                <c:pt idx="7" formatCode="#,##0.00">
                  <c:v>83.07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4CC-41D2-9ACA-8D4695EA4557}"/>
            </c:ext>
          </c:extLst>
        </c:ser>
        <c:ser>
          <c:idx val="3"/>
          <c:order val="3"/>
          <c:tx>
            <c:strRef>
              <c:f>Planilha1!$A$5</c:f>
              <c:strCache>
                <c:ptCount val="1"/>
                <c:pt idx="0">
                  <c:v>Hepatite B(&lt;30 dias)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Planilha1!$B$1:$I$1</c:f>
              <c:numCache>
                <c:formatCode>0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Planilha1!$B$5:$I$5</c:f>
              <c:numCache>
                <c:formatCode>0.00</c:formatCode>
                <c:ptCount val="8"/>
                <c:pt idx="0">
                  <c:v>88.74</c:v>
                </c:pt>
                <c:pt idx="1">
                  <c:v>75.37</c:v>
                </c:pt>
                <c:pt idx="2">
                  <c:v>75.14</c:v>
                </c:pt>
                <c:pt idx="3">
                  <c:v>66.31</c:v>
                </c:pt>
                <c:pt idx="4">
                  <c:v>70.87</c:v>
                </c:pt>
                <c:pt idx="5" formatCode="#,##0.00">
                  <c:v>61.566091954023001</c:v>
                </c:pt>
                <c:pt idx="6" formatCode="#,##0.00">
                  <c:v>61.28</c:v>
                </c:pt>
                <c:pt idx="7" formatCode="#,##0.00">
                  <c:v>77.959999999999994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4CC-41D2-9ACA-8D4695EA4557}"/>
            </c:ext>
          </c:extLst>
        </c:ser>
        <c:ser>
          <c:idx val="4"/>
          <c:order val="4"/>
          <c:tx>
            <c:strRef>
              <c:f>Planilha1!$A$6</c:f>
              <c:strCache>
                <c:ptCount val="1"/>
                <c:pt idx="0">
                  <c:v>Menigocócica Conj.C(&lt; 1 ano)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Planilha1!$B$1:$I$1</c:f>
              <c:numCache>
                <c:formatCode>0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Planilha1!$B$6:$I$6</c:f>
              <c:numCache>
                <c:formatCode>0.00</c:formatCode>
                <c:ptCount val="8"/>
                <c:pt idx="0">
                  <c:v>96.65</c:v>
                </c:pt>
                <c:pt idx="1">
                  <c:v>92.77</c:v>
                </c:pt>
                <c:pt idx="2">
                  <c:v>92.01</c:v>
                </c:pt>
                <c:pt idx="3">
                  <c:v>91.45</c:v>
                </c:pt>
                <c:pt idx="4">
                  <c:v>92.93</c:v>
                </c:pt>
                <c:pt idx="5" formatCode="#,##0.00">
                  <c:v>89.048340763382001</c:v>
                </c:pt>
                <c:pt idx="6" formatCode="#,##0.00">
                  <c:v>82.51</c:v>
                </c:pt>
                <c:pt idx="7" formatCode="#,##0.00">
                  <c:v>85.71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4CC-41D2-9ACA-8D4695EA4557}"/>
            </c:ext>
          </c:extLst>
        </c:ser>
        <c:ser>
          <c:idx val="5"/>
          <c:order val="5"/>
          <c:tx>
            <c:strRef>
              <c:f>Planilha1!$A$7</c:f>
              <c:strCache>
                <c:ptCount val="1"/>
                <c:pt idx="0">
                  <c:v>Pentavalente (&lt; 1 ano)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Planilha1!$B$1:$I$1</c:f>
              <c:numCache>
                <c:formatCode>0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Planilha1!$B$7:$I$7</c:f>
              <c:numCache>
                <c:formatCode>0.00</c:formatCode>
                <c:ptCount val="8"/>
                <c:pt idx="0">
                  <c:v>94.4</c:v>
                </c:pt>
                <c:pt idx="1">
                  <c:v>91.55</c:v>
                </c:pt>
                <c:pt idx="2">
                  <c:v>90.66</c:v>
                </c:pt>
                <c:pt idx="3">
                  <c:v>90.9</c:v>
                </c:pt>
                <c:pt idx="4">
                  <c:v>79.03</c:v>
                </c:pt>
                <c:pt idx="5" formatCode="#,##0.00">
                  <c:v>88.376782736075796</c:v>
                </c:pt>
                <c:pt idx="6" formatCode="#,##0.00">
                  <c:v>81.75</c:v>
                </c:pt>
                <c:pt idx="7" formatCode="#,##0.00">
                  <c:v>83.94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4CC-41D2-9ACA-8D4695EA4557}"/>
            </c:ext>
          </c:extLst>
        </c:ser>
        <c:ser>
          <c:idx val="6"/>
          <c:order val="6"/>
          <c:tx>
            <c:strRef>
              <c:f>Planilha1!$A$8</c:f>
              <c:strCache>
                <c:ptCount val="1"/>
                <c:pt idx="0">
                  <c:v>Pneumocóccica(&lt;1 ano)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Planilha1!$B$1:$I$1</c:f>
              <c:numCache>
                <c:formatCode>0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Planilha1!$B$8:$I$8</c:f>
              <c:numCache>
                <c:formatCode>0.00</c:formatCode>
                <c:ptCount val="8"/>
                <c:pt idx="0">
                  <c:v>94.15</c:v>
                </c:pt>
                <c:pt idx="1">
                  <c:v>94.52</c:v>
                </c:pt>
                <c:pt idx="2">
                  <c:v>95.06</c:v>
                </c:pt>
                <c:pt idx="3">
                  <c:v>94.48</c:v>
                </c:pt>
                <c:pt idx="4">
                  <c:v>92.38</c:v>
                </c:pt>
                <c:pt idx="5" formatCode="#,##0.00">
                  <c:v>90.085165479761301</c:v>
                </c:pt>
                <c:pt idx="6" formatCode="#,##0.00">
                  <c:v>84.29</c:v>
                </c:pt>
                <c:pt idx="7" formatCode="#,##0.00">
                  <c:v>87.91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4CC-41D2-9ACA-8D4695EA4557}"/>
            </c:ext>
          </c:extLst>
        </c:ser>
        <c:ser>
          <c:idx val="7"/>
          <c:order val="7"/>
          <c:tx>
            <c:strRef>
              <c:f>Planilha1!$A$9</c:f>
              <c:strCache>
                <c:ptCount val="1"/>
                <c:pt idx="0">
                  <c:v>Poliomielite(&lt; 1 ano)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Planilha1!$B$1:$I$1</c:f>
              <c:numCache>
                <c:formatCode>0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Planilha1!$B$9:$I$9</c:f>
              <c:numCache>
                <c:formatCode>0.00</c:formatCode>
                <c:ptCount val="8"/>
                <c:pt idx="0">
                  <c:v>90.5</c:v>
                </c:pt>
                <c:pt idx="1">
                  <c:v>87.53</c:v>
                </c:pt>
                <c:pt idx="2">
                  <c:v>90.41</c:v>
                </c:pt>
                <c:pt idx="3">
                  <c:v>90.88</c:v>
                </c:pt>
                <c:pt idx="4">
                  <c:v>89.69</c:v>
                </c:pt>
                <c:pt idx="5" formatCode="#,##0.00">
                  <c:v>86.347523352336495</c:v>
                </c:pt>
                <c:pt idx="6" formatCode="#,##0.00">
                  <c:v>80.75</c:v>
                </c:pt>
                <c:pt idx="7" formatCode="#,##0.00">
                  <c:v>83.25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4CC-41D2-9ACA-8D4695EA4557}"/>
            </c:ext>
          </c:extLst>
        </c:ser>
        <c:ser>
          <c:idx val="8"/>
          <c:order val="8"/>
          <c:tx>
            <c:strRef>
              <c:f>Planilha1!$A$10</c:f>
              <c:strCache>
                <c:ptCount val="1"/>
                <c:pt idx="0">
                  <c:v>Rotavírus Humano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Planilha1!$B$1:$I$1</c:f>
              <c:numCache>
                <c:formatCode>0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Planilha1!$B$10:$I$10</c:f>
              <c:numCache>
                <c:formatCode>0.00</c:formatCode>
                <c:ptCount val="8"/>
                <c:pt idx="0">
                  <c:v>94.21</c:v>
                </c:pt>
                <c:pt idx="1">
                  <c:v>90.69</c:v>
                </c:pt>
                <c:pt idx="2">
                  <c:v>89.8</c:v>
                </c:pt>
                <c:pt idx="3">
                  <c:v>92.42</c:v>
                </c:pt>
                <c:pt idx="4">
                  <c:v>90.8</c:v>
                </c:pt>
                <c:pt idx="5" formatCode="#,##0.00">
                  <c:v>87.524493794905297</c:v>
                </c:pt>
                <c:pt idx="6" formatCode="#,##0.00">
                  <c:v>82.01</c:v>
                </c:pt>
                <c:pt idx="7" formatCode="#,##0.00">
                  <c:v>84.1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4CC-41D2-9ACA-8D4695EA4557}"/>
            </c:ext>
          </c:extLst>
        </c:ser>
        <c:ser>
          <c:idx val="9"/>
          <c:order val="9"/>
          <c:tx>
            <c:strRef>
              <c:f>Planilha1!$A$11</c:f>
              <c:strCache>
                <c:ptCount val="1"/>
                <c:pt idx="0">
                  <c:v>Tríplice Viral - D1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Planilha1!$B$1:$I$1</c:f>
              <c:numCache>
                <c:formatCode>0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Planilha1!$B$11:$I$11</c:f>
              <c:numCache>
                <c:formatCode>0.00</c:formatCode>
                <c:ptCount val="8"/>
                <c:pt idx="0">
                  <c:v>90.55</c:v>
                </c:pt>
                <c:pt idx="1">
                  <c:v>88.25</c:v>
                </c:pt>
                <c:pt idx="2">
                  <c:v>88.13</c:v>
                </c:pt>
                <c:pt idx="3">
                  <c:v>89.78</c:v>
                </c:pt>
                <c:pt idx="4">
                  <c:v>91.99</c:v>
                </c:pt>
                <c:pt idx="5" formatCode="#,##0.00">
                  <c:v>86.1541095673239</c:v>
                </c:pt>
                <c:pt idx="6" formatCode="#,##0.00">
                  <c:v>86.54</c:v>
                </c:pt>
                <c:pt idx="7" formatCode="#,##0.00">
                  <c:v>89.59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84CC-41D2-9ACA-8D4695EA45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2099807"/>
        <c:axId val="356847903"/>
      </c:lineChart>
      <c:catAx>
        <c:axId val="362099807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6847903"/>
        <c:crosses val="autoZero"/>
        <c:auto val="1"/>
        <c:lblAlgn val="ctr"/>
        <c:lblOffset val="100"/>
        <c:noMultiLvlLbl val="0"/>
      </c:catAx>
      <c:valAx>
        <c:axId val="356847903"/>
        <c:scaling>
          <c:orientation val="minMax"/>
          <c:max val="1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620998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Cobertura vacinal para</a:t>
            </a:r>
            <a:r>
              <a:rPr lang="en-US" baseline="0"/>
              <a:t> poliomiletite - Série histórica PR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Planilha1!$A$3</c:f>
              <c:strCache>
                <c:ptCount val="1"/>
                <c:pt idx="0">
                  <c:v>Poliomielite(&lt; 1 ano)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Planilha1!$B$2:$I$2</c:f>
              <c:numCache>
                <c:formatCode>0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Planilha1!$B$3:$I$3</c:f>
              <c:numCache>
                <c:formatCode>0.00</c:formatCode>
                <c:ptCount val="8"/>
                <c:pt idx="0">
                  <c:v>90.5</c:v>
                </c:pt>
                <c:pt idx="1">
                  <c:v>87.53</c:v>
                </c:pt>
                <c:pt idx="2">
                  <c:v>90.41</c:v>
                </c:pt>
                <c:pt idx="3">
                  <c:v>90.88</c:v>
                </c:pt>
                <c:pt idx="4">
                  <c:v>89.69</c:v>
                </c:pt>
                <c:pt idx="5" formatCode="#,##0.00">
                  <c:v>86.347523352336495</c:v>
                </c:pt>
                <c:pt idx="6" formatCode="#,##0.00">
                  <c:v>80.75</c:v>
                </c:pt>
                <c:pt idx="7" formatCode="#,##0.00">
                  <c:v>83.25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A9-4D76-8BD7-96662392C4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6858063"/>
        <c:axId val="387336863"/>
      </c:lineChart>
      <c:catAx>
        <c:axId val="386858063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87336863"/>
        <c:crosses val="autoZero"/>
        <c:auto val="1"/>
        <c:lblAlgn val="ctr"/>
        <c:lblOffset val="100"/>
        <c:noMultiLvlLbl val="0"/>
      </c:catAx>
      <c:valAx>
        <c:axId val="3873368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868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Cobertura vacinal para</a:t>
            </a:r>
            <a:r>
              <a:rPr lang="en-US" baseline="0"/>
              <a:t> Tríplice viral - Série histórica PR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VTV!$A$3</c:f>
              <c:strCache>
                <c:ptCount val="1"/>
                <c:pt idx="0">
                  <c:v>Tríplice Viral - D1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1.9108280254777107E-2"/>
                  <c:y val="3.66804165277913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3EE-4156-9EE2-EB92A1D549D6}"/>
                </c:ext>
              </c:extLst>
            </c:dLbl>
            <c:dLbl>
              <c:idx val="5"/>
              <c:layout>
                <c:manualLayout>
                  <c:x val="-6.3694267515924342E-3"/>
                  <c:y val="2.5676291569453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3EE-4156-9EE2-EB92A1D549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VTV!$B$2:$I$2</c:f>
              <c:numCache>
                <c:formatCode>0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VTV!$B$3:$I$3</c:f>
              <c:numCache>
                <c:formatCode>0.00</c:formatCode>
                <c:ptCount val="8"/>
                <c:pt idx="0">
                  <c:v>90.55</c:v>
                </c:pt>
                <c:pt idx="1">
                  <c:v>88.25</c:v>
                </c:pt>
                <c:pt idx="2">
                  <c:v>88.13</c:v>
                </c:pt>
                <c:pt idx="3">
                  <c:v>89.78</c:v>
                </c:pt>
                <c:pt idx="4">
                  <c:v>91.99</c:v>
                </c:pt>
                <c:pt idx="5" formatCode="#,##0.00">
                  <c:v>86.1541095673239</c:v>
                </c:pt>
                <c:pt idx="6" formatCode="#,##0.00">
                  <c:v>86.54</c:v>
                </c:pt>
                <c:pt idx="7" formatCode="#,##0.00">
                  <c:v>89.59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3EE-4156-9EE2-EB92A1D549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6858063"/>
        <c:axId val="387336863"/>
      </c:lineChart>
      <c:catAx>
        <c:axId val="386858063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87336863"/>
        <c:crosses val="autoZero"/>
        <c:auto val="1"/>
        <c:lblAlgn val="ctr"/>
        <c:lblOffset val="100"/>
        <c:noMultiLvlLbl val="0"/>
      </c:catAx>
      <c:valAx>
        <c:axId val="3873368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868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Cobertura Vacinal HPV, feminino, por idade - 2022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2.1455938697318006E-2"/>
          <c:y val="0.12729299009340184"/>
          <c:w val="0.96628352490421454"/>
          <c:h val="0.714583012990536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'HPV F'!$C$34</c:f>
              <c:strCache>
                <c:ptCount val="1"/>
                <c:pt idx="0">
                  <c:v>09 anos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'HPV F'!$B$37</c:f>
              <c:strCache>
                <c:ptCount val="1"/>
                <c:pt idx="0">
                  <c:v>Cobertura Vacinal</c:v>
                </c:pt>
              </c:strCache>
            </c:strRef>
          </c:cat>
          <c:val>
            <c:numRef>
              <c:f>'HPV F'!$C$37</c:f>
              <c:numCache>
                <c:formatCode>0.00</c:formatCode>
                <c:ptCount val="1"/>
                <c:pt idx="0">
                  <c:v>15.339229144667371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8B-413A-9BDB-DF7203267B6C}"/>
            </c:ext>
          </c:extLst>
        </c:ser>
        <c:ser>
          <c:idx val="1"/>
          <c:order val="1"/>
          <c:tx>
            <c:strRef>
              <c:f>'HPV F'!$D$34</c:f>
              <c:strCache>
                <c:ptCount val="1"/>
                <c:pt idx="0">
                  <c:v>10 anos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'HPV F'!$B$37</c:f>
              <c:strCache>
                <c:ptCount val="1"/>
                <c:pt idx="0">
                  <c:v>Cobertura Vacinal</c:v>
                </c:pt>
              </c:strCache>
            </c:strRef>
          </c:cat>
          <c:val>
            <c:numRef>
              <c:f>'HPV F'!$D$37</c:f>
              <c:numCache>
                <c:formatCode>0.00</c:formatCode>
                <c:ptCount val="1"/>
                <c:pt idx="0">
                  <c:v>44.960342336940229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8B-413A-9BDB-DF7203267B6C}"/>
            </c:ext>
          </c:extLst>
        </c:ser>
        <c:ser>
          <c:idx val="2"/>
          <c:order val="2"/>
          <c:tx>
            <c:strRef>
              <c:f>'HPV F'!$E$34</c:f>
              <c:strCache>
                <c:ptCount val="1"/>
                <c:pt idx="0">
                  <c:v>11 anos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'HPV F'!$B$37</c:f>
              <c:strCache>
                <c:ptCount val="1"/>
                <c:pt idx="0">
                  <c:v>Cobertura Vacinal</c:v>
                </c:pt>
              </c:strCache>
            </c:strRef>
          </c:cat>
          <c:val>
            <c:numRef>
              <c:f>'HPV F'!$E$37</c:f>
              <c:numCache>
                <c:formatCode>0.00</c:formatCode>
                <c:ptCount val="1"/>
                <c:pt idx="0">
                  <c:v>74.931178282318953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8B-413A-9BDB-DF7203267B6C}"/>
            </c:ext>
          </c:extLst>
        </c:ser>
        <c:ser>
          <c:idx val="3"/>
          <c:order val="3"/>
          <c:tx>
            <c:strRef>
              <c:f>'HPV F'!$F$34</c:f>
              <c:strCache>
                <c:ptCount val="1"/>
                <c:pt idx="0">
                  <c:v>12 anos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'HPV F'!$B$37</c:f>
              <c:strCache>
                <c:ptCount val="1"/>
                <c:pt idx="0">
                  <c:v>Cobertura Vacinal</c:v>
                </c:pt>
              </c:strCache>
            </c:strRef>
          </c:cat>
          <c:val>
            <c:numRef>
              <c:f>'HPV F'!$F$37</c:f>
              <c:numCache>
                <c:formatCode>0.00</c:formatCode>
                <c:ptCount val="1"/>
                <c:pt idx="0">
                  <c:v>88.585134508980886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8B-413A-9BDB-DF7203267B6C}"/>
            </c:ext>
          </c:extLst>
        </c:ser>
        <c:ser>
          <c:idx val="4"/>
          <c:order val="4"/>
          <c:tx>
            <c:strRef>
              <c:f>'HPV F'!$G$34</c:f>
              <c:strCache>
                <c:ptCount val="1"/>
                <c:pt idx="0">
                  <c:v>13 anos 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'HPV F'!$B$37</c:f>
              <c:strCache>
                <c:ptCount val="1"/>
                <c:pt idx="0">
                  <c:v>Cobertura Vacinal</c:v>
                </c:pt>
              </c:strCache>
            </c:strRef>
          </c:cat>
          <c:val>
            <c:numRef>
              <c:f>'HPV F'!$G$37</c:f>
              <c:numCache>
                <c:formatCode>0.00</c:formatCode>
                <c:ptCount val="1"/>
                <c:pt idx="0">
                  <c:v>92.552263621248869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88B-413A-9BDB-DF7203267B6C}"/>
            </c:ext>
          </c:extLst>
        </c:ser>
        <c:ser>
          <c:idx val="5"/>
          <c:order val="5"/>
          <c:tx>
            <c:strRef>
              <c:f>'HPV F'!$H$34</c:f>
              <c:strCache>
                <c:ptCount val="1"/>
                <c:pt idx="0">
                  <c:v>14 anos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'HPV F'!$B$37</c:f>
              <c:strCache>
                <c:ptCount val="1"/>
                <c:pt idx="0">
                  <c:v>Cobertura Vacinal</c:v>
                </c:pt>
              </c:strCache>
            </c:strRef>
          </c:cat>
          <c:val>
            <c:numRef>
              <c:f>'HPV F'!$H$37</c:f>
              <c:numCache>
                <c:formatCode>0.00</c:formatCode>
                <c:ptCount val="1"/>
                <c:pt idx="0">
                  <c:v>93.360011857121677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88B-413A-9BDB-DF7203267B6C}"/>
            </c:ext>
          </c:extLst>
        </c:ser>
        <c:ser>
          <c:idx val="6"/>
          <c:order val="6"/>
          <c:tx>
            <c:strRef>
              <c:f>'HPV F'!$I$34</c:f>
              <c:strCache>
                <c:ptCount val="1"/>
                <c:pt idx="0">
                  <c:v>15 anos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'HPV F'!$B$37</c:f>
              <c:strCache>
                <c:ptCount val="1"/>
                <c:pt idx="0">
                  <c:v>Cobertura Vacinal</c:v>
                </c:pt>
              </c:strCache>
            </c:strRef>
          </c:cat>
          <c:val>
            <c:numRef>
              <c:f>'HPV F'!$I$37</c:f>
              <c:numCache>
                <c:formatCode>0.00</c:formatCode>
                <c:ptCount val="1"/>
                <c:pt idx="0">
                  <c:v>82.151212048406066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88B-413A-9BDB-DF7203267B6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800151904"/>
        <c:axId val="830954736"/>
      </c:barChart>
      <c:catAx>
        <c:axId val="80015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30954736"/>
        <c:crosses val="autoZero"/>
        <c:auto val="1"/>
        <c:lblAlgn val="ctr"/>
        <c:lblOffset val="100"/>
        <c:noMultiLvlLbl val="0"/>
      </c:catAx>
      <c:valAx>
        <c:axId val="83095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00151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Mulheres Não vacinadas com a 2° dose de HPV, por idade - Paraná, 2022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'HPV F'!$C$34</c:f>
              <c:strCache>
                <c:ptCount val="1"/>
                <c:pt idx="0">
                  <c:v>09 anos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5.6022408963585435E-3"/>
                  <c:y val="-6.8610622292941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0CE-482A-B8A2-580CCDF36B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'HPV F'!$B$38</c:f>
              <c:strCache>
                <c:ptCount val="1"/>
                <c:pt idx="0">
                  <c:v>Não Vacinados</c:v>
                </c:pt>
              </c:strCache>
            </c:strRef>
          </c:cat>
          <c:val>
            <c:numRef>
              <c:f>'HPV F'!$C$38</c:f>
              <c:numCache>
                <c:formatCode>#,##0</c:formatCode>
                <c:ptCount val="1"/>
                <c:pt idx="0">
                  <c:v>64139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CE-482A-B8A2-580CCDF36B58}"/>
            </c:ext>
          </c:extLst>
        </c:ser>
        <c:ser>
          <c:idx val="1"/>
          <c:order val="1"/>
          <c:tx>
            <c:strRef>
              <c:f>'HPV F'!$D$34</c:f>
              <c:strCache>
                <c:ptCount val="1"/>
                <c:pt idx="0">
                  <c:v>10 anos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2.0541549953314659E-2"/>
                  <c:y val="-5.9462539320549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0CE-482A-B8A2-580CCDF36B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'HPV F'!$B$38</c:f>
              <c:strCache>
                <c:ptCount val="1"/>
                <c:pt idx="0">
                  <c:v>Não Vacinados</c:v>
                </c:pt>
              </c:strCache>
            </c:strRef>
          </c:cat>
          <c:val>
            <c:numRef>
              <c:f>'HPV F'!$D$38</c:f>
              <c:numCache>
                <c:formatCode>#,##0</c:formatCode>
                <c:ptCount val="1"/>
                <c:pt idx="0">
                  <c:v>40387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CE-482A-B8A2-580CCDF36B58}"/>
            </c:ext>
          </c:extLst>
        </c:ser>
        <c:ser>
          <c:idx val="2"/>
          <c:order val="2"/>
          <c:tx>
            <c:strRef>
              <c:f>'HPV F'!$E$34</c:f>
              <c:strCache>
                <c:ptCount val="1"/>
                <c:pt idx="0">
                  <c:v>11 anos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2.2408963585434174E-2"/>
                  <c:y val="-6.8610622292941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0CE-482A-B8A2-580CCDF36B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'HPV F'!$B$38</c:f>
              <c:strCache>
                <c:ptCount val="1"/>
                <c:pt idx="0">
                  <c:v>Não Vacinados</c:v>
                </c:pt>
              </c:strCache>
            </c:strRef>
          </c:cat>
          <c:val>
            <c:numRef>
              <c:f>'HPV F'!$E$38</c:f>
              <c:numCache>
                <c:formatCode>#,##0</c:formatCode>
                <c:ptCount val="1"/>
                <c:pt idx="0">
                  <c:v>18395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0CE-482A-B8A2-580CCDF36B58}"/>
            </c:ext>
          </c:extLst>
        </c:ser>
        <c:ser>
          <c:idx val="3"/>
          <c:order val="3"/>
          <c:tx>
            <c:strRef>
              <c:f>'HPV F'!$F$34</c:f>
              <c:strCache>
                <c:ptCount val="1"/>
                <c:pt idx="0">
                  <c:v>12 anos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2.054154995331459E-2"/>
                  <c:y val="-5.9462539320549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0CE-482A-B8A2-580CCDF36B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'HPV F'!$B$38</c:f>
              <c:strCache>
                <c:ptCount val="1"/>
                <c:pt idx="0">
                  <c:v>Não Vacinados</c:v>
                </c:pt>
              </c:strCache>
            </c:strRef>
          </c:cat>
          <c:val>
            <c:numRef>
              <c:f>'HPV F'!$F$38</c:f>
              <c:numCache>
                <c:formatCode>#,##0</c:formatCode>
                <c:ptCount val="1"/>
                <c:pt idx="0">
                  <c:v>8376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0CE-482A-B8A2-580CCDF36B58}"/>
            </c:ext>
          </c:extLst>
        </c:ser>
        <c:ser>
          <c:idx val="4"/>
          <c:order val="4"/>
          <c:tx>
            <c:strRef>
              <c:f>'HPV F'!$G$34</c:f>
              <c:strCache>
                <c:ptCount val="1"/>
                <c:pt idx="0">
                  <c:v>13 anos 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1.8674136321195075E-2"/>
                  <c:y val="-4.1166373375765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0CE-482A-B8A2-580CCDF36B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'HPV F'!$B$38</c:f>
              <c:strCache>
                <c:ptCount val="1"/>
                <c:pt idx="0">
                  <c:v>Não Vacinados</c:v>
                </c:pt>
              </c:strCache>
            </c:strRef>
          </c:cat>
          <c:val>
            <c:numRef>
              <c:f>'HPV F'!$G$38</c:f>
              <c:numCache>
                <c:formatCode>#,##0</c:formatCode>
                <c:ptCount val="1"/>
                <c:pt idx="0">
                  <c:v>5465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0CE-482A-B8A2-580CCDF36B58}"/>
            </c:ext>
          </c:extLst>
        </c:ser>
        <c:ser>
          <c:idx val="5"/>
          <c:order val="5"/>
          <c:tx>
            <c:strRef>
              <c:f>'HPV F'!$H$34</c:f>
              <c:strCache>
                <c:ptCount val="1"/>
                <c:pt idx="0">
                  <c:v>14 anos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1.4939309056956116E-2"/>
                  <c:y val="-5.48884978343535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70CE-482A-B8A2-580CCDF36B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'HPV F'!$B$38</c:f>
              <c:strCache>
                <c:ptCount val="1"/>
                <c:pt idx="0">
                  <c:v>Não Vacinados</c:v>
                </c:pt>
              </c:strCache>
            </c:strRef>
          </c:cat>
          <c:val>
            <c:numRef>
              <c:f>'HPV F'!$H$38</c:f>
              <c:numCache>
                <c:formatCode>#,##0</c:formatCode>
                <c:ptCount val="1"/>
                <c:pt idx="0">
                  <c:v>4928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0CE-482A-B8A2-580CCDF36B58}"/>
            </c:ext>
          </c:extLst>
        </c:ser>
        <c:ser>
          <c:idx val="6"/>
          <c:order val="6"/>
          <c:tx>
            <c:strRef>
              <c:f>'HPV F'!$I$34</c:f>
              <c:strCache>
                <c:ptCount val="1"/>
                <c:pt idx="0">
                  <c:v>15 anos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3.734827264239015E-2"/>
                  <c:y val="-4.574041486196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70CE-482A-B8A2-580CCDF36B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'HPV F'!$B$38</c:f>
              <c:strCache>
                <c:ptCount val="1"/>
                <c:pt idx="0">
                  <c:v>Não Vacinados</c:v>
                </c:pt>
              </c:strCache>
            </c:strRef>
          </c:cat>
          <c:val>
            <c:numRef>
              <c:f>'HPV F'!$I$38</c:f>
              <c:numCache>
                <c:formatCode>#,##0</c:formatCode>
                <c:ptCount val="1"/>
                <c:pt idx="0">
                  <c:v>14115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0CE-482A-B8A2-580CCDF36B5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10350368"/>
        <c:axId val="818735168"/>
        <c:axId val="0"/>
      </c:bar3DChart>
      <c:catAx>
        <c:axId val="101035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18735168"/>
        <c:crosses val="autoZero"/>
        <c:auto val="1"/>
        <c:lblAlgn val="ctr"/>
        <c:lblOffset val="100"/>
        <c:noMultiLvlLbl val="0"/>
      </c:catAx>
      <c:valAx>
        <c:axId val="81873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10350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Gestantes</a:t>
            </a:r>
            <a:r>
              <a:rPr lang="pt-BR" baseline="0"/>
              <a:t> não vacinadas com dTpa</a:t>
            </a:r>
            <a:endParaRPr lang="pt-BR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'DTPa Gestantes'!$J$4:$N$4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'DTPa Gestantes'!$J$5:$N$5</c:f>
              <c:numCache>
                <c:formatCode>#,##0.00</c:formatCode>
                <c:ptCount val="5"/>
                <c:pt idx="0">
                  <c:v>66.661871673473499</c:v>
                </c:pt>
                <c:pt idx="1">
                  <c:v>68.688277492510394</c:v>
                </c:pt>
                <c:pt idx="2">
                  <c:v>50.460705294464603</c:v>
                </c:pt>
                <c:pt idx="3">
                  <c:v>48.281936009674801</c:v>
                </c:pt>
                <c:pt idx="4">
                  <c:v>52.084194286029103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41-44B6-B3B4-C8E0E6B0487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673041296"/>
        <c:axId val="1747383184"/>
      </c:lineChart>
      <c:catAx>
        <c:axId val="1673041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47383184"/>
        <c:crosses val="autoZero"/>
        <c:auto val="1"/>
        <c:lblAlgn val="ctr"/>
        <c:lblOffset val="100"/>
        <c:noMultiLvlLbl val="0"/>
      </c:catAx>
      <c:valAx>
        <c:axId val="174738318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73041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pt-BR" sz="4400" b="0" strike="noStrike" spc="-1">
                <a:latin typeface="Arial"/>
              </a:rPr>
              <a:t>Clique para mover o slide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pt-BR" sz="2000" b="0" strike="noStrike" spc="-1">
                <a:latin typeface="Arial"/>
              </a:rPr>
              <a:t>Clique para editar o formato de notas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pt-BR" sz="1400" b="0" strike="noStrike" spc="-1">
                <a:latin typeface="Times New Roman"/>
              </a:rPr>
              <a:t>&lt;cabeçalho&gt;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algn="r"/>
            <a:r>
              <a:rPr lang="pt-BR" sz="1400" b="0" strike="noStrike" spc="-1">
                <a:latin typeface="Times New Roman"/>
              </a:rPr>
              <a:t>&lt;data/hora&gt;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r>
              <a:rPr lang="pt-BR" sz="1400" b="0" strike="noStrike" spc="-1">
                <a:latin typeface="Times New Roman"/>
              </a:rPr>
              <a:t>&lt;rodapé&gt;</a:t>
            </a: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r"/>
            <a:fld id="{194B8370-ADC7-478D-BBF8-BDE79567247A}" type="slidenum">
              <a:rPr lang="pt-BR" sz="1400" b="0" strike="noStrike" spc="-1">
                <a:latin typeface="Times New Roman"/>
              </a:rPr>
              <a:t>‹nº›</a:t>
            </a:fld>
            <a:endParaRPr lang="pt-B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ldNum"/>
          </p:nvPr>
        </p:nvSpPr>
        <p:spPr>
          <a:xfrm>
            <a:off x="3852720" y="9364680"/>
            <a:ext cx="2936160" cy="4834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fld id="{0639DFCB-892D-40EF-A4D0-64BC6252DF5D}" type="slidenum">
              <a:rPr lang="pt-BR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1</a:t>
            </a:fld>
            <a:endParaRPr lang="pt-BR" sz="1200" b="0" strike="noStrike" spc="-1">
              <a:latin typeface="Times New Roman"/>
            </a:endParaRPr>
          </a:p>
        </p:txBody>
      </p:sp>
      <p:sp>
        <p:nvSpPr>
          <p:cNvPr id="102" name="Text Box 1"/>
          <p:cNvSpPr/>
          <p:nvPr/>
        </p:nvSpPr>
        <p:spPr>
          <a:xfrm>
            <a:off x="3852720" y="9364680"/>
            <a:ext cx="2937600" cy="48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fld id="{28E1C150-09F8-41B6-9078-F8E87BE84950}" type="slidenum">
              <a:rPr lang="pt-BR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1</a:t>
            </a:fld>
            <a:endParaRPr lang="pt-BR" sz="1200" b="0" strike="noStrike" spc="-1">
              <a:latin typeface="Arial"/>
            </a:endParaRPr>
          </a:p>
        </p:txBody>
      </p:sp>
      <p:sp>
        <p:nvSpPr>
          <p:cNvPr id="103" name="Text Box 2"/>
          <p:cNvSpPr/>
          <p:nvPr/>
        </p:nvSpPr>
        <p:spPr>
          <a:xfrm>
            <a:off x="3852720" y="9364680"/>
            <a:ext cx="2942640" cy="489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fld id="{1EE6C7F3-8A9B-46F8-812D-538A2EE7385E}" type="slidenum">
              <a:rPr lang="pt-BR" sz="1200" b="1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1</a:t>
            </a:fld>
            <a:endParaRPr lang="pt-BR" sz="1200" b="0" strike="noStrike" spc="-1">
              <a:latin typeface="Arial"/>
            </a:endParaRPr>
          </a:p>
        </p:txBody>
      </p:sp>
      <p:sp>
        <p:nvSpPr>
          <p:cNvPr id="104" name="Text Box 3"/>
          <p:cNvSpPr/>
          <p:nvPr/>
        </p:nvSpPr>
        <p:spPr>
          <a:xfrm>
            <a:off x="3852720" y="9364680"/>
            <a:ext cx="2945520" cy="49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fld id="{A19D62D5-E851-4670-AECC-30BF096DA4C8}" type="slidenum">
              <a:rPr lang="pt-BR" sz="12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1</a:t>
            </a:fld>
            <a:endParaRPr lang="pt-BR" sz="1200" b="0" strike="noStrike" spc="-1">
              <a:latin typeface="Arial"/>
            </a:endParaRPr>
          </a:p>
        </p:txBody>
      </p:sp>
      <p:sp>
        <p:nvSpPr>
          <p:cNvPr id="105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442913" y="1231900"/>
            <a:ext cx="5915025" cy="3327400"/>
          </a:xfrm>
          <a:prstGeom prst="rect">
            <a:avLst/>
          </a:prstGeom>
          <a:ln w="0">
            <a:noFill/>
          </a:ln>
        </p:spPr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79320" y="4743360"/>
            <a:ext cx="5441400" cy="388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107" name="Text Box 6"/>
          <p:cNvSpPr/>
          <p:nvPr/>
        </p:nvSpPr>
        <p:spPr>
          <a:xfrm>
            <a:off x="3852720" y="9364680"/>
            <a:ext cx="2945520" cy="494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fld id="{D1979CD6-8F81-42D5-98E7-A4920C3BAFAD}" type="slidenum">
              <a:rPr lang="pt-BR" sz="1200" b="1" strike="noStrike" spc="-1">
                <a:solidFill>
                  <a:srgbClr val="000000"/>
                </a:solidFill>
                <a:latin typeface="Calibri"/>
                <a:ea typeface="Microsoft YaHei"/>
              </a:rPr>
              <a:t>1</a:t>
            </a:fld>
            <a:endParaRPr lang="pt-B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109695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35319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8200" y="1604520"/>
            <a:ext cx="35319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6920" y="1604520"/>
            <a:ext cx="35319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120" y="3682080"/>
            <a:ext cx="35319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8200" y="3682080"/>
            <a:ext cx="35319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6920" y="3682080"/>
            <a:ext cx="35319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Conteúdo e Rodap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7751A1-A973-4A00-AAAC-04FA64A7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7" y="44624"/>
            <a:ext cx="12173527" cy="1319213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B24BE7A-574E-4BC0-97B8-8124F257E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785"/>
            <a:ext cx="10506075" cy="4032448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0565ECD-8BD0-4BD4-A285-3F75A6D20B6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C7D5D79-BD2B-4348-885A-DE4EFE78832B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35635FFA-25B0-4539-93E1-488B95198DC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5297" y="5658518"/>
            <a:ext cx="10399596" cy="731083"/>
          </a:xfrm>
        </p:spPr>
        <p:txBody>
          <a:bodyPr anchor="b"/>
          <a:lstStyle>
            <a:lvl1pPr marL="0" indent="0" algn="l">
              <a:defRPr sz="1200" spc="0"/>
            </a:lvl1pPr>
          </a:lstStyle>
          <a:p>
            <a:pPr lvl="0"/>
            <a:r>
              <a:rPr lang="pt-BR" dirty="0"/>
              <a:t>RODAPÉ</a:t>
            </a:r>
          </a:p>
        </p:txBody>
      </p:sp>
    </p:spTree>
    <p:extLst>
      <p:ext uri="{BB962C8B-B14F-4D97-AF65-F5344CB8AC3E}">
        <p14:creationId xmlns:p14="http://schemas.microsoft.com/office/powerpoint/2010/main" val="2808883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120" y="273600"/>
            <a:ext cx="1096956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/>
          <p:nvPr/>
        </p:nvSpPr>
        <p:spPr>
          <a:xfrm>
            <a:off x="838080" y="6356520"/>
            <a:ext cx="2736000" cy="3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Text Box 4"/>
          <p:cNvSpPr/>
          <p:nvPr/>
        </p:nvSpPr>
        <p:spPr>
          <a:xfrm>
            <a:off x="403704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Picture 6"/>
          <p:cNvPicPr/>
          <p:nvPr/>
        </p:nvPicPr>
        <p:blipFill>
          <a:blip r:embed="rId15"/>
          <a:stretch/>
        </p:blipFill>
        <p:spPr>
          <a:xfrm>
            <a:off x="0" y="1440"/>
            <a:ext cx="12188160" cy="685404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pt-BR" sz="44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mailto:dvvpi@sesa.pr.gov.br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1"/>
          <p:cNvPicPr/>
          <p:nvPr/>
        </p:nvPicPr>
        <p:blipFill>
          <a:blip r:embed="rId3"/>
          <a:stretch/>
        </p:blipFill>
        <p:spPr>
          <a:xfrm>
            <a:off x="0" y="-221941"/>
            <a:ext cx="12188160" cy="6854040"/>
          </a:xfrm>
          <a:prstGeom prst="rect">
            <a:avLst/>
          </a:prstGeom>
          <a:ln w="0">
            <a:noFill/>
          </a:ln>
        </p:spPr>
      </p:pic>
      <p:sp>
        <p:nvSpPr>
          <p:cNvPr id="89" name="Rectangle 2"/>
          <p:cNvSpPr/>
          <p:nvPr/>
        </p:nvSpPr>
        <p:spPr>
          <a:xfrm>
            <a:off x="943201" y="2199415"/>
            <a:ext cx="5316085" cy="5869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pt-BR" sz="3200" b="0" strike="noStrike" spc="-1" dirty="0">
                <a:latin typeface="Arial"/>
              </a:rPr>
              <a:t>Vacinação no Paraná</a:t>
            </a:r>
          </a:p>
        </p:txBody>
      </p:sp>
      <p:sp>
        <p:nvSpPr>
          <p:cNvPr id="90" name="Rectangle 9"/>
          <p:cNvSpPr/>
          <p:nvPr/>
        </p:nvSpPr>
        <p:spPr>
          <a:xfrm>
            <a:off x="1407917" y="5207728"/>
            <a:ext cx="6480000" cy="11680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1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DIVISÃO DE VIGILÂNCIA DO PROGRAMA DE IMUNIZAÇÃO</a:t>
            </a:r>
            <a:endParaRPr lang="pt-BR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COORDENADORIA DE VIGILÂNCIA EPIDEMIOLÓGICA</a:t>
            </a:r>
            <a:endParaRPr lang="pt-BR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 DIRETORIA DE ATENÇÃO E VIGILÂNCIA EM SAÚDE</a:t>
            </a:r>
            <a:endParaRPr lang="pt-BR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400" spc="-1" dirty="0">
              <a:solidFill>
                <a:srgbClr val="000000"/>
              </a:solidFill>
              <a:latin typeface="Arial"/>
              <a:ea typeface="Microsoft YaHei"/>
            </a:endParaRPr>
          </a:p>
          <a:p>
            <a:pPr algn="ctr">
              <a:lnSpc>
                <a:spcPct val="100000"/>
              </a:lnSpc>
            </a:pPr>
            <a:r>
              <a:rPr lang="pt-BR" sz="1400" b="0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Curitiba, </a:t>
            </a:r>
            <a:r>
              <a:rPr lang="pt-BR" sz="1400" b="0" strike="noStrike" spc="-1" dirty="0" smtClean="0">
                <a:solidFill>
                  <a:schemeClr val="bg1"/>
                </a:solidFill>
                <a:latin typeface="Arial"/>
                <a:ea typeface="Microsoft YaHei"/>
              </a:rPr>
              <a:t>19 </a:t>
            </a:r>
            <a:r>
              <a:rPr lang="pt-BR" sz="1400" b="0" strike="noStrike" spc="-1" dirty="0">
                <a:solidFill>
                  <a:schemeClr val="bg1"/>
                </a:solidFill>
                <a:latin typeface="Arial"/>
                <a:ea typeface="Microsoft YaHei"/>
              </a:rPr>
              <a:t>de abril de 2023.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C0199-85E3-4BE7-A4CE-E0C46B385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0749" y="2625715"/>
            <a:ext cx="3515557" cy="865429"/>
          </a:xfrm>
        </p:spPr>
        <p:txBody>
          <a:bodyPr/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Saúde juvenil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086C9AC-4DBF-4950-A947-6CF9E781E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2196" y="155667"/>
            <a:ext cx="3712056" cy="199183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A8EB79E-ED94-446A-B3FF-D491BBE4D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020" y="3862738"/>
            <a:ext cx="3621287" cy="248040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5900726-BFCE-4320-9173-E0A008680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019" y="155667"/>
            <a:ext cx="4572585" cy="303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85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C0199-85E3-4BE7-A4CE-E0C46B385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268" y="209183"/>
            <a:ext cx="10670594" cy="474838"/>
          </a:xfrm>
        </p:spPr>
        <p:txBody>
          <a:bodyPr/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Doses aplicadas de vacina HPV em meninas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C9617B0-BD53-4D96-A1CF-13CA197EB91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53852" y="6016802"/>
            <a:ext cx="3816424" cy="298315"/>
          </a:xfrm>
        </p:spPr>
        <p:txBody>
          <a:bodyPr/>
          <a:lstStyle/>
          <a:p>
            <a:pPr algn="just">
              <a:spcBef>
                <a:spcPts val="0"/>
              </a:spcBef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Fonte: SIPNI, 27/02/2023.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A41A0CB-38D2-48D5-8850-EC001BAC9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310" y="923277"/>
            <a:ext cx="5518102" cy="206704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8E9D490-7BFD-4CE2-97F3-347645055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604" y="3417710"/>
            <a:ext cx="581025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33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C0199-85E3-4BE7-A4CE-E0C46B385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268" y="209183"/>
            <a:ext cx="10670594" cy="474838"/>
          </a:xfrm>
        </p:spPr>
        <p:txBody>
          <a:bodyPr/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Cobertura vacinal HPV meninas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C9617B0-BD53-4D96-A1CF-13CA197EB91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53852" y="6016802"/>
            <a:ext cx="3816424" cy="298315"/>
          </a:xfrm>
        </p:spPr>
        <p:txBody>
          <a:bodyPr/>
          <a:lstStyle/>
          <a:p>
            <a:pPr algn="just">
              <a:spcBef>
                <a:spcPts val="0"/>
              </a:spcBef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Fonte: SIPNI, 27/02/2023.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17A10E34-F11B-4AB2-85B0-39CF2FFF44C0}"/>
              </a:ext>
            </a:extLst>
          </p:cNvPr>
          <p:cNvGraphicFramePr>
            <a:graphicFrameLocks/>
          </p:cNvGraphicFramePr>
          <p:nvPr/>
        </p:nvGraphicFramePr>
        <p:xfrm>
          <a:off x="805542" y="1063893"/>
          <a:ext cx="9551317" cy="4730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2865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C0199-85E3-4BE7-A4CE-E0C46B385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268" y="209183"/>
            <a:ext cx="10670594" cy="474838"/>
          </a:xfrm>
        </p:spPr>
        <p:txBody>
          <a:bodyPr/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Mulheres não vacinadas no ano de 2022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C9617B0-BD53-4D96-A1CF-13CA197EB91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53852" y="6016802"/>
            <a:ext cx="3816424" cy="298315"/>
          </a:xfrm>
        </p:spPr>
        <p:txBody>
          <a:bodyPr/>
          <a:lstStyle/>
          <a:p>
            <a:pPr algn="just">
              <a:spcBef>
                <a:spcPts val="0"/>
              </a:spcBef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Fonte: SIPNI, 27/02/2023.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B579291C-25B8-4CB2-8D5F-E9FEEC2A0256}"/>
              </a:ext>
            </a:extLst>
          </p:cNvPr>
          <p:cNvGraphicFramePr>
            <a:graphicFrameLocks/>
          </p:cNvGraphicFramePr>
          <p:nvPr/>
        </p:nvGraphicFramePr>
        <p:xfrm>
          <a:off x="1162975" y="1398781"/>
          <a:ext cx="9028482" cy="3903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8546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C0199-85E3-4BE7-A4CE-E0C46B385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268" y="209183"/>
            <a:ext cx="10670594" cy="474838"/>
          </a:xfrm>
        </p:spPr>
        <p:txBody>
          <a:bodyPr/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Doses aplicadas de vacina HPV em meninos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C9617B0-BD53-4D96-A1CF-13CA197EB91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53852" y="6016802"/>
            <a:ext cx="3816424" cy="298315"/>
          </a:xfrm>
        </p:spPr>
        <p:txBody>
          <a:bodyPr/>
          <a:lstStyle/>
          <a:p>
            <a:pPr algn="just">
              <a:spcBef>
                <a:spcPts val="0"/>
              </a:spcBef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Fonte: SIPNI, 27/02/2023.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E04F7FE-6C62-41DD-AD39-1E609F341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93" y="942003"/>
            <a:ext cx="7181850" cy="225742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0B6A520-6AC1-4757-9906-C6D357C77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526" y="3519674"/>
            <a:ext cx="716280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82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C0199-85E3-4BE7-A4CE-E0C46B385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268" y="209183"/>
            <a:ext cx="10670594" cy="474838"/>
          </a:xfrm>
        </p:spPr>
        <p:txBody>
          <a:bodyPr/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Cobertura vacinal HPV meninos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C9617B0-BD53-4D96-A1CF-13CA197EB91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53852" y="6016802"/>
            <a:ext cx="3816424" cy="298315"/>
          </a:xfrm>
        </p:spPr>
        <p:txBody>
          <a:bodyPr/>
          <a:lstStyle/>
          <a:p>
            <a:pPr algn="just">
              <a:spcBef>
                <a:spcPts val="0"/>
              </a:spcBef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Fonte: SIPNI, 27/02/2023.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5DB07BF-E349-2570-D1ED-7BD184D50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03" y="800447"/>
            <a:ext cx="10670594" cy="479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069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C0199-85E3-4BE7-A4CE-E0C46B385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268" y="209183"/>
            <a:ext cx="10670594" cy="474838"/>
          </a:xfrm>
        </p:spPr>
        <p:txBody>
          <a:bodyPr/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Homens não vacinadas no ano de 2022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C9617B0-BD53-4D96-A1CF-13CA197EB91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53852" y="6016802"/>
            <a:ext cx="3816424" cy="298315"/>
          </a:xfrm>
        </p:spPr>
        <p:txBody>
          <a:bodyPr/>
          <a:lstStyle/>
          <a:p>
            <a:pPr algn="just">
              <a:spcBef>
                <a:spcPts val="0"/>
              </a:spcBef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Fonte: SIPNI, 27/02/2023.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FBEE145-CA1C-F7E6-5790-43574EA37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852" y="1048864"/>
            <a:ext cx="9902825" cy="437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097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C0199-85E3-4BE7-A4CE-E0C46B385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0749" y="2625715"/>
            <a:ext cx="3515557" cy="865429"/>
          </a:xfrm>
        </p:spPr>
        <p:txBody>
          <a:bodyPr/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Saúde materna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D2F24F8-3BCB-4D1B-9309-A8C467A51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83" y="148845"/>
            <a:ext cx="4602917" cy="287021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674F224-4EDB-4D7E-9581-9D0F003CC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276" y="3838946"/>
            <a:ext cx="4018328" cy="248129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883FA94-3D1F-4CAD-A0BC-E94A94C46A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1529" y="148845"/>
            <a:ext cx="3515557" cy="211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470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C0199-85E3-4BE7-A4CE-E0C46B385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268" y="209183"/>
            <a:ext cx="10670594" cy="474838"/>
          </a:xfrm>
        </p:spPr>
        <p:txBody>
          <a:bodyPr/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Vacinação em gestantes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C9617B0-BD53-4D96-A1CF-13CA197EB91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53852" y="6016802"/>
            <a:ext cx="3816424" cy="298315"/>
          </a:xfrm>
        </p:spPr>
        <p:txBody>
          <a:bodyPr/>
          <a:lstStyle/>
          <a:p>
            <a:pPr algn="just">
              <a:spcBef>
                <a:spcPts val="0"/>
              </a:spcBef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Fonte: SIPNI, 27/02/2023.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62E23556-3867-4A98-9C1F-4FDB1075001F}"/>
              </a:ext>
            </a:extLst>
          </p:cNvPr>
          <p:cNvGraphicFramePr>
            <a:graphicFrameLocks/>
          </p:cNvGraphicFramePr>
          <p:nvPr/>
        </p:nvGraphicFramePr>
        <p:xfrm>
          <a:off x="2565647" y="1313895"/>
          <a:ext cx="6305303" cy="3760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Imagem 2">
            <a:extLst>
              <a:ext uri="{FF2B5EF4-FFF2-40B4-BE49-F238E27FC236}">
                <a16:creationId xmlns:a16="http://schemas.microsoft.com/office/drawing/2014/main" id="{202EDDC9-B63D-4B42-90CD-0D15EE122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5839" y="0"/>
            <a:ext cx="3082986" cy="147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372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C0199-85E3-4BE7-A4CE-E0C46B385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332" y="542883"/>
            <a:ext cx="10670594" cy="474838"/>
          </a:xfrm>
        </p:spPr>
        <p:txBody>
          <a:bodyPr/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Vacinação contra a Influenza em gestantes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C9617B0-BD53-4D96-A1CF-13CA197EB91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53852" y="6016802"/>
            <a:ext cx="3816424" cy="298315"/>
          </a:xfrm>
        </p:spPr>
        <p:txBody>
          <a:bodyPr/>
          <a:lstStyle/>
          <a:p>
            <a:pPr algn="just">
              <a:spcBef>
                <a:spcPts val="0"/>
              </a:spcBef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Fonte: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LocalizaSus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14/03/2023.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60B64F6-D97C-7DEA-7305-5596ACF02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06" y="1017721"/>
            <a:ext cx="8672739" cy="308554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0C07DE5-007A-F094-D3AC-CDDFBE9B4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332" y="4639823"/>
            <a:ext cx="10330543" cy="84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51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C0199-85E3-4BE7-A4CE-E0C46B385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0749" y="2625715"/>
            <a:ext cx="3515557" cy="865429"/>
          </a:xfrm>
        </p:spPr>
        <p:txBody>
          <a:bodyPr/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Saúde infantil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2DDBBA4-CE1E-4933-8A15-68C6778B4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30" y="344594"/>
            <a:ext cx="3233825" cy="228112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649FA9B-CE44-4EC4-834B-2B2664324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7575" y="3429000"/>
            <a:ext cx="4075755" cy="263818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9D8259CF-14B7-4975-BE48-65954115B2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0749" y="122652"/>
            <a:ext cx="3035115" cy="235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26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D143C4EC-7912-4AE9-6971-EE3238DEE6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56624" y="2395155"/>
            <a:ext cx="2046514" cy="639423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</a:t>
            </a:r>
          </a:p>
          <a:p>
            <a:pPr algn="just"/>
            <a:endParaRPr lang="pt-BR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pt-BR" sz="96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OBRIGADA!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CAEEFC6-F2BA-B77D-8B6A-58FA4CFB9D12}"/>
              </a:ext>
            </a:extLst>
          </p:cNvPr>
          <p:cNvSpPr txBox="1"/>
          <p:nvPr/>
        </p:nvSpPr>
        <p:spPr>
          <a:xfrm>
            <a:off x="7108281" y="3607387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dvvpi@sesa.pr.gov.br</a:t>
            </a:r>
            <a:r>
              <a:rPr lang="pt-BR" u="sng" dirty="0"/>
              <a:t/>
            </a:r>
            <a:br>
              <a:rPr lang="pt-BR" u="sng" dirty="0"/>
            </a:br>
            <a:r>
              <a:rPr lang="pt-BR" dirty="0"/>
              <a:t>(41) 3330-4300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DFB9D91-6908-4762-80E9-5CCF1A43D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75" y="573333"/>
            <a:ext cx="3249327" cy="547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274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C0199-85E3-4BE7-A4CE-E0C46B385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268" y="209183"/>
            <a:ext cx="10670594" cy="474838"/>
          </a:xfrm>
        </p:spPr>
        <p:txBody>
          <a:bodyPr/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Cobertura vacinal das crianças menores de 2 anos de idade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C9617B0-BD53-4D96-A1CF-13CA197EB91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53852" y="6016802"/>
            <a:ext cx="3816424" cy="298315"/>
          </a:xfrm>
        </p:spPr>
        <p:txBody>
          <a:bodyPr/>
          <a:lstStyle/>
          <a:p>
            <a:pPr algn="just">
              <a:spcBef>
                <a:spcPts val="0"/>
              </a:spcBef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Fonte: SIPNI, 27/03/2023.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CD2BFE7-1305-412A-A36C-AEA0C023C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57" y="1692068"/>
            <a:ext cx="11820309" cy="255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50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C0199-85E3-4BE7-A4CE-E0C46B385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88" y="476672"/>
            <a:ext cx="11449272" cy="752509"/>
          </a:xfrm>
        </p:spPr>
        <p:txBody>
          <a:bodyPr/>
          <a:lstStyle/>
          <a:p>
            <a:pPr algn="l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Cobertura vacinal de rotina – crianças menores de 2 anos, ano de 2022.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ço Reservado para Conteúdo 3">
            <a:extLst>
              <a:ext uri="{FF2B5EF4-FFF2-40B4-BE49-F238E27FC236}">
                <a16:creationId xmlns:a16="http://schemas.microsoft.com/office/drawing/2014/main" id="{6AF14051-64C9-4BF3-9762-94E48D655576}"/>
              </a:ext>
            </a:extLst>
          </p:cNvPr>
          <p:cNvSpPr txBox="1">
            <a:spLocks/>
          </p:cNvSpPr>
          <p:nvPr/>
        </p:nvSpPr>
        <p:spPr bwMode="auto">
          <a:xfrm>
            <a:off x="1125860" y="5949280"/>
            <a:ext cx="3888432" cy="24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0" indent="0" algn="l" defTabSz="449263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 kern="1200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pt-BR" sz="1000" b="0" dirty="0">
                <a:latin typeface="Arial" panose="020B0604020202020204" pitchFamily="34" charset="0"/>
                <a:cs typeface="Arial" panose="020B0604020202020204" pitchFamily="34" charset="0"/>
              </a:rPr>
              <a:t>Fonte: Dados do </a:t>
            </a:r>
            <a:r>
              <a:rPr lang="pt-BR" sz="1000" b="0" dirty="0" err="1">
                <a:latin typeface="Arial" panose="020B0604020202020204" pitchFamily="34" charset="0"/>
                <a:cs typeface="Arial" panose="020B0604020202020204" pitchFamily="34" charset="0"/>
              </a:rPr>
              <a:t>OpenDatasus</a:t>
            </a:r>
            <a:r>
              <a:rPr lang="pt-BR" sz="1000" b="0" dirty="0">
                <a:latin typeface="Arial" panose="020B0604020202020204" pitchFamily="34" charset="0"/>
                <a:cs typeface="Arial" panose="020B0604020202020204" pitchFamily="34" charset="0"/>
              </a:rPr>
              <a:t>, 27/03/2023.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593FA8A-EA63-49C5-99FA-1D928AB17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950" y="1596889"/>
            <a:ext cx="11094924" cy="366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35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C0199-85E3-4BE7-A4CE-E0C46B385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88" y="476672"/>
            <a:ext cx="11449272" cy="752509"/>
          </a:xfrm>
        </p:spPr>
        <p:txBody>
          <a:bodyPr/>
          <a:lstStyle/>
          <a:p>
            <a:pPr algn="l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Cobertura vacinal de rotina – crianças menores de 2 anos, ano de 2023.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ço Reservado para Conteúdo 3">
            <a:extLst>
              <a:ext uri="{FF2B5EF4-FFF2-40B4-BE49-F238E27FC236}">
                <a16:creationId xmlns:a16="http://schemas.microsoft.com/office/drawing/2014/main" id="{6AF14051-64C9-4BF3-9762-94E48D655576}"/>
              </a:ext>
            </a:extLst>
          </p:cNvPr>
          <p:cNvSpPr txBox="1">
            <a:spLocks/>
          </p:cNvSpPr>
          <p:nvPr/>
        </p:nvSpPr>
        <p:spPr bwMode="auto">
          <a:xfrm>
            <a:off x="1125860" y="5949280"/>
            <a:ext cx="3888432" cy="24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0" indent="0" algn="l" defTabSz="449263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 kern="1200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pt-BR" sz="1000" b="0" dirty="0">
                <a:latin typeface="Arial" panose="020B0604020202020204" pitchFamily="34" charset="0"/>
                <a:cs typeface="Arial" panose="020B0604020202020204" pitchFamily="34" charset="0"/>
              </a:rPr>
              <a:t>Fonte: Dados do </a:t>
            </a:r>
            <a:r>
              <a:rPr lang="pt-BR" sz="1000" b="0" dirty="0" err="1">
                <a:latin typeface="Arial" panose="020B0604020202020204" pitchFamily="34" charset="0"/>
                <a:cs typeface="Arial" panose="020B0604020202020204" pitchFamily="34" charset="0"/>
              </a:rPr>
              <a:t>OpenDatasus</a:t>
            </a:r>
            <a:r>
              <a:rPr lang="pt-BR" sz="1000" b="0" dirty="0">
                <a:latin typeface="Arial" panose="020B0604020202020204" pitchFamily="34" charset="0"/>
                <a:cs typeface="Arial" panose="020B0604020202020204" pitchFamily="34" charset="0"/>
              </a:rPr>
              <a:t>, 27/03/2023.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B2EBBD6-47BC-4FD8-A787-D45214F1A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868" y="1613337"/>
            <a:ext cx="10825088" cy="358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82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C0199-85E3-4BE7-A4CE-E0C46B385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88" y="476672"/>
            <a:ext cx="11449272" cy="752509"/>
          </a:xfrm>
        </p:spPr>
        <p:txBody>
          <a:bodyPr/>
          <a:lstStyle/>
          <a:p>
            <a:pPr algn="l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Cobertura vacinal de rotina – crianças menores de 2 anos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ço Reservado para Conteúdo 3">
            <a:extLst>
              <a:ext uri="{FF2B5EF4-FFF2-40B4-BE49-F238E27FC236}">
                <a16:creationId xmlns:a16="http://schemas.microsoft.com/office/drawing/2014/main" id="{6AF14051-64C9-4BF3-9762-94E48D655576}"/>
              </a:ext>
            </a:extLst>
          </p:cNvPr>
          <p:cNvSpPr txBox="1">
            <a:spLocks/>
          </p:cNvSpPr>
          <p:nvPr/>
        </p:nvSpPr>
        <p:spPr bwMode="auto">
          <a:xfrm>
            <a:off x="1125860" y="5949280"/>
            <a:ext cx="3888432" cy="24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0" indent="0" algn="l" defTabSz="449263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 kern="1200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pt-BR" sz="1000" b="0" dirty="0">
                <a:latin typeface="Arial" panose="020B0604020202020204" pitchFamily="34" charset="0"/>
                <a:cs typeface="Arial" panose="020B0604020202020204" pitchFamily="34" charset="0"/>
              </a:rPr>
              <a:t>Fonte: Dados do </a:t>
            </a:r>
            <a:r>
              <a:rPr lang="pt-BR" sz="1000" b="0" dirty="0" err="1">
                <a:latin typeface="Arial" panose="020B0604020202020204" pitchFamily="34" charset="0"/>
                <a:cs typeface="Arial" panose="020B0604020202020204" pitchFamily="34" charset="0"/>
              </a:rPr>
              <a:t>OpenDatasus</a:t>
            </a:r>
            <a:r>
              <a:rPr lang="pt-BR" sz="1000" b="0" dirty="0">
                <a:latin typeface="Arial" panose="020B0604020202020204" pitchFamily="34" charset="0"/>
                <a:cs typeface="Arial" panose="020B0604020202020204" pitchFamily="34" charset="0"/>
              </a:rPr>
              <a:t>, 10/2022.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25B7298-F5B6-47DB-9289-BDE4D1956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22" y="971108"/>
            <a:ext cx="9098039" cy="497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03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C0199-85E3-4BE7-A4CE-E0C46B385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88" y="476672"/>
            <a:ext cx="11449272" cy="752509"/>
          </a:xfrm>
        </p:spPr>
        <p:txBody>
          <a:bodyPr/>
          <a:lstStyle/>
          <a:p>
            <a:pPr algn="l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Cobertura vacinal de rotina – crianças menores de 2 anos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ço Reservado para Conteúdo 3">
            <a:extLst>
              <a:ext uri="{FF2B5EF4-FFF2-40B4-BE49-F238E27FC236}">
                <a16:creationId xmlns:a16="http://schemas.microsoft.com/office/drawing/2014/main" id="{6AF14051-64C9-4BF3-9762-94E48D655576}"/>
              </a:ext>
            </a:extLst>
          </p:cNvPr>
          <p:cNvSpPr txBox="1">
            <a:spLocks/>
          </p:cNvSpPr>
          <p:nvPr/>
        </p:nvSpPr>
        <p:spPr bwMode="auto">
          <a:xfrm>
            <a:off x="1125860" y="5949280"/>
            <a:ext cx="3888432" cy="24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0" indent="0" algn="l" defTabSz="449263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 kern="1200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pt-BR" sz="1000" b="0" dirty="0">
                <a:latin typeface="Arial" panose="020B0604020202020204" pitchFamily="34" charset="0"/>
                <a:cs typeface="Arial" panose="020B0604020202020204" pitchFamily="34" charset="0"/>
              </a:rPr>
              <a:t>Fonte: Dados do </a:t>
            </a:r>
            <a:r>
              <a:rPr lang="pt-BR" sz="1000" b="0" dirty="0" err="1">
                <a:latin typeface="Arial" panose="020B0604020202020204" pitchFamily="34" charset="0"/>
                <a:cs typeface="Arial" panose="020B0604020202020204" pitchFamily="34" charset="0"/>
              </a:rPr>
              <a:t>OpenDatasus</a:t>
            </a:r>
            <a:r>
              <a:rPr lang="pt-BR" sz="1000" b="0" dirty="0">
                <a:latin typeface="Arial" panose="020B0604020202020204" pitchFamily="34" charset="0"/>
                <a:cs typeface="Arial" panose="020B0604020202020204" pitchFamily="34" charset="0"/>
              </a:rPr>
              <a:t>, 02/2023.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1164F6F7-E207-48BC-B7DF-ECDC4FAC9C4F}"/>
              </a:ext>
            </a:extLst>
          </p:cNvPr>
          <p:cNvGraphicFramePr>
            <a:graphicFrameLocks/>
          </p:cNvGraphicFramePr>
          <p:nvPr/>
        </p:nvGraphicFramePr>
        <p:xfrm>
          <a:off x="1125860" y="1326835"/>
          <a:ext cx="8706898" cy="4373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86797E3B-5EEC-4A8A-A680-9A7FF8D010EF}"/>
              </a:ext>
            </a:extLst>
          </p:cNvPr>
          <p:cNvCxnSpPr/>
          <p:nvPr/>
        </p:nvCxnSpPr>
        <p:spPr>
          <a:xfrm>
            <a:off x="1692892" y="2157736"/>
            <a:ext cx="7677150" cy="9525"/>
          </a:xfrm>
          <a:prstGeom prst="line">
            <a:avLst/>
          </a:prstGeom>
          <a:ln>
            <a:solidFill>
              <a:sysClr val="windowText" lastClr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4">
            <a:extLst>
              <a:ext uri="{FF2B5EF4-FFF2-40B4-BE49-F238E27FC236}">
                <a16:creationId xmlns:a16="http://schemas.microsoft.com/office/drawing/2014/main" id="{B8CEB48C-77E3-4279-9F36-0A8C86AFE318}"/>
              </a:ext>
            </a:extLst>
          </p:cNvPr>
          <p:cNvSpPr txBox="1"/>
          <p:nvPr/>
        </p:nvSpPr>
        <p:spPr>
          <a:xfrm>
            <a:off x="8684241" y="1938661"/>
            <a:ext cx="923925" cy="228600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/>
              <a:t>meta 95%</a:t>
            </a:r>
          </a:p>
        </p:txBody>
      </p:sp>
    </p:spTree>
    <p:extLst>
      <p:ext uri="{BB962C8B-B14F-4D97-AF65-F5344CB8AC3E}">
        <p14:creationId xmlns:p14="http://schemas.microsoft.com/office/powerpoint/2010/main" val="2406831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C0199-85E3-4BE7-A4CE-E0C46B385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269" y="209183"/>
            <a:ext cx="11665297" cy="474838"/>
          </a:xfrm>
        </p:spPr>
        <p:txBody>
          <a:bodyPr/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Cobertura vacinal para Poliomielite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C9617B0-BD53-4D96-A1CF-13CA197EB91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53852" y="6016802"/>
            <a:ext cx="3816424" cy="298315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Fonte: SIPNI,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fev</a:t>
            </a:r>
            <a:r>
              <a:rPr lang="pt-BR">
                <a:latin typeface="Arial" panose="020B0604020202020204" pitchFamily="34" charset="0"/>
                <a:cs typeface="Arial" panose="020B0604020202020204" pitchFamily="34" charset="0"/>
              </a:rPr>
              <a:t>/2023.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ço Reservado para Conteúdo 3">
            <a:extLst>
              <a:ext uri="{FF2B5EF4-FFF2-40B4-BE49-F238E27FC236}">
                <a16:creationId xmlns:a16="http://schemas.microsoft.com/office/drawing/2014/main" id="{6A22E625-C9C6-43B5-BCEA-7DBE3DDCE425}"/>
              </a:ext>
            </a:extLst>
          </p:cNvPr>
          <p:cNvSpPr txBox="1">
            <a:spLocks/>
          </p:cNvSpPr>
          <p:nvPr/>
        </p:nvSpPr>
        <p:spPr bwMode="auto">
          <a:xfrm>
            <a:off x="7606580" y="2852936"/>
            <a:ext cx="4440588" cy="208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0" indent="0" algn="l" defTabSz="449263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 kern="1200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endParaRPr lang="pt-BR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endParaRPr lang="pt-BR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endParaRPr lang="pt-BR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9AF77A73-E06A-4A99-8244-0FA9857C4314}"/>
              </a:ext>
            </a:extLst>
          </p:cNvPr>
          <p:cNvGraphicFramePr>
            <a:graphicFrameLocks/>
          </p:cNvGraphicFramePr>
          <p:nvPr/>
        </p:nvGraphicFramePr>
        <p:xfrm>
          <a:off x="1997476" y="1306115"/>
          <a:ext cx="7451771" cy="4245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2684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C0199-85E3-4BE7-A4CE-E0C46B385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269" y="209183"/>
            <a:ext cx="11665297" cy="474838"/>
          </a:xfrm>
        </p:spPr>
        <p:txBody>
          <a:bodyPr/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Cobertura vacinal da Tríplice Viral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C9617B0-BD53-4D96-A1CF-13CA197EB91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53852" y="6016802"/>
            <a:ext cx="3816424" cy="298315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Fonte: SIPNI,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fev</a:t>
            </a:r>
            <a:r>
              <a:rPr lang="pt-BR">
                <a:latin typeface="Arial" panose="020B0604020202020204" pitchFamily="34" charset="0"/>
                <a:cs typeface="Arial" panose="020B0604020202020204" pitchFamily="34" charset="0"/>
              </a:rPr>
              <a:t>/2023.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ço Reservado para Conteúdo 3">
            <a:extLst>
              <a:ext uri="{FF2B5EF4-FFF2-40B4-BE49-F238E27FC236}">
                <a16:creationId xmlns:a16="http://schemas.microsoft.com/office/drawing/2014/main" id="{6A22E625-C9C6-43B5-BCEA-7DBE3DDCE425}"/>
              </a:ext>
            </a:extLst>
          </p:cNvPr>
          <p:cNvSpPr txBox="1">
            <a:spLocks/>
          </p:cNvSpPr>
          <p:nvPr/>
        </p:nvSpPr>
        <p:spPr bwMode="auto">
          <a:xfrm>
            <a:off x="7606580" y="2852936"/>
            <a:ext cx="4440588" cy="208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0" indent="0" algn="l" defTabSz="449263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 kern="1200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endParaRPr lang="pt-BR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endParaRPr lang="pt-BR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endParaRPr lang="pt-BR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D41E5C1E-DDFF-4AD7-808E-190E70F6BA38}"/>
              </a:ext>
            </a:extLst>
          </p:cNvPr>
          <p:cNvGraphicFramePr>
            <a:graphicFrameLocks/>
          </p:cNvGraphicFramePr>
          <p:nvPr/>
        </p:nvGraphicFramePr>
        <p:xfrm>
          <a:off x="1801192" y="1100831"/>
          <a:ext cx="7492753" cy="4243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1597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19029</TotalTime>
  <Words>325</Words>
  <Application>Microsoft Office PowerPoint</Application>
  <PresentationFormat>Personalizar</PresentationFormat>
  <Paragraphs>66</Paragraphs>
  <Slides>20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8" baseType="lpstr">
      <vt:lpstr>Microsoft YaHei</vt:lpstr>
      <vt:lpstr>Arial</vt:lpstr>
      <vt:lpstr>Calibri</vt:lpstr>
      <vt:lpstr>DejaVu Sans</vt:lpstr>
      <vt:lpstr>Symbol</vt:lpstr>
      <vt:lpstr>Times New Roman</vt:lpstr>
      <vt:lpstr>Wingdings</vt:lpstr>
      <vt:lpstr>Office Theme</vt:lpstr>
      <vt:lpstr>Apresentação do PowerPoint</vt:lpstr>
      <vt:lpstr>Saúde infantil</vt:lpstr>
      <vt:lpstr>Cobertura vacinal das crianças menores de 2 anos de idade</vt:lpstr>
      <vt:lpstr>Cobertura vacinal de rotina – crianças menores de 2 anos, ano de 2022.</vt:lpstr>
      <vt:lpstr>Cobertura vacinal de rotina – crianças menores de 2 anos, ano de 2023.</vt:lpstr>
      <vt:lpstr>Cobertura vacinal de rotina – crianças menores de 2 anos</vt:lpstr>
      <vt:lpstr>Cobertura vacinal de rotina – crianças menores de 2 anos</vt:lpstr>
      <vt:lpstr>Cobertura vacinal para Poliomielite</vt:lpstr>
      <vt:lpstr>Cobertura vacinal da Tríplice Viral</vt:lpstr>
      <vt:lpstr>Saúde juvenil</vt:lpstr>
      <vt:lpstr>Doses aplicadas de vacina HPV em meninas</vt:lpstr>
      <vt:lpstr>Cobertura vacinal HPV meninas</vt:lpstr>
      <vt:lpstr>Mulheres não vacinadas no ano de 2022</vt:lpstr>
      <vt:lpstr>Doses aplicadas de vacina HPV em meninos</vt:lpstr>
      <vt:lpstr>Cobertura vacinal HPV meninos </vt:lpstr>
      <vt:lpstr>Homens não vacinadas no ano de 2022</vt:lpstr>
      <vt:lpstr>Saúde materna</vt:lpstr>
      <vt:lpstr>Vacinação em gestantes</vt:lpstr>
      <vt:lpstr>Vacinação contra a Influenza em gestantes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SESA</dc:creator>
  <dc:description/>
  <cp:lastModifiedBy>User</cp:lastModifiedBy>
  <cp:revision>1311</cp:revision>
  <cp:lastPrinted>2021-06-14T23:43:57Z</cp:lastPrinted>
  <dcterms:created xsi:type="dcterms:W3CDTF">2019-05-27T16:04:40Z</dcterms:created>
  <dcterms:modified xsi:type="dcterms:W3CDTF">2023-04-19T01:11:12Z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Personalizar</vt:lpwstr>
  </property>
  <property fmtid="{D5CDD505-2E9C-101B-9397-08002B2CF9AE}" pid="4" name="Slides">
    <vt:i4>6</vt:i4>
  </property>
</Properties>
</file>