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548" r:id="rId2"/>
    <p:sldId id="549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038" userDrawn="1">
          <p15:clr>
            <a:srgbClr val="A4A3A4"/>
          </p15:clr>
        </p15:guide>
        <p15:guide id="3" orient="horz" pos="323" userDrawn="1">
          <p15:clr>
            <a:srgbClr val="A4A3A4"/>
          </p15:clr>
        </p15:guide>
        <p15:guide id="4" orient="horz" pos="4020" userDrawn="1">
          <p15:clr>
            <a:srgbClr val="A4A3A4"/>
          </p15:clr>
        </p15:guide>
        <p15:guide id="5" orient="horz" pos="3680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10" orient="horz" pos="4320" userDrawn="1">
          <p15:clr>
            <a:srgbClr val="A4A3A4"/>
          </p15:clr>
        </p15:guide>
        <p15:guide id="11" orient="horz" userDrawn="1">
          <p15:clr>
            <a:srgbClr val="A4A3A4"/>
          </p15:clr>
        </p15:guide>
        <p15:guide id="14" userDrawn="1">
          <p15:clr>
            <a:srgbClr val="A4A3A4"/>
          </p15:clr>
        </p15:guide>
        <p15:guide id="15" pos="7680" userDrawn="1">
          <p15:clr>
            <a:srgbClr val="A4A3A4"/>
          </p15:clr>
        </p15:guide>
        <p15:guide id="16" pos="642" userDrawn="1">
          <p15:clr>
            <a:srgbClr val="A4A3A4"/>
          </p15:clr>
        </p15:guide>
        <p15:guide id="17" orient="horz" pos="3022" userDrawn="1">
          <p15:clr>
            <a:srgbClr val="A4A3A4"/>
          </p15:clr>
        </p15:guide>
        <p15:guide id="18" orient="horz" pos="2160" userDrawn="1">
          <p15:clr>
            <a:srgbClr val="A4A3A4"/>
          </p15:clr>
        </p15:guide>
        <p15:guide id="19" pos="5813" userDrawn="1">
          <p15:clr>
            <a:srgbClr val="A4A3A4"/>
          </p15:clr>
        </p15:guide>
        <p15:guide id="20" pos="64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009B54"/>
    <a:srgbClr val="006FB0"/>
    <a:srgbClr val="4558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859" autoAdjust="0"/>
    <p:restoredTop sz="94717"/>
  </p:normalViewPr>
  <p:slideViewPr>
    <p:cSldViewPr snapToGrid="0" snapToObjects="1">
      <p:cViewPr varScale="1">
        <p:scale>
          <a:sx n="119" d="100"/>
          <a:sy n="119" d="100"/>
        </p:scale>
        <p:origin x="1218" y="84"/>
      </p:cViewPr>
      <p:guideLst>
        <p:guide pos="7038"/>
        <p:guide orient="horz" pos="323"/>
        <p:guide orient="horz" pos="4020"/>
        <p:guide orient="horz" pos="3680"/>
        <p:guide pos="3840"/>
        <p:guide orient="horz" pos="4320"/>
        <p:guide orient="horz"/>
        <p:guide/>
        <p:guide pos="7680"/>
        <p:guide pos="642"/>
        <p:guide orient="horz" pos="3022"/>
        <p:guide orient="horz" pos="2160"/>
        <p:guide pos="5813"/>
        <p:guide pos="64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B4CB5-06F1-AA45-A19D-64C3EB12BBE0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4A694-917A-A342-A91B-ECB99F0DF55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5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:notes"/>
          <p:cNvSpPr/>
          <p:nvPr/>
        </p:nvSpPr>
        <p:spPr>
          <a:xfrm>
            <a:off x="3852720" y="9364680"/>
            <a:ext cx="2930760" cy="47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5:notes"/>
          <p:cNvSpPr/>
          <p:nvPr/>
        </p:nvSpPr>
        <p:spPr>
          <a:xfrm>
            <a:off x="3852720" y="9364680"/>
            <a:ext cx="2932200" cy="479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5:notes"/>
          <p:cNvSpPr/>
          <p:nvPr/>
        </p:nvSpPr>
        <p:spPr>
          <a:xfrm>
            <a:off x="3852720" y="9364680"/>
            <a:ext cx="293688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:notes"/>
          <p:cNvSpPr/>
          <p:nvPr/>
        </p:nvSpPr>
        <p:spPr>
          <a:xfrm>
            <a:off x="3852720" y="9364680"/>
            <a:ext cx="2940120" cy="48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2325" cy="3321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Google Shape;167;p25:notes"/>
          <p:cNvSpPr txBox="1">
            <a:spLocks noGrp="1"/>
          </p:cNvSpPr>
          <p:nvPr>
            <p:ph type="body" idx="1"/>
          </p:nvPr>
        </p:nvSpPr>
        <p:spPr>
          <a:xfrm>
            <a:off x="678960" y="4743000"/>
            <a:ext cx="5435640" cy="387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5:notes"/>
          <p:cNvSpPr/>
          <p:nvPr/>
        </p:nvSpPr>
        <p:spPr>
          <a:xfrm>
            <a:off x="3852720" y="9364680"/>
            <a:ext cx="2940120" cy="4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1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2243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:notes"/>
          <p:cNvSpPr/>
          <p:nvPr/>
        </p:nvSpPr>
        <p:spPr>
          <a:xfrm>
            <a:off x="3852720" y="9364680"/>
            <a:ext cx="2930760" cy="477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25:notes"/>
          <p:cNvSpPr/>
          <p:nvPr/>
        </p:nvSpPr>
        <p:spPr>
          <a:xfrm>
            <a:off x="3852720" y="9364680"/>
            <a:ext cx="2932200" cy="4795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25:notes"/>
          <p:cNvSpPr/>
          <p:nvPr/>
        </p:nvSpPr>
        <p:spPr>
          <a:xfrm>
            <a:off x="3852720" y="9364680"/>
            <a:ext cx="2936880" cy="4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5:notes"/>
          <p:cNvSpPr/>
          <p:nvPr/>
        </p:nvSpPr>
        <p:spPr>
          <a:xfrm>
            <a:off x="3852720" y="9364680"/>
            <a:ext cx="2940120" cy="487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46088" y="1231900"/>
            <a:ext cx="5902325" cy="33210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7" name="Google Shape;167;p25:notes"/>
          <p:cNvSpPr txBox="1">
            <a:spLocks noGrp="1"/>
          </p:cNvSpPr>
          <p:nvPr>
            <p:ph type="body" idx="1"/>
          </p:nvPr>
        </p:nvSpPr>
        <p:spPr>
          <a:xfrm>
            <a:off x="678960" y="4743000"/>
            <a:ext cx="5435640" cy="387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200" b="0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8" name="Google Shape;168;p25:notes"/>
          <p:cNvSpPr/>
          <p:nvPr/>
        </p:nvSpPr>
        <p:spPr>
          <a:xfrm>
            <a:off x="3852720" y="9364680"/>
            <a:ext cx="2940120" cy="488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2</a:t>
            </a:fld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7062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5FE6A-1F2C-654A-BC2D-8F70726DC1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FFAE71B-BE9C-224A-B997-C03D222A14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05A08A-4454-4147-8725-3FECEFBE7A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6F4D7D5-C9F7-0D46-81AF-516B2DA1F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11AC-7E74-6A4C-8B9C-769343DF9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200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8DEC4A-0780-BC4D-B143-4AC477EF9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4CB87EA-6915-7648-8BC6-07810E0EF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AD8FB27-841A-DC47-906B-9C00D458EB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CF8702-2575-974A-AFBD-9055C9C1F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C7F395-77A4-224A-8A49-400BD6A6D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6346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344AA08-EA79-1045-A9C3-737369B920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9604476-65D1-414A-8B89-FFA72C2A71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D2062F0-24BB-D84F-B533-0AC604B8A5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49C3722-9167-F341-8F5A-0EB3AE516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C5777F9-CB17-F846-9102-AC4B836E8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9281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7B49F4-55AA-3E48-95B3-271CF9D2B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65BE819-B413-DE48-BA1E-A64D3DEC9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1583C7C-56E9-8841-ADB2-1D8AC49095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53FF3E-57B6-4B4E-82BC-E815E6B94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A5AC907-0BA7-D44F-A342-A8309F03E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348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CBF32-E16A-604E-8F06-AEF77A95C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3A450C2-E809-EB48-8D58-F4E6CDEED1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D86160-E198-9C4E-8EFC-7A554C66BD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66ADCFB-3735-6E4F-903B-A354844F1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49ABF8-F511-B04D-9212-0780A96B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2389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FE086A-3781-224F-AAE4-10B6C75919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61BF604-BB10-A241-8133-5B2B9F826B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39879BA-0EDE-E040-8978-AE50A8763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3F220F8-978C-9D4A-8858-98DE0275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F878245-0846-6542-9FCD-241983810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01ADB186-EAEF-E141-AA4C-641E6B32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6867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CE8FA2-00CC-8640-A20B-FE8DF8B9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C2C6546-9187-0246-9A1F-21979F0A2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2A8ADA0-C9E6-BF41-8D68-B94F6469D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3A039A0-0E97-0F43-A96C-5B6894B585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80B475E-6155-C248-815F-8FB94577F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1B82D97-B0A3-254F-A80D-78486871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6329657-CE32-A043-805C-F705D70D4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29A9495E-A9E1-C14C-8508-FFFD2EB3E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9759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145601-152C-1A43-8E1B-AC2ED365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99D64E7-977F-5842-972A-B6983EB721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5FEE6B5-0CD4-0C4D-917B-3DD5404CB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666DC6-AA43-CE43-B038-6F211FC74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042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017E3EBC-4EF8-8141-8941-3BE2AA61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E3113C4-159E-864E-B10A-D341D605B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8D7E9AC4-1878-BF4C-A377-C2341BB88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39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7AE340-6F86-F548-AE53-28365418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BD50CB-0A60-E346-9688-B6F620DBF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8A1982B-149F-BF4A-975C-85A3D1C21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AF9906E-75BC-B148-8283-41B457D7FB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7371375-3626-E141-BF29-9F324FB6D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B6F1AFF-E650-BF4B-AC67-FA1EBB3B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0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CBD110-AF85-184D-80A4-91DB20131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5EFA75B3-E0FA-BF45-81E4-23F768071B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19A0FFE-A9CA-9A4D-B063-BD13E342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A7A48F8-5413-2A48-896E-22C4B41E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766BC-BE2F-EA4D-BCFB-13EDA82FA48B}" type="datetimeFigureOut">
              <a:rPr lang="pt-BR" smtClean="0"/>
              <a:pPr/>
              <a:t>15/05/2024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E1DF56F4-E1CD-D247-975A-0C9774F88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1951A93-D181-784B-BE8C-BFD1C5C2D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F1C993-A24B-2341-A7F5-4ACD2F147BF9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83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>
            <a:extLst>
              <a:ext uri="{FF2B5EF4-FFF2-40B4-BE49-F238E27FC236}">
                <a16:creationId xmlns:a16="http://schemas.microsoft.com/office/drawing/2014/main" id="{4D68F016-00CB-4994-BF49-800089F8AA86}"/>
              </a:ext>
            </a:extLst>
          </p:cNvPr>
          <p:cNvSpPr>
            <a:spLocks/>
          </p:cNvSpPr>
          <p:nvPr userDrawn="1"/>
        </p:nvSpPr>
        <p:spPr bwMode="auto">
          <a:xfrm>
            <a:off x="-1519111" y="6732665"/>
            <a:ext cx="10187623" cy="136525"/>
          </a:xfrm>
          <a:custGeom>
            <a:avLst/>
            <a:gdLst>
              <a:gd name="T0" fmla="*/ 0 w 9712"/>
              <a:gd name="T1" fmla="*/ 0 h 133"/>
              <a:gd name="T2" fmla="*/ 0 w 9712"/>
              <a:gd name="T3" fmla="*/ 0 h 133"/>
              <a:gd name="T4" fmla="*/ 0 w 9712"/>
              <a:gd name="T5" fmla="*/ 133 h 133"/>
              <a:gd name="T6" fmla="*/ 9635 w 9712"/>
              <a:gd name="T7" fmla="*/ 133 h 133"/>
              <a:gd name="T8" fmla="*/ 9712 w 9712"/>
              <a:gd name="T9" fmla="*/ 0 h 133"/>
              <a:gd name="T10" fmla="*/ 0 w 9712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1B408271-A89A-4CA3-B499-D924BB3F135E}"/>
              </a:ext>
            </a:extLst>
          </p:cNvPr>
          <p:cNvSpPr>
            <a:spLocks/>
          </p:cNvSpPr>
          <p:nvPr userDrawn="1"/>
        </p:nvSpPr>
        <p:spPr bwMode="auto">
          <a:xfrm>
            <a:off x="8729472" y="6732665"/>
            <a:ext cx="3157220" cy="136525"/>
          </a:xfrm>
          <a:custGeom>
            <a:avLst/>
            <a:gdLst>
              <a:gd name="T0" fmla="*/ 77 w 3010"/>
              <a:gd name="T1" fmla="*/ 0 h 133"/>
              <a:gd name="T2" fmla="*/ 77 w 3010"/>
              <a:gd name="T3" fmla="*/ 0 h 133"/>
              <a:gd name="T4" fmla="*/ 0 w 3010"/>
              <a:gd name="T5" fmla="*/ 133 h 133"/>
              <a:gd name="T6" fmla="*/ 3010 w 3010"/>
              <a:gd name="T7" fmla="*/ 133 h 133"/>
              <a:gd name="T8" fmla="*/ 3010 w 3010"/>
              <a:gd name="T9" fmla="*/ 0 h 133"/>
              <a:gd name="T10" fmla="*/ 77 w 3010"/>
              <a:gd name="T11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BB81D814-3CE8-4900-89D7-8FEEB49785A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556689" y="5904201"/>
            <a:ext cx="1918842" cy="73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15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/>
        </p:nvSpPr>
        <p:spPr>
          <a:xfrm>
            <a:off x="248340" y="441360"/>
            <a:ext cx="11695320" cy="48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4040" indent="-276120">
              <a:lnSpc>
                <a:spcPct val="107000"/>
              </a:lnSpc>
              <a:buClr>
                <a:srgbClr val="000000"/>
              </a:buClr>
              <a:buSzPts val="2400"/>
            </a:pP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5"/>
          <p:cNvSpPr/>
          <p:nvPr/>
        </p:nvSpPr>
        <p:spPr>
          <a:xfrm>
            <a:off x="524893" y="566583"/>
            <a:ext cx="12108873" cy="69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600" b="1" spc="-1" dirty="0">
                <a:solidFill>
                  <a:srgbClr val="006FB0"/>
                </a:solidFill>
                <a:latin typeface="Arial"/>
                <a:ea typeface="DejaVu Sans"/>
                <a:cs typeface="+mj-cs"/>
              </a:rPr>
              <a:t>Campanha de Vacinação contra a Poliomielite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6EACBFC-EA7F-447D-B11B-4FD219757151}"/>
              </a:ext>
            </a:extLst>
          </p:cNvPr>
          <p:cNvSpPr txBox="1">
            <a:spLocks/>
          </p:cNvSpPr>
          <p:nvPr/>
        </p:nvSpPr>
        <p:spPr>
          <a:xfrm>
            <a:off x="524893" y="1906083"/>
            <a:ext cx="10506075" cy="53020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Período de 27 de maio a 14 de junho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Transição para a substituição das duas doses de reforço da vacina oral poliomielite (VOP) para um reforço com vacina inativada poliomielite (VIP)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previsão para segundo semestre de 2024.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População-alvo: crianças de 1 ano a menores de 5 anos (no PR são 866.414).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567B4BF-82BE-49FC-89E6-762AB6C090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5321" y="635220"/>
            <a:ext cx="3601786" cy="187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431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5"/>
          <p:cNvSpPr/>
          <p:nvPr/>
        </p:nvSpPr>
        <p:spPr>
          <a:xfrm>
            <a:off x="248340" y="441360"/>
            <a:ext cx="11695320" cy="485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/>
          <a:p>
            <a:pPr marL="284040" indent="-276120">
              <a:lnSpc>
                <a:spcPct val="107000"/>
              </a:lnSpc>
              <a:buClr>
                <a:srgbClr val="000000"/>
              </a:buClr>
              <a:buSzPts val="2400"/>
            </a:pP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5"/>
          <p:cNvSpPr/>
          <p:nvPr/>
        </p:nvSpPr>
        <p:spPr>
          <a:xfrm>
            <a:off x="524893" y="566583"/>
            <a:ext cx="12108873" cy="69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600" b="1" spc="-1" dirty="0">
                <a:solidFill>
                  <a:srgbClr val="006FB0"/>
                </a:solidFill>
                <a:latin typeface="Arial"/>
                <a:ea typeface="DejaVu Sans"/>
                <a:cs typeface="+mj-cs"/>
              </a:rPr>
              <a:t>Campanha de Vacinação contra a Poliomielite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6EACBFC-EA7F-447D-B11B-4FD219757151}"/>
              </a:ext>
            </a:extLst>
          </p:cNvPr>
          <p:cNvSpPr txBox="1">
            <a:spLocks/>
          </p:cNvSpPr>
          <p:nvPr/>
        </p:nvSpPr>
        <p:spPr>
          <a:xfrm>
            <a:off x="524893" y="1882020"/>
            <a:ext cx="10506075" cy="530208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PACTUAÇÃO DIA “D” DE VACINAÇÃO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Meta: 95%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Vacinação indiscriminada</a:t>
            </a: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sym typeface="Wingdings" panose="05000000000000000000" pitchFamily="2" charset="2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/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CFB30E2-6239-40F1-80CE-F88DBAD6D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3357" y="1259040"/>
            <a:ext cx="2954431" cy="178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0528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3445</TotalTime>
  <Words>95</Words>
  <Application>Microsoft Office PowerPoint</Application>
  <PresentationFormat>Widescreen</PresentationFormat>
  <Paragraphs>31</Paragraphs>
  <Slides>2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DejaVu Sans</vt:lpstr>
      <vt:lpstr>Times New Roman</vt:lpstr>
      <vt:lpstr>Wingdings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Márcio Popia</dc:creator>
  <cp:lastModifiedBy>Virginia Dobkowski Franco dos Santos</cp:lastModifiedBy>
  <cp:revision>291</cp:revision>
  <cp:lastPrinted>2019-02-12T10:51:29Z</cp:lastPrinted>
  <dcterms:created xsi:type="dcterms:W3CDTF">2019-02-06T16:41:46Z</dcterms:created>
  <dcterms:modified xsi:type="dcterms:W3CDTF">2024-05-15T20:39:19Z</dcterms:modified>
</cp:coreProperties>
</file>