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317" r:id="rId2"/>
    <p:sldId id="366" r:id="rId3"/>
    <p:sldId id="367" r:id="rId4"/>
    <p:sldId id="373" r:id="rId5"/>
    <p:sldId id="362" r:id="rId6"/>
  </p:sldIdLst>
  <p:sldSz cx="12188825" cy="6858000"/>
  <p:notesSz cx="6797675" cy="98567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CBF33"/>
    <a:srgbClr val="C8F6C4"/>
    <a:srgbClr val="83C937"/>
    <a:srgbClr val="339933"/>
    <a:srgbClr val="C40000"/>
    <a:srgbClr val="F6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>
      <p:cViewPr varScale="1">
        <p:scale>
          <a:sx n="116" d="100"/>
          <a:sy n="116" d="100"/>
        </p:scale>
        <p:origin x="57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4C52D-D193-4383-9BBC-C992B538FE98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401262-454A-4161-B7B3-5BC4A335DD39}">
      <dgm:prSet phldrT="[Texto]" custT="1"/>
      <dgm:spPr>
        <a:ln>
          <a:solidFill>
            <a:srgbClr val="7CBF33"/>
          </a:solidFill>
        </a:ln>
      </dgm:spPr>
      <dgm:t>
        <a:bodyPr/>
        <a:lstStyle/>
        <a:p>
          <a:pPr algn="just"/>
          <a:r>
            <a:rPr lang="pt-BR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municípios</a:t>
          </a:r>
          <a:endParaRPr lang="pt-BR" sz="2000" b="1" dirty="0">
            <a:latin typeface="Calibri" pitchFamily="34" charset="0"/>
            <a:cs typeface="Calibri" pitchFamily="34" charset="0"/>
          </a:endParaRPr>
        </a:p>
      </dgm:t>
    </dgm:pt>
    <dgm:pt modelId="{84E17745-DCCA-47BE-AC7C-6893417132A8}" type="parTrans" cxnId="{0F7FC266-5334-4937-B9C1-48BFF049AC48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0A87D25C-FB39-4D58-A2A7-F6201F4994AF}" type="sibTrans" cxnId="{0F7FC266-5334-4937-B9C1-48BFF049AC48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1DA75B87-ED06-4628-959F-602E856B8056}">
      <dgm:prSet phldrT="[Texto]" custT="1"/>
      <dgm:spPr>
        <a:ln>
          <a:solidFill>
            <a:srgbClr val="7CBF33"/>
          </a:solidFill>
        </a:ln>
      </dgm:spPr>
      <dgm:t>
        <a:bodyPr/>
        <a:lstStyle/>
        <a:p>
          <a:pPr algn="l"/>
          <a:r>
            <a:rPr lang="pt-BR" sz="2000" b="1" dirty="0">
              <a:latin typeface="Calibri" pitchFamily="34" charset="0"/>
              <a:cs typeface="Calibri" pitchFamily="34" charset="0"/>
            </a:rPr>
            <a:t>10 pontos implantados atualmente</a:t>
          </a:r>
        </a:p>
      </dgm:t>
    </dgm:pt>
    <dgm:pt modelId="{F9E52F1A-E79E-41FF-AC61-B5779575A6CE}" type="parTrans" cxnId="{6FE3E1D3-3E87-4799-BA7B-BE0F23DC0B7B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682260F8-9A3F-4A0D-B319-6EA2D487A1FE}" type="sibTrans" cxnId="{6FE3E1D3-3E87-4799-BA7B-BE0F23DC0B7B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CA731C9A-6D3F-4217-9945-8CFE28EDEA21}">
      <dgm:prSet phldrT="[Texto]" custT="1"/>
      <dgm:spPr>
        <a:solidFill>
          <a:srgbClr val="83C937"/>
        </a:solidFill>
        <a:ln>
          <a:solidFill>
            <a:srgbClr val="7CBF33"/>
          </a:solidFill>
        </a:ln>
      </dgm:spPr>
      <dgm:t>
        <a:bodyPr/>
        <a:lstStyle/>
        <a:p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itchFamily="34" charset="0"/>
          </a:endParaRPr>
        </a:p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 </a:t>
          </a:r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Implan-  tação</a:t>
          </a:r>
        </a:p>
      </dgm:t>
    </dgm:pt>
    <dgm:pt modelId="{9377986A-A8D6-4F01-8E3F-41C41C4A5ABD}" type="sibTrans" cxnId="{ACCEB219-8B1B-4FD2-A350-F50555E8A915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7425AAE2-D1E4-4887-9293-DBBFD07043C1}" type="parTrans" cxnId="{ACCEB219-8B1B-4FD2-A350-F50555E8A915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7BAD5713-AD05-45F8-9450-8F1BCAFF07FF}">
      <dgm:prSet phldrT="[Texto]" custT="1"/>
      <dgm:spPr>
        <a:solidFill>
          <a:srgbClr val="7CBF33"/>
        </a:solidFill>
        <a:ln>
          <a:solidFill>
            <a:srgbClr val="7CBF33"/>
          </a:solidFill>
        </a:ln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Serviço</a:t>
          </a:r>
        </a:p>
      </dgm:t>
    </dgm:pt>
    <dgm:pt modelId="{67498B01-5D22-485A-B5A5-22DF3889CBA9}" type="parTrans" cxnId="{E01F8E0B-5A31-4B56-8451-62156B5DF5A6}">
      <dgm:prSet/>
      <dgm:spPr/>
      <dgm:t>
        <a:bodyPr/>
        <a:lstStyle/>
        <a:p>
          <a:endParaRPr lang="pt-BR"/>
        </a:p>
      </dgm:t>
    </dgm:pt>
    <dgm:pt modelId="{F7786AFC-E6CB-4600-A78C-80A398B0E7D9}" type="sibTrans" cxnId="{E01F8E0B-5A31-4B56-8451-62156B5DF5A6}">
      <dgm:prSet/>
      <dgm:spPr/>
      <dgm:t>
        <a:bodyPr/>
        <a:lstStyle/>
        <a:p>
          <a:endParaRPr lang="pt-BR"/>
        </a:p>
      </dgm:t>
    </dgm:pt>
    <dgm:pt modelId="{4D4AA7AE-ACF0-476B-A34C-592B02844359}">
      <dgm:prSet custT="1"/>
      <dgm:spPr>
        <a:ln>
          <a:solidFill>
            <a:srgbClr val="7CBF33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4.000 exames em 04 meses  </a:t>
          </a:r>
          <a:endParaRPr lang="pt-BR" sz="2000" b="1" dirty="0"/>
        </a:p>
      </dgm:t>
    </dgm:pt>
    <dgm:pt modelId="{F8CFA225-A91E-4B68-8884-44896B9EE156}" type="parTrans" cxnId="{718E6384-1F39-46BD-B8B0-FCC62E42A5CF}">
      <dgm:prSet/>
      <dgm:spPr/>
      <dgm:t>
        <a:bodyPr/>
        <a:lstStyle/>
        <a:p>
          <a:endParaRPr lang="pt-BR"/>
        </a:p>
      </dgm:t>
    </dgm:pt>
    <dgm:pt modelId="{7417CAE9-B0A8-40A0-9B91-3F08B126E2CC}" type="sibTrans" cxnId="{718E6384-1F39-46BD-B8B0-FCC62E42A5CF}">
      <dgm:prSet/>
      <dgm:spPr/>
      <dgm:t>
        <a:bodyPr/>
        <a:lstStyle/>
        <a:p>
          <a:endParaRPr lang="pt-BR"/>
        </a:p>
      </dgm:t>
    </dgm:pt>
    <dgm:pt modelId="{34805D6D-F002-4400-B18D-8AB7EDBE4F19}">
      <dgm:prSet custT="1"/>
      <dgm:spPr>
        <a:ln>
          <a:solidFill>
            <a:srgbClr val="7CBF33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1.500 – Urgentes</a:t>
          </a:r>
          <a:endParaRPr lang="pt-BR" sz="2000" b="1" dirty="0"/>
        </a:p>
      </dgm:t>
    </dgm:pt>
    <dgm:pt modelId="{3F7D062B-9FC4-4C81-965F-F31F0FC75696}" type="parTrans" cxnId="{48E5DCA3-7F37-45E2-AD6B-3FF290D6D7F5}">
      <dgm:prSet/>
      <dgm:spPr/>
      <dgm:t>
        <a:bodyPr/>
        <a:lstStyle/>
        <a:p>
          <a:endParaRPr lang="pt-BR"/>
        </a:p>
      </dgm:t>
    </dgm:pt>
    <dgm:pt modelId="{D2DA2056-0DC7-4A23-84B2-1707D5032A0D}" type="sibTrans" cxnId="{48E5DCA3-7F37-45E2-AD6B-3FF290D6D7F5}">
      <dgm:prSet/>
      <dgm:spPr/>
      <dgm:t>
        <a:bodyPr/>
        <a:lstStyle/>
        <a:p>
          <a:endParaRPr lang="pt-BR"/>
        </a:p>
      </dgm:t>
    </dgm:pt>
    <dgm:pt modelId="{D8C99AF1-BDE9-420E-93F7-F71000F35420}">
      <dgm:prSet custT="1"/>
      <dgm:spPr>
        <a:ln>
          <a:solidFill>
            <a:srgbClr val="7CBF33"/>
          </a:solidFill>
        </a:ln>
      </dgm:spPr>
      <dgm:t>
        <a:bodyPr/>
        <a:lstStyle/>
        <a:p>
          <a:r>
            <a:rPr lang="pt-BR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eletrocardiógrafos</a:t>
          </a:r>
          <a:endParaRPr lang="pt-BR" sz="2000" b="1" dirty="0">
            <a:latin typeface="Calibri" pitchFamily="34" charset="0"/>
            <a:cs typeface="Calibri" pitchFamily="34" charset="0"/>
          </a:endParaRPr>
        </a:p>
      </dgm:t>
    </dgm:pt>
    <dgm:pt modelId="{287E7BD4-FA10-4C86-8F52-70C5E1171B81}" type="sibTrans" cxnId="{8D445B54-A208-43B3-BBA1-1D342557E708}">
      <dgm:prSet/>
      <dgm:spPr/>
      <dgm:t>
        <a:bodyPr/>
        <a:lstStyle/>
        <a:p>
          <a:endParaRPr lang="pt-BR"/>
        </a:p>
      </dgm:t>
    </dgm:pt>
    <dgm:pt modelId="{12FC5D7F-7A9B-4576-8F8A-A5A48C560153}" type="parTrans" cxnId="{8D445B54-A208-43B3-BBA1-1D342557E708}">
      <dgm:prSet/>
      <dgm:spPr/>
      <dgm:t>
        <a:bodyPr/>
        <a:lstStyle/>
        <a:p>
          <a:endParaRPr lang="pt-BR"/>
        </a:p>
      </dgm:t>
    </dgm:pt>
    <dgm:pt modelId="{A399BBF9-5F02-43CA-93F6-47C8F1F2278A}">
      <dgm:prSet custT="1"/>
      <dgm:spPr>
        <a:ln>
          <a:solidFill>
            <a:srgbClr val="7CBF33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2.500 – Eletivos</a:t>
          </a:r>
          <a:endParaRPr lang="pt-BR" sz="2000" b="1" dirty="0"/>
        </a:p>
      </dgm:t>
    </dgm:pt>
    <dgm:pt modelId="{882B0A29-7D45-472C-96BB-96EC7349FD46}" type="parTrans" cxnId="{F1B39520-BE70-4236-90BA-87B027E5BAFA}">
      <dgm:prSet/>
      <dgm:spPr/>
      <dgm:t>
        <a:bodyPr/>
        <a:lstStyle/>
        <a:p>
          <a:endParaRPr lang="pt-BR"/>
        </a:p>
      </dgm:t>
    </dgm:pt>
    <dgm:pt modelId="{5143D356-3B73-4867-BC01-18EB6415BB4C}" type="sibTrans" cxnId="{F1B39520-BE70-4236-90BA-87B027E5BAFA}">
      <dgm:prSet/>
      <dgm:spPr/>
      <dgm:t>
        <a:bodyPr/>
        <a:lstStyle/>
        <a:p>
          <a:endParaRPr lang="pt-BR"/>
        </a:p>
      </dgm:t>
    </dgm:pt>
    <dgm:pt modelId="{69B33B4F-581D-41C4-9154-0AE56202D9A0}">
      <dgm:prSet phldrT="[Texto]" custT="1"/>
      <dgm:spPr>
        <a:solidFill>
          <a:srgbClr val="7CBF33"/>
        </a:solidFill>
        <a:ln>
          <a:solidFill>
            <a:srgbClr val="7CBF33"/>
          </a:solidFill>
        </a:ln>
      </dgm:spPr>
      <dgm:t>
        <a:bodyPr/>
        <a:lstStyle/>
        <a:p>
          <a:endParaRPr lang="pt-B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itchFamily="34" charset="0"/>
          </a:endParaRPr>
        </a:p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Ampliação</a:t>
          </a:r>
        </a:p>
      </dgm:t>
    </dgm:pt>
    <dgm:pt modelId="{F854ECD2-A12F-467A-B207-26BBA291F5AB}" type="sibTrans" cxnId="{E945F98F-396A-4460-B25F-027337782954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D4E9A145-065B-4A98-90FB-AD19A1EF0934}" type="parTrans" cxnId="{E945F98F-396A-4460-B25F-027337782954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E15B28A5-DA2E-46BB-8AE4-13F93A40BD61}">
      <dgm:prSet custT="1"/>
      <dgm:spPr>
        <a:ln>
          <a:solidFill>
            <a:srgbClr val="7CBF33"/>
          </a:solidFill>
        </a:ln>
      </dgm:spPr>
      <dgm:t>
        <a:bodyPr/>
        <a:lstStyle/>
        <a:p>
          <a:r>
            <a:rPr lang="pt-BR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pontos</a:t>
          </a:r>
          <a:endParaRPr lang="pt-BR" sz="2000" b="1" dirty="0">
            <a:latin typeface="Calibri" pitchFamily="34" charset="0"/>
            <a:cs typeface="Calibri" pitchFamily="34" charset="0"/>
          </a:endParaRPr>
        </a:p>
      </dgm:t>
    </dgm:pt>
    <dgm:pt modelId="{CBA7A67D-30B9-4902-B24C-05E3E9425DAA}" type="parTrans" cxnId="{A045274C-AE33-4E8A-9F12-A923788C0046}">
      <dgm:prSet/>
      <dgm:spPr/>
      <dgm:t>
        <a:bodyPr/>
        <a:lstStyle/>
        <a:p>
          <a:endParaRPr lang="pt-BR"/>
        </a:p>
      </dgm:t>
    </dgm:pt>
    <dgm:pt modelId="{FF3A1E44-4895-45B0-816E-AB44BAE00D48}" type="sibTrans" cxnId="{A045274C-AE33-4E8A-9F12-A923788C0046}">
      <dgm:prSet/>
      <dgm:spPr/>
      <dgm:t>
        <a:bodyPr/>
        <a:lstStyle/>
        <a:p>
          <a:endParaRPr lang="pt-BR"/>
        </a:p>
      </dgm:t>
    </dgm:pt>
    <dgm:pt modelId="{E75F9BC4-0D99-4AB9-80F9-68F9228F1A84}">
      <dgm:prSet phldrT="[Texto]" custT="1"/>
      <dgm:spPr>
        <a:ln>
          <a:solidFill>
            <a:srgbClr val="7CBF33"/>
          </a:solidFill>
        </a:ln>
      </dgm:spPr>
      <dgm:t>
        <a:bodyPr/>
        <a:lstStyle/>
        <a:p>
          <a:pPr algn="l"/>
          <a:r>
            <a:rPr lang="pt-BR" sz="2000" b="1" dirty="0">
              <a:latin typeface="Calibri" pitchFamily="34" charset="0"/>
              <a:cs typeface="Calibri" pitchFamily="34" charset="0"/>
            </a:rPr>
            <a:t>Pode aumentar conforme necessidade/possibilidade do município</a:t>
          </a:r>
        </a:p>
      </dgm:t>
    </dgm:pt>
    <dgm:pt modelId="{1532AEF3-6B3D-44F3-8A80-06C095816BF4}" type="parTrans" cxnId="{9451167D-594D-4E81-AC40-85DFC2F5969F}">
      <dgm:prSet/>
      <dgm:spPr/>
      <dgm:t>
        <a:bodyPr/>
        <a:lstStyle/>
        <a:p>
          <a:endParaRPr lang="pt-BR"/>
        </a:p>
      </dgm:t>
    </dgm:pt>
    <dgm:pt modelId="{DF68D981-7647-44E5-AB1E-862F722372D9}" type="sibTrans" cxnId="{9451167D-594D-4E81-AC40-85DFC2F5969F}">
      <dgm:prSet/>
      <dgm:spPr/>
      <dgm:t>
        <a:bodyPr/>
        <a:lstStyle/>
        <a:p>
          <a:endParaRPr lang="pt-BR"/>
        </a:p>
      </dgm:t>
    </dgm:pt>
    <dgm:pt modelId="{73423F5E-17CF-43AD-91CE-DB79AF2BCBD2}" type="pres">
      <dgm:prSet presAssocID="{92E4C52D-D193-4383-9BBC-C992B538F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5B5AB8-79BE-4E30-AC74-4246EA255B9E}" type="pres">
      <dgm:prSet presAssocID="{CA731C9A-6D3F-4217-9945-8CFE28EDEA21}" presName="composite" presStyleCnt="0"/>
      <dgm:spPr/>
    </dgm:pt>
    <dgm:pt modelId="{A8F52234-87AB-473E-9DB2-43A1F28C63F2}" type="pres">
      <dgm:prSet presAssocID="{CA731C9A-6D3F-4217-9945-8CFE28EDEA21}" presName="parentText" presStyleLbl="alignNode1" presStyleIdx="0" presStyleCnt="3" custScaleX="157404" custScaleY="1240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45FF7E-9BFB-47E5-870E-8836C0EB4912}" type="pres">
      <dgm:prSet presAssocID="{CA731C9A-6D3F-4217-9945-8CFE28EDEA21}" presName="descendantText" presStyleLbl="alignAcc1" presStyleIdx="0" presStyleCnt="3" custScaleY="139651" custLinFactNeighborX="4091" custLinFactNeighborY="-11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6F60A3-E3AE-4FC6-AB80-9CA521FE1EF0}" type="pres">
      <dgm:prSet presAssocID="{9377986A-A8D6-4F01-8E3F-41C41C4A5ABD}" presName="sp" presStyleCnt="0"/>
      <dgm:spPr/>
    </dgm:pt>
    <dgm:pt modelId="{D85CA8B2-F011-4D2B-97EC-C3A2FB714C28}" type="pres">
      <dgm:prSet presAssocID="{7BAD5713-AD05-45F8-9450-8F1BCAFF07FF}" presName="composite" presStyleCnt="0"/>
      <dgm:spPr/>
    </dgm:pt>
    <dgm:pt modelId="{7DA4E685-1BBC-4E33-8003-9BFA8DAF811F}" type="pres">
      <dgm:prSet presAssocID="{7BAD5713-AD05-45F8-9450-8F1BCAFF07FF}" presName="parentText" presStyleLbl="alignNode1" presStyleIdx="1" presStyleCnt="3" custScaleX="157404" custScaleY="1240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6D7D2A-9E84-42AE-B697-DB7F2D83681C}" type="pres">
      <dgm:prSet presAssocID="{7BAD5713-AD05-45F8-9450-8F1BCAFF07FF}" presName="descendantText" presStyleLbl="alignAcc1" presStyleIdx="1" presStyleCnt="3" custScaleY="134692" custLinFactNeighborX="3830" custLinFactNeighborY="-5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3AC204-C59B-4554-BBA9-EFF9A1B2167C}" type="pres">
      <dgm:prSet presAssocID="{F7786AFC-E6CB-4600-A78C-80A398B0E7D9}" presName="sp" presStyleCnt="0"/>
      <dgm:spPr/>
    </dgm:pt>
    <dgm:pt modelId="{FC7B6CDC-93F3-4606-A9A4-31C8F6B34AFE}" type="pres">
      <dgm:prSet presAssocID="{69B33B4F-581D-41C4-9154-0AE56202D9A0}" presName="composite" presStyleCnt="0"/>
      <dgm:spPr/>
    </dgm:pt>
    <dgm:pt modelId="{4CF416A7-810B-4202-A30B-FE0C483CE33D}" type="pres">
      <dgm:prSet presAssocID="{69B33B4F-581D-41C4-9154-0AE56202D9A0}" presName="parentText" presStyleLbl="alignNode1" presStyleIdx="2" presStyleCnt="3" custScaleX="157506" custScaleY="12576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93214-28C8-4A7E-B39D-83B34089B010}" type="pres">
      <dgm:prSet presAssocID="{69B33B4F-581D-41C4-9154-0AE56202D9A0}" presName="descendantText" presStyleLbl="alignAcc1" presStyleIdx="2" presStyleCnt="3" custScaleX="95634" custScaleY="126192" custLinFactNeighborX="2719" custLinFactNeighborY="-20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DCC291-38B3-4028-973D-62E59D6B2094}" type="presOf" srcId="{4D4AA7AE-ACF0-476B-A34C-592B02844359}" destId="{116D7D2A-9E84-42AE-B697-DB7F2D83681C}" srcOrd="0" destOrd="0" presId="urn:microsoft.com/office/officeart/2005/8/layout/chevron2"/>
    <dgm:cxn modelId="{43432EEC-817A-4B6D-8734-65E94F67CB95}" type="presOf" srcId="{34805D6D-F002-4400-B18D-8AB7EDBE4F19}" destId="{116D7D2A-9E84-42AE-B697-DB7F2D83681C}" srcOrd="0" destOrd="1" presId="urn:microsoft.com/office/officeart/2005/8/layout/chevron2"/>
    <dgm:cxn modelId="{2005DD00-C956-47D3-9C09-9319822CCD14}" type="presOf" srcId="{A399BBF9-5F02-43CA-93F6-47C8F1F2278A}" destId="{116D7D2A-9E84-42AE-B697-DB7F2D83681C}" srcOrd="0" destOrd="2" presId="urn:microsoft.com/office/officeart/2005/8/layout/chevron2"/>
    <dgm:cxn modelId="{4292D148-308D-4638-B146-EC53EE49C943}" type="presOf" srcId="{6E401262-454A-4161-B7B3-5BC4A335DD39}" destId="{5A45FF7E-9BFB-47E5-870E-8836C0EB4912}" srcOrd="0" destOrd="0" presId="urn:microsoft.com/office/officeart/2005/8/layout/chevron2"/>
    <dgm:cxn modelId="{0F7FC266-5334-4937-B9C1-48BFF049AC48}" srcId="{CA731C9A-6D3F-4217-9945-8CFE28EDEA21}" destId="{6E401262-454A-4161-B7B3-5BC4A335DD39}" srcOrd="0" destOrd="0" parTransId="{84E17745-DCCA-47BE-AC7C-6893417132A8}" sibTransId="{0A87D25C-FB39-4D58-A2A7-F6201F4994AF}"/>
    <dgm:cxn modelId="{D36E8A7B-3709-440E-834F-4E3B8141A1A6}" type="presOf" srcId="{CA731C9A-6D3F-4217-9945-8CFE28EDEA21}" destId="{A8F52234-87AB-473E-9DB2-43A1F28C63F2}" srcOrd="0" destOrd="0" presId="urn:microsoft.com/office/officeart/2005/8/layout/chevron2"/>
    <dgm:cxn modelId="{1A7AA546-9FE3-4CFF-9FE9-35C05F0FC0B5}" type="presOf" srcId="{D8C99AF1-BDE9-420E-93F7-F71000F35420}" destId="{5A45FF7E-9BFB-47E5-870E-8836C0EB4912}" srcOrd="0" destOrd="1" presId="urn:microsoft.com/office/officeart/2005/8/layout/chevron2"/>
    <dgm:cxn modelId="{48E5DCA3-7F37-45E2-AD6B-3FF290D6D7F5}" srcId="{7BAD5713-AD05-45F8-9450-8F1BCAFF07FF}" destId="{34805D6D-F002-4400-B18D-8AB7EDBE4F19}" srcOrd="1" destOrd="0" parTransId="{3F7D062B-9FC4-4C81-965F-F31F0FC75696}" sibTransId="{D2DA2056-0DC7-4A23-84B2-1707D5032A0D}"/>
    <dgm:cxn modelId="{ACCEB219-8B1B-4FD2-A350-F50555E8A915}" srcId="{92E4C52D-D193-4383-9BBC-C992B538FE98}" destId="{CA731C9A-6D3F-4217-9945-8CFE28EDEA21}" srcOrd="0" destOrd="0" parTransId="{7425AAE2-D1E4-4887-9293-DBBFD07043C1}" sibTransId="{9377986A-A8D6-4F01-8E3F-41C41C4A5ABD}"/>
    <dgm:cxn modelId="{A4FE61A7-E6FD-45D3-975B-A018AAC8D0B1}" type="presOf" srcId="{69B33B4F-581D-41C4-9154-0AE56202D9A0}" destId="{4CF416A7-810B-4202-A30B-FE0C483CE33D}" srcOrd="0" destOrd="0" presId="urn:microsoft.com/office/officeart/2005/8/layout/chevron2"/>
    <dgm:cxn modelId="{2FC18AF7-F614-4ECB-A215-7351B8B6A3EF}" type="presOf" srcId="{E75F9BC4-0D99-4AB9-80F9-68F9228F1A84}" destId="{09F93214-28C8-4A7E-B39D-83B34089B010}" srcOrd="0" destOrd="1" presId="urn:microsoft.com/office/officeart/2005/8/layout/chevron2"/>
    <dgm:cxn modelId="{D0C3B00E-EC8F-4E46-8758-9EA839323CF3}" type="presOf" srcId="{7BAD5713-AD05-45F8-9450-8F1BCAFF07FF}" destId="{7DA4E685-1BBC-4E33-8003-9BFA8DAF811F}" srcOrd="0" destOrd="0" presId="urn:microsoft.com/office/officeart/2005/8/layout/chevron2"/>
    <dgm:cxn modelId="{A045274C-AE33-4E8A-9F12-A923788C0046}" srcId="{CA731C9A-6D3F-4217-9945-8CFE28EDEA21}" destId="{E15B28A5-DA2E-46BB-8AE4-13F93A40BD61}" srcOrd="2" destOrd="0" parTransId="{CBA7A67D-30B9-4902-B24C-05E3E9425DAA}" sibTransId="{FF3A1E44-4895-45B0-816E-AB44BAE00D48}"/>
    <dgm:cxn modelId="{F1B39520-BE70-4236-90BA-87B027E5BAFA}" srcId="{7BAD5713-AD05-45F8-9450-8F1BCAFF07FF}" destId="{A399BBF9-5F02-43CA-93F6-47C8F1F2278A}" srcOrd="2" destOrd="0" parTransId="{882B0A29-7D45-472C-96BB-96EC7349FD46}" sibTransId="{5143D356-3B73-4867-BC01-18EB6415BB4C}"/>
    <dgm:cxn modelId="{014AEED7-39BA-4AFE-9400-7E75D5D62101}" type="presOf" srcId="{92E4C52D-D193-4383-9BBC-C992B538FE98}" destId="{73423F5E-17CF-43AD-91CE-DB79AF2BCBD2}" srcOrd="0" destOrd="0" presId="urn:microsoft.com/office/officeart/2005/8/layout/chevron2"/>
    <dgm:cxn modelId="{718E6384-1F39-46BD-B8B0-FCC62E42A5CF}" srcId="{7BAD5713-AD05-45F8-9450-8F1BCAFF07FF}" destId="{4D4AA7AE-ACF0-476B-A34C-592B02844359}" srcOrd="0" destOrd="0" parTransId="{F8CFA225-A91E-4B68-8884-44896B9EE156}" sibTransId="{7417CAE9-B0A8-40A0-9B91-3F08B126E2CC}"/>
    <dgm:cxn modelId="{E947EF70-6D1E-483A-825B-F29987C3D407}" type="presOf" srcId="{E15B28A5-DA2E-46BB-8AE4-13F93A40BD61}" destId="{5A45FF7E-9BFB-47E5-870E-8836C0EB4912}" srcOrd="0" destOrd="2" presId="urn:microsoft.com/office/officeart/2005/8/layout/chevron2"/>
    <dgm:cxn modelId="{17FD3353-C7AF-470B-B5AA-3BEBAC81A45B}" type="presOf" srcId="{1DA75B87-ED06-4628-959F-602E856B8056}" destId="{09F93214-28C8-4A7E-B39D-83B34089B010}" srcOrd="0" destOrd="0" presId="urn:microsoft.com/office/officeart/2005/8/layout/chevron2"/>
    <dgm:cxn modelId="{E945F98F-396A-4460-B25F-027337782954}" srcId="{92E4C52D-D193-4383-9BBC-C992B538FE98}" destId="{69B33B4F-581D-41C4-9154-0AE56202D9A0}" srcOrd="2" destOrd="0" parTransId="{D4E9A145-065B-4A98-90FB-AD19A1EF0934}" sibTransId="{F854ECD2-A12F-467A-B207-26BBA291F5AB}"/>
    <dgm:cxn modelId="{8D445B54-A208-43B3-BBA1-1D342557E708}" srcId="{CA731C9A-6D3F-4217-9945-8CFE28EDEA21}" destId="{D8C99AF1-BDE9-420E-93F7-F71000F35420}" srcOrd="1" destOrd="0" parTransId="{12FC5D7F-7A9B-4576-8F8A-A5A48C560153}" sibTransId="{287E7BD4-FA10-4C86-8F52-70C5E1171B81}"/>
    <dgm:cxn modelId="{E01F8E0B-5A31-4B56-8451-62156B5DF5A6}" srcId="{92E4C52D-D193-4383-9BBC-C992B538FE98}" destId="{7BAD5713-AD05-45F8-9450-8F1BCAFF07FF}" srcOrd="1" destOrd="0" parTransId="{67498B01-5D22-485A-B5A5-22DF3889CBA9}" sibTransId="{F7786AFC-E6CB-4600-A78C-80A398B0E7D9}"/>
    <dgm:cxn modelId="{9451167D-594D-4E81-AC40-85DFC2F5969F}" srcId="{69B33B4F-581D-41C4-9154-0AE56202D9A0}" destId="{E75F9BC4-0D99-4AB9-80F9-68F9228F1A84}" srcOrd="1" destOrd="0" parTransId="{1532AEF3-6B3D-44F3-8A80-06C095816BF4}" sibTransId="{DF68D981-7647-44E5-AB1E-862F722372D9}"/>
    <dgm:cxn modelId="{6FE3E1D3-3E87-4799-BA7B-BE0F23DC0B7B}" srcId="{69B33B4F-581D-41C4-9154-0AE56202D9A0}" destId="{1DA75B87-ED06-4628-959F-602E856B8056}" srcOrd="0" destOrd="0" parTransId="{F9E52F1A-E79E-41FF-AC61-B5779575A6CE}" sibTransId="{682260F8-9A3F-4A0D-B319-6EA2D487A1FE}"/>
    <dgm:cxn modelId="{40C6AF52-9409-4A57-AA74-F262EB290A1F}" type="presParOf" srcId="{73423F5E-17CF-43AD-91CE-DB79AF2BCBD2}" destId="{115B5AB8-79BE-4E30-AC74-4246EA255B9E}" srcOrd="0" destOrd="0" presId="urn:microsoft.com/office/officeart/2005/8/layout/chevron2"/>
    <dgm:cxn modelId="{4F900A49-F37D-4470-985C-8ACB1C5B72FB}" type="presParOf" srcId="{115B5AB8-79BE-4E30-AC74-4246EA255B9E}" destId="{A8F52234-87AB-473E-9DB2-43A1F28C63F2}" srcOrd="0" destOrd="0" presId="urn:microsoft.com/office/officeart/2005/8/layout/chevron2"/>
    <dgm:cxn modelId="{C359A151-C475-46C5-A1DF-FCF11F2913BB}" type="presParOf" srcId="{115B5AB8-79BE-4E30-AC74-4246EA255B9E}" destId="{5A45FF7E-9BFB-47E5-870E-8836C0EB4912}" srcOrd="1" destOrd="0" presId="urn:microsoft.com/office/officeart/2005/8/layout/chevron2"/>
    <dgm:cxn modelId="{CB798B0D-16B8-49E3-963E-F47B92F37576}" type="presParOf" srcId="{73423F5E-17CF-43AD-91CE-DB79AF2BCBD2}" destId="{546F60A3-E3AE-4FC6-AB80-9CA521FE1EF0}" srcOrd="1" destOrd="0" presId="urn:microsoft.com/office/officeart/2005/8/layout/chevron2"/>
    <dgm:cxn modelId="{8624045C-EC5F-48AC-B030-D85A67F42992}" type="presParOf" srcId="{73423F5E-17CF-43AD-91CE-DB79AF2BCBD2}" destId="{D85CA8B2-F011-4D2B-97EC-C3A2FB714C28}" srcOrd="2" destOrd="0" presId="urn:microsoft.com/office/officeart/2005/8/layout/chevron2"/>
    <dgm:cxn modelId="{47E25CB5-43EB-42E0-8F4A-014AC9A58821}" type="presParOf" srcId="{D85CA8B2-F011-4D2B-97EC-C3A2FB714C28}" destId="{7DA4E685-1BBC-4E33-8003-9BFA8DAF811F}" srcOrd="0" destOrd="0" presId="urn:microsoft.com/office/officeart/2005/8/layout/chevron2"/>
    <dgm:cxn modelId="{F3A14C1B-E8AB-41C7-A554-1F062EFA987A}" type="presParOf" srcId="{D85CA8B2-F011-4D2B-97EC-C3A2FB714C28}" destId="{116D7D2A-9E84-42AE-B697-DB7F2D83681C}" srcOrd="1" destOrd="0" presId="urn:microsoft.com/office/officeart/2005/8/layout/chevron2"/>
    <dgm:cxn modelId="{18F22A0D-8609-440C-BB83-727E8ABC21DF}" type="presParOf" srcId="{73423F5E-17CF-43AD-91CE-DB79AF2BCBD2}" destId="{533AC204-C59B-4554-BBA9-EFF9A1B2167C}" srcOrd="3" destOrd="0" presId="urn:microsoft.com/office/officeart/2005/8/layout/chevron2"/>
    <dgm:cxn modelId="{6DA4F323-C26F-4A31-965D-7B544685A514}" type="presParOf" srcId="{73423F5E-17CF-43AD-91CE-DB79AF2BCBD2}" destId="{FC7B6CDC-93F3-4606-A9A4-31C8F6B34AFE}" srcOrd="4" destOrd="0" presId="urn:microsoft.com/office/officeart/2005/8/layout/chevron2"/>
    <dgm:cxn modelId="{B065BD2A-8E0A-4186-AFCF-5820216FEC6A}" type="presParOf" srcId="{FC7B6CDC-93F3-4606-A9A4-31C8F6B34AFE}" destId="{4CF416A7-810B-4202-A30B-FE0C483CE33D}" srcOrd="0" destOrd="0" presId="urn:microsoft.com/office/officeart/2005/8/layout/chevron2"/>
    <dgm:cxn modelId="{87561042-4A0F-4013-BFCB-CB4F18982A77}" type="presParOf" srcId="{FC7B6CDC-93F3-4606-A9A4-31C8F6B34AFE}" destId="{09F93214-28C8-4A7E-B39D-83B34089B0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52234-87AB-473E-9DB2-43A1F28C63F2}">
      <dsp:nvSpPr>
        <dsp:cNvPr id="0" name=""/>
        <dsp:cNvSpPr/>
      </dsp:nvSpPr>
      <dsp:spPr>
        <a:xfrm rot="5400000">
          <a:off x="750189" y="-192541"/>
          <a:ext cx="1911898" cy="1252865"/>
        </a:xfrm>
        <a:prstGeom prst="chevron">
          <a:avLst/>
        </a:prstGeom>
        <a:solidFill>
          <a:srgbClr val="83C937"/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 </a:t>
          </a: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Implan-  tação</a:t>
          </a:r>
        </a:p>
      </dsp:txBody>
      <dsp:txXfrm rot="-5400000">
        <a:off x="1079706" y="104375"/>
        <a:ext cx="1252865" cy="659033"/>
      </dsp:txXfrm>
    </dsp:sp>
    <dsp:sp modelId="{5A45FF7E-9BFB-47E5-870E-8836C0EB4912}">
      <dsp:nvSpPr>
        <dsp:cNvPr id="0" name=""/>
        <dsp:cNvSpPr/>
      </dsp:nvSpPr>
      <dsp:spPr>
        <a:xfrm rot="5400000">
          <a:off x="4857912" y="-3012968"/>
          <a:ext cx="1252944" cy="6249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municípios</a:t>
          </a:r>
          <a:endParaRPr lang="pt-BR" sz="2000" b="1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eletrocardiógrafos</a:t>
          </a:r>
          <a:endParaRPr lang="pt-BR" sz="2000" b="1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07 pontos</a:t>
          </a:r>
          <a:endParaRPr lang="pt-BR" sz="20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2359772" y="-453664"/>
        <a:ext cx="6188060" cy="1130616"/>
      </dsp:txXfrm>
    </dsp:sp>
    <dsp:sp modelId="{7DA4E685-1BBC-4E33-8003-9BFA8DAF811F}">
      <dsp:nvSpPr>
        <dsp:cNvPr id="0" name=""/>
        <dsp:cNvSpPr/>
      </dsp:nvSpPr>
      <dsp:spPr>
        <a:xfrm rot="5400000">
          <a:off x="797644" y="1555426"/>
          <a:ext cx="1816987" cy="1252865"/>
        </a:xfrm>
        <a:prstGeom prst="chevron">
          <a:avLst/>
        </a:prstGeom>
        <a:solidFill>
          <a:srgbClr val="7CBF33"/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Serviço</a:t>
          </a:r>
        </a:p>
      </dsp:txBody>
      <dsp:txXfrm rot="-5400000">
        <a:off x="1079706" y="1899798"/>
        <a:ext cx="1252865" cy="564122"/>
      </dsp:txXfrm>
    </dsp:sp>
    <dsp:sp modelId="{116D7D2A-9E84-42AE-B697-DB7F2D83681C}">
      <dsp:nvSpPr>
        <dsp:cNvPr id="0" name=""/>
        <dsp:cNvSpPr/>
      </dsp:nvSpPr>
      <dsp:spPr>
        <a:xfrm rot="5400000">
          <a:off x="4895253" y="-1293089"/>
          <a:ext cx="1145641" cy="6249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schemeClr val="tx1"/>
              </a:solidFill>
            </a:rPr>
            <a:t>4.000 exames em 04 meses  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schemeClr val="tx1"/>
              </a:solidFill>
            </a:rPr>
            <a:t>1.500 – Urgentes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solidFill>
                <a:schemeClr val="tx1"/>
              </a:solidFill>
            </a:rPr>
            <a:t>2.500 – Eletivos</a:t>
          </a:r>
          <a:endParaRPr lang="pt-BR" sz="2000" b="1" kern="1200" dirty="0"/>
        </a:p>
      </dsp:txBody>
      <dsp:txXfrm rot="-5400000">
        <a:off x="2343462" y="1314628"/>
        <a:ext cx="6193298" cy="1033789"/>
      </dsp:txXfrm>
    </dsp:sp>
    <dsp:sp modelId="{4CF416A7-810B-4202-A30B-FE0C483CE33D}">
      <dsp:nvSpPr>
        <dsp:cNvPr id="0" name=""/>
        <dsp:cNvSpPr/>
      </dsp:nvSpPr>
      <dsp:spPr>
        <a:xfrm rot="5400000">
          <a:off x="772214" y="3281368"/>
          <a:ext cx="1868659" cy="1253677"/>
        </a:xfrm>
        <a:prstGeom prst="chevron">
          <a:avLst/>
        </a:prstGeom>
        <a:solidFill>
          <a:srgbClr val="7CBF33"/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rPr>
            <a:t>Ampliação</a:t>
          </a:r>
        </a:p>
      </dsp:txBody>
      <dsp:txXfrm rot="-5400000">
        <a:off x="1079706" y="3600716"/>
        <a:ext cx="1253677" cy="614982"/>
      </dsp:txXfrm>
    </dsp:sp>
    <dsp:sp modelId="{09F93214-28C8-4A7E-B39D-83B34089B010}">
      <dsp:nvSpPr>
        <dsp:cNvPr id="0" name=""/>
        <dsp:cNvSpPr/>
      </dsp:nvSpPr>
      <dsp:spPr>
        <a:xfrm rot="5400000">
          <a:off x="4367504" y="1036973"/>
          <a:ext cx="1029932" cy="503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CB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latin typeface="Calibri" pitchFamily="34" charset="0"/>
              <a:cs typeface="Calibri" pitchFamily="34" charset="0"/>
            </a:rPr>
            <a:t>10 pontos implantados atualmente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>
              <a:latin typeface="Calibri" pitchFamily="34" charset="0"/>
              <a:cs typeface="Calibri" pitchFamily="34" charset="0"/>
            </a:rPr>
            <a:t>Pode aumentar conforme necessidade/possibilidade do município</a:t>
          </a:r>
        </a:p>
      </dsp:txBody>
      <dsp:txXfrm rot="-5400000">
        <a:off x="2362827" y="3091928"/>
        <a:ext cx="4989011" cy="929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xmlns="" id="{1CB2386C-A4CC-439B-A3F6-F124846D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xmlns="" id="{BB083057-E351-46B8-BAC4-079A71BD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xmlns="" id="{358BB5C6-5CDC-47A2-BF7D-E9E7A3B7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xmlns="" id="{BEC7F719-76A6-4BF8-9F8F-B777CBC0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xmlns="" id="{FE3562B1-8BB6-485A-A046-DFC498A6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0850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xmlns="" id="{630B29C4-2D75-4321-B59A-64F431B8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0850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xmlns="" id="{BE56E504-8969-48F9-958B-46DC8FA1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xmlns="" id="{586AB590-5893-4E55-B965-4A1441F2A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xmlns="" id="{F7B6875E-A002-4234-9DBB-CD1AFB20C4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650" y="739775"/>
            <a:ext cx="6551613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9958CCD8-DCDA-4FA8-A8D5-D9031F60DD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40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2060" name="Text Box 11">
            <a:extLst>
              <a:ext uri="{FF2B5EF4-FFF2-40B4-BE49-F238E27FC236}">
                <a16:creationId xmlns:a16="http://schemas.microsoft.com/office/drawing/2014/main" xmlns="" id="{5051C12E-BA8B-48FF-A047-F7123EE6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CCB70D3D-88A2-4FD8-8153-30631F5916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4450" y="9364663"/>
            <a:ext cx="29368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DF743948-AAA5-4B7D-ACD7-C4A6161D6A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83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0DBD49-01AA-4C7B-991A-0359C5432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3B7CED7-3A45-460D-BF87-50E68150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C56B7E-1F39-4E89-99CC-71C4B0E7AC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8DBF-447A-4086-9B08-E2350470F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61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ECAC14-B685-49E8-9616-CD0F5F50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6280295-0862-4B73-8D4F-84C9DF199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7CBF470-0BA3-44AD-9B68-F692594E7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B473AD-C7B4-48B4-AA9B-924DC9CB54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F23BC-22E5-48EE-B098-C333E26DE0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455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FFA6BA-5EBD-45A8-9DC2-79894524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3D0B688-65A0-473F-9CF6-7C4E5A43D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CD53AA-6558-4206-AF68-FFAD171274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9A315-3745-4173-9B21-B892C787C0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00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D5F66EE-2F8B-4E14-8795-AFA07D26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365125"/>
            <a:ext cx="2625725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0955FA3-57A3-484F-90C7-009757212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7950" cy="580548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05D6A24-3530-4437-894C-E08650175C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B15A9-6AAB-418A-BE0E-4D7CA0C119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8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FCEC8B-8795-4A2A-A323-B927C89C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806695-EEDE-48EF-B6AA-13D6618CC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D885545-86E5-4294-A8DB-0A921D1DA6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BA110-5509-4404-98C5-791CBAC3E8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65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0628D2-0C44-46B2-91C5-27E461C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279678C-98E3-4B8F-9312-CB28F6D3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6116257-0752-4294-8D30-45486845A8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D498F-A40E-4202-BDF1-C75DA5A5D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F2C24E-212B-437A-982C-A819EA65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1157C38-E205-4C28-A621-45137D53F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449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95D44BE-C8BB-4DF9-B14E-C8E3C6323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825625"/>
            <a:ext cx="5176837" cy="43449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D19E8B-EEF6-46D9-A6F8-DBB99138E5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CEE2C-628F-4546-BF5E-8549CF3C2F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89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EDA19E-84FB-450B-BC34-6AA73665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0AC22F-115F-434A-8EFC-514EDEA31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8D9D01E-41B8-4A84-B749-858C91015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4F112CB-7FEF-4087-A490-D8639E47E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0D48FB7-852C-4301-8B3B-F8554B643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6623442-3ED8-49CA-A73E-C70648DF0D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9B75C-9A49-4A09-BC56-9A93E7C899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01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10264C-62D1-4508-83ED-826C9D0A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2F3F04A-CB1E-4B1F-9493-D35B868666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76EB7-CBEB-40A4-BCD4-7B04B158D2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92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EE563C8F-14BE-4048-A072-A5A399E68F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E3D0C-1D3D-4C9E-A305-D15C00622643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3" name="Imagem 30">
            <a:extLst>
              <a:ext uri="{FF2B5EF4-FFF2-40B4-BE49-F238E27FC236}">
                <a16:creationId xmlns:a16="http://schemas.microsoft.com/office/drawing/2014/main" xmlns="" id="{34A20C42-A652-4AB5-9AEC-E3E8C0D345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7D431-4BFA-498A-A716-1EBC4A95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F73DDB9-5F4F-4DC5-A560-E560E2DE23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0B7EC0D-7ADA-4637-A495-9355B3AE4AF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053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626837-95A0-4E2C-B4D8-1F7549AC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4140C5-22C6-437C-B611-522F8706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8BF4171-820E-4E33-98CB-D60B4BDC4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E717E7-73E5-4D35-A02B-A5B9EC4999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ECE66-5624-4C0F-BF2B-FE4BED1848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43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3E179D96-AD61-486E-A6F2-BBF5277CD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60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99831D72-38CA-404D-A34F-F6C01B54F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60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xmlns="" id="{341A2925-1ADC-442E-B918-0F1D20E3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8E3D2EEF-0FB2-4A59-BC70-207FD6E3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02C38D1-3FEF-40A3-85C0-9BE9DE1169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3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0B7EC0D-7ADA-4637-A495-9355B3AE4AF7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xmlns="" id="{2D97A367-B9B3-4AE6-A516-CB076F5A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371" t="16837" r="11992" b="5398"/>
          <a:stretch/>
        </p:blipFill>
        <p:spPr>
          <a:xfrm>
            <a:off x="-52391" y="0"/>
            <a:ext cx="12241215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2119" r="9113"/>
          <a:stretch/>
        </p:blipFill>
        <p:spPr>
          <a:xfrm>
            <a:off x="549796" y="3068960"/>
            <a:ext cx="4715491" cy="3429000"/>
          </a:xfrm>
          <a:prstGeom prst="rect">
            <a:avLst/>
          </a:prstGeom>
        </p:spPr>
      </p:pic>
      <p:sp>
        <p:nvSpPr>
          <p:cNvPr id="9" name="Fluxograma: Conector 8"/>
          <p:cNvSpPr/>
          <p:nvPr/>
        </p:nvSpPr>
        <p:spPr bwMode="auto">
          <a:xfrm>
            <a:off x="2526915" y="4032793"/>
            <a:ext cx="648072" cy="648072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54907" y="4149080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B5B5B"/>
                </a:solidFill>
                <a:latin typeface="Arial Black" panose="020B0A04020102020204" pitchFamily="34" charset="0"/>
              </a:rPr>
              <a:t>APS</a:t>
            </a:r>
          </a:p>
        </p:txBody>
      </p:sp>
      <p:sp>
        <p:nvSpPr>
          <p:cNvPr id="11" name="Fluxograma: Conector 10"/>
          <p:cNvSpPr/>
          <p:nvPr/>
        </p:nvSpPr>
        <p:spPr bwMode="auto">
          <a:xfrm>
            <a:off x="1708338" y="4783460"/>
            <a:ext cx="432048" cy="445740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29916" y="4852441"/>
            <a:ext cx="73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rgbClr val="0B5B5B"/>
                </a:solidFill>
                <a:latin typeface="Arial Black" panose="020B0A04020102020204" pitchFamily="34" charset="0"/>
              </a:rPr>
              <a:t> </a:t>
            </a:r>
            <a:r>
              <a:rPr lang="pt-BR" sz="1400" dirty="0">
                <a:solidFill>
                  <a:srgbClr val="0B5B5B"/>
                </a:solidFill>
                <a:latin typeface="Arial Black" panose="020B0A04020102020204" pitchFamily="34" charset="0"/>
              </a:rPr>
              <a:t>UBS</a:t>
            </a:r>
          </a:p>
        </p:txBody>
      </p:sp>
    </p:spTree>
    <p:extLst>
      <p:ext uri="{BB962C8B-B14F-4D97-AF65-F5344CB8AC3E}">
        <p14:creationId xmlns:p14="http://schemas.microsoft.com/office/powerpoint/2010/main" val="267047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4"/>
          <p:cNvSpPr/>
          <p:nvPr/>
        </p:nvSpPr>
        <p:spPr>
          <a:xfrm>
            <a:off x="117748" y="206228"/>
            <a:ext cx="4464495" cy="918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1" tIns="20320" rIns="138541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200" dirty="0">
                <a:solidFill>
                  <a:schemeClr val="accent3"/>
                </a:solidFill>
                <a:cs typeface="Arial" panose="020B0604020202020204" pitchFamily="34" charset="0"/>
              </a:rPr>
              <a:t>TELECARDIOLOGIA</a:t>
            </a:r>
            <a:endParaRPr lang="pt-BR" sz="4200" b="1" kern="12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213" r="12455" b="4276"/>
          <a:stretch/>
        </p:blipFill>
        <p:spPr>
          <a:xfrm>
            <a:off x="3519252" y="3196280"/>
            <a:ext cx="3700809" cy="3222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80" y="2636912"/>
            <a:ext cx="5008299" cy="3781481"/>
          </a:xfrm>
          <a:prstGeom prst="rect">
            <a:avLst/>
          </a:prstGeom>
        </p:spPr>
      </p:pic>
      <p:sp>
        <p:nvSpPr>
          <p:cNvPr id="22" name="CustomShape 2"/>
          <p:cNvSpPr/>
          <p:nvPr/>
        </p:nvSpPr>
        <p:spPr>
          <a:xfrm>
            <a:off x="220702" y="1330788"/>
            <a:ext cx="3240360" cy="187896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Minas Gerais tem certificação do Ministério da Saúde    para Oferta Nacional    de Telecardiologia</a:t>
            </a:r>
            <a:endParaRPr lang="pt-BR" sz="2400" spc="-1" dirty="0">
              <a:solidFill>
                <a:schemeClr val="tx1"/>
              </a:solidFill>
            </a:endParaRPr>
          </a:p>
        </p:txBody>
      </p:sp>
      <p:sp>
        <p:nvSpPr>
          <p:cNvPr id="23" name="CustomShape 2"/>
          <p:cNvSpPr/>
          <p:nvPr/>
        </p:nvSpPr>
        <p:spPr>
          <a:xfrm>
            <a:off x="3461062" y="980728"/>
            <a:ext cx="4689860" cy="180609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Sem custo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Laudos em 10 min. (urgentes)</a:t>
            </a:r>
          </a:p>
          <a:p>
            <a:pPr>
              <a:lnSpc>
                <a:spcPct val="100000"/>
              </a:lnSpc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                          02 horas (eletivos)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Teleconsultoria</a:t>
            </a:r>
            <a:endParaRPr lang="pt-BR" sz="2400" spc="-1" dirty="0">
              <a:solidFill>
                <a:schemeClr val="tx1"/>
              </a:solidFill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8130227" y="760083"/>
            <a:ext cx="3968182" cy="14673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Cardiologistas 24 horas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Controle de Qualidade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chemeClr val="tx1"/>
                </a:solidFill>
                <a:ea typeface="DejaVu Sans"/>
              </a:rPr>
              <a:t>Auditoria</a:t>
            </a:r>
            <a:endParaRPr lang="pt-BR" sz="2400" spc="-1" dirty="0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2496"/>
          <a:stretch/>
        </p:blipFill>
        <p:spPr>
          <a:xfrm>
            <a:off x="-26268" y="3402325"/>
            <a:ext cx="3600400" cy="302909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966620" y="6429097"/>
            <a:ext cx="4464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+mn-lt"/>
              </a:rPr>
              <a:t>Telessaúde</a:t>
            </a:r>
            <a:r>
              <a:rPr lang="pt-BR" sz="2200" dirty="0">
                <a:latin typeface="+mn-lt"/>
              </a:rPr>
              <a:t> Paraná - DAV/SESA-PR</a:t>
            </a:r>
          </a:p>
        </p:txBody>
      </p:sp>
    </p:spTree>
    <p:extLst>
      <p:ext uri="{BB962C8B-B14F-4D97-AF65-F5344CB8AC3E}">
        <p14:creationId xmlns:p14="http://schemas.microsoft.com/office/powerpoint/2010/main" val="105996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4"/>
          <p:cNvSpPr/>
          <p:nvPr/>
        </p:nvSpPr>
        <p:spPr>
          <a:xfrm>
            <a:off x="189756" y="193925"/>
            <a:ext cx="4464495" cy="918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1" tIns="20320" rIns="138541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200" dirty="0">
                <a:solidFill>
                  <a:schemeClr val="accent3"/>
                </a:solidFill>
                <a:cs typeface="Arial" panose="020B0604020202020204" pitchFamily="34" charset="0"/>
              </a:rPr>
              <a:t>TELECARDIOLOGIA</a:t>
            </a:r>
            <a:endParaRPr lang="pt-BR" sz="4200" b="1" kern="12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1580" t="30933" r="19639" b="29511"/>
          <a:stretch/>
        </p:blipFill>
        <p:spPr>
          <a:xfrm>
            <a:off x="549796" y="2358058"/>
            <a:ext cx="3156460" cy="3763252"/>
          </a:xfrm>
          <a:prstGeom prst="rect">
            <a:avLst/>
          </a:prstGeom>
        </p:spPr>
      </p:pic>
      <p:sp>
        <p:nvSpPr>
          <p:cNvPr id="8" name="Elipse 4"/>
          <p:cNvSpPr/>
          <p:nvPr/>
        </p:nvSpPr>
        <p:spPr>
          <a:xfrm>
            <a:off x="333772" y="993244"/>
            <a:ext cx="1872208" cy="565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1" tIns="20320" rIns="138541" bIns="2032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>
                <a:solidFill>
                  <a:schemeClr val="accent3"/>
                </a:solidFill>
                <a:cs typeface="Arial" panose="020B0604020202020204" pitchFamily="34" charset="0"/>
              </a:rPr>
              <a:t>1ª Fase</a:t>
            </a:r>
            <a:endParaRPr lang="pt-BR" sz="3600" b="1" kern="12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57902366"/>
              </p:ext>
            </p:extLst>
          </p:nvPr>
        </p:nvGraphicFramePr>
        <p:xfrm>
          <a:off x="3358108" y="1570790"/>
          <a:ext cx="943304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3893" t="27997" r="30259" b="69967"/>
          <a:stretch/>
        </p:blipFill>
        <p:spPr>
          <a:xfrm>
            <a:off x="333772" y="1984016"/>
            <a:ext cx="3960439" cy="2880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t="6521" b="2174"/>
          <a:stretch/>
        </p:blipFill>
        <p:spPr>
          <a:xfrm>
            <a:off x="9046740" y="1322254"/>
            <a:ext cx="2929502" cy="2611768"/>
          </a:xfrm>
          <a:prstGeom prst="rect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2" name="CaixaDeTexto 11"/>
          <p:cNvSpPr txBox="1"/>
          <p:nvPr/>
        </p:nvSpPr>
        <p:spPr>
          <a:xfrm>
            <a:off x="8038628" y="6429097"/>
            <a:ext cx="4392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+mn-lt"/>
              </a:rPr>
              <a:t>Telessaúde</a:t>
            </a:r>
            <a:r>
              <a:rPr lang="pt-BR" sz="2200" dirty="0">
                <a:latin typeface="+mn-lt"/>
              </a:rPr>
              <a:t> Paraná – DAV/SESA-PR</a:t>
            </a:r>
          </a:p>
        </p:txBody>
      </p:sp>
    </p:spTree>
    <p:extLst>
      <p:ext uri="{BB962C8B-B14F-4D97-AF65-F5344CB8AC3E}">
        <p14:creationId xmlns:p14="http://schemas.microsoft.com/office/powerpoint/2010/main" val="89502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4"/>
          <p:cNvSpPr/>
          <p:nvPr/>
        </p:nvSpPr>
        <p:spPr>
          <a:xfrm>
            <a:off x="190340" y="200991"/>
            <a:ext cx="4464495" cy="918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1" tIns="20320" rIns="138541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200" dirty="0">
                <a:solidFill>
                  <a:schemeClr val="accent3"/>
                </a:solidFill>
                <a:cs typeface="Arial" panose="020B0604020202020204" pitchFamily="34" charset="0"/>
              </a:rPr>
              <a:t>TELECARDIOLOGIA</a:t>
            </a:r>
            <a:endParaRPr lang="pt-BR" sz="4200" b="1" kern="12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8" name="Elipse 4"/>
          <p:cNvSpPr/>
          <p:nvPr/>
        </p:nvSpPr>
        <p:spPr>
          <a:xfrm>
            <a:off x="190340" y="1567876"/>
            <a:ext cx="4392488" cy="12187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2" tIns="19045" rIns="138542" bIns="19045" numCol="1" spcCol="1270" anchor="ctr" anchorCtr="0">
            <a:noAutofit/>
          </a:bodyPr>
          <a:lstStyle/>
          <a:p>
            <a:pPr defTabSz="666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pt-BR" sz="1800" b="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t-BR" sz="1750" b="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69 municípios - 69 eletrocardiógrafos</a:t>
            </a:r>
          </a:p>
          <a:p>
            <a:pPr defTabSz="666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pt-BR" sz="1750" b="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Articulação Urgência e Emergência </a:t>
            </a:r>
          </a:p>
        </p:txBody>
      </p:sp>
      <p:sp>
        <p:nvSpPr>
          <p:cNvPr id="10" name="Elipse 4"/>
          <p:cNvSpPr/>
          <p:nvPr/>
        </p:nvSpPr>
        <p:spPr>
          <a:xfrm>
            <a:off x="333772" y="990041"/>
            <a:ext cx="3240360" cy="565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1" tIns="20320" rIns="138541" bIns="2032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>
                <a:solidFill>
                  <a:schemeClr val="accent3"/>
                </a:solidFill>
                <a:cs typeface="Arial" panose="020B0604020202020204" pitchFamily="34" charset="0"/>
              </a:rPr>
              <a:t>2ª Fase</a:t>
            </a:r>
            <a:endParaRPr lang="pt-BR" sz="3600" b="1" kern="12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1" name="Elipse 4"/>
          <p:cNvSpPr/>
          <p:nvPr/>
        </p:nvSpPr>
        <p:spPr>
          <a:xfrm rot="10800000">
            <a:off x="4646059" y="612484"/>
            <a:ext cx="7624417" cy="741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8542" tIns="19045" rIns="138542" bIns="19045" numCol="1" spcCol="1270" anchor="ctr" anchorCtr="0">
            <a:noAutofit/>
            <a:scene3d>
              <a:camera prst="orthographicFront">
                <a:rot lat="0" lon="21299999" rev="10799999"/>
              </a:camera>
              <a:lightRig rig="threePt" dir="t"/>
            </a:scene3d>
          </a:bodyPr>
          <a:lstStyle/>
          <a:p>
            <a:pPr defTabSz="666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pt-BR" sz="2200" i="1" dirty="0">
                <a:ln cmpd="sng"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pt-BR" sz="2200" i="1" dirty="0">
                <a:ln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>
                <a:ln cmpd="sng">
                  <a:solidFill>
                    <a:srgbClr val="92D05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ECG / CAPACITAÇÃO / IMPLANTAÇÃO</a:t>
            </a:r>
          </a:p>
          <a:p>
            <a:pPr defTabSz="666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ln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04227"/>
              </p:ext>
            </p:extLst>
          </p:nvPr>
        </p:nvGraphicFramePr>
        <p:xfrm>
          <a:off x="7822604" y="1542227"/>
          <a:ext cx="4175686" cy="474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3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Nº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MACRO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PERÍODO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MUNICÍPIO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OESTE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Agosto/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Setembro/Outubro</a:t>
                      </a: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Salto do Lontra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Santo Antônio do Sudoeste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Santa Terezinha de Itaipu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Miguel do Iguaçu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Cafelândia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Capitão Leônidas Marques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Catanduvas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Céu Azul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Corbélia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Guaraniaçu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Jesuítas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Nova Aurora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Quedas do Iguaçu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Santa Tereza do Oeste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Três Barras do Paraná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Vera Cruz do Oeste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09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Assis Chateubriand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Guaíra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Marechal Cândido Rondon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Palotina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Santa Helena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São José das Palmeiras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Terra Roxa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Toledo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Tupãssi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365" marR="68365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60938"/>
              </p:ext>
            </p:extLst>
          </p:nvPr>
        </p:nvGraphicFramePr>
        <p:xfrm>
          <a:off x="269695" y="2564904"/>
          <a:ext cx="3549204" cy="399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2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6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Nº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MACRO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PERÍODO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MUNICÍPIO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LESTE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21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Abril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Maio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21 mun</a:t>
                      </a:r>
                      <a:r>
                        <a:rPr lang="pt-BR" sz="1000" dirty="0">
                          <a:effectLst/>
                        </a:rPr>
                        <a:t>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Adrianópolis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Agudos do Sul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Almirante Tamandaré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Araucária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Bocaiuva do Sul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Campo Largo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Campo Magro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Cerro Azul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Colombo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Doutor</a:t>
                      </a:r>
                      <a:r>
                        <a:rPr lang="pt-BR" sz="1200" baseline="0" dirty="0">
                          <a:effectLst/>
                        </a:rPr>
                        <a:t> </a:t>
                      </a:r>
                      <a:r>
                        <a:rPr lang="pt-BR" sz="1200" dirty="0">
                          <a:effectLst/>
                        </a:rPr>
                        <a:t>Ulysses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Fazenda Rio Grande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Itaperuçu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Lapa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Mandirituba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Pinhais</a:t>
                      </a: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Piraquara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Quitandinha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Rio Branco do Sul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Rio Negro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Tijucas do Sul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Tunas do Paraná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60988"/>
              </p:ext>
            </p:extLst>
          </p:nvPr>
        </p:nvGraphicFramePr>
        <p:xfrm>
          <a:off x="3989750" y="1902817"/>
          <a:ext cx="3662002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2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Nº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MACRO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PERÍODO</a:t>
                      </a: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MUNICÍPIO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rowSpan="2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LESTE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23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Junho/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Julho</a:t>
                      </a: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Imbituva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Inácio Martins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Irati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Candói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Cantagalo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Laranjeiras do Sul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Nova Laranjeiras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Palmital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Pinhão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Pitanga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Prudentópolis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Rio Bonito do Iguaçu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Turvo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09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Antônio Olinto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Bituruna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Cruz Machado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General Carneiro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Paula Freitas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Paulo Frontin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Porto Vitória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São Mateus do Sul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União da Vitória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44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CB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21ª 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 mun.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Telêmaco Borba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F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966620" y="6429097"/>
            <a:ext cx="4464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+mn-lt"/>
              </a:rPr>
              <a:t>Telessaúde</a:t>
            </a:r>
            <a:r>
              <a:rPr lang="pt-BR" sz="2200" dirty="0">
                <a:latin typeface="+mn-lt"/>
              </a:rPr>
              <a:t> Paraná – DAV/SESA-PR</a:t>
            </a:r>
          </a:p>
        </p:txBody>
      </p:sp>
    </p:spTree>
    <p:extLst>
      <p:ext uri="{BB962C8B-B14F-4D97-AF65-F5344CB8AC3E}">
        <p14:creationId xmlns:p14="http://schemas.microsoft.com/office/powerpoint/2010/main" val="135696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412776"/>
            <a:ext cx="8154717" cy="41764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966620" y="6429097"/>
            <a:ext cx="4464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+mn-lt"/>
              </a:rPr>
              <a:t>Telessaúde</a:t>
            </a:r>
            <a:r>
              <a:rPr lang="pt-BR" sz="2200" dirty="0">
                <a:latin typeface="+mn-lt"/>
              </a:rPr>
              <a:t> Paraná – DAV/SESA- PR</a:t>
            </a:r>
          </a:p>
        </p:txBody>
      </p:sp>
    </p:spTree>
    <p:extLst>
      <p:ext uri="{BB962C8B-B14F-4D97-AF65-F5344CB8AC3E}">
        <p14:creationId xmlns:p14="http://schemas.microsoft.com/office/powerpoint/2010/main" val="1764875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29938</TotalTime>
  <Words>374</Words>
  <Application>Microsoft Office PowerPoint</Application>
  <PresentationFormat>Personalizar</PresentationFormat>
  <Paragraphs>304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Black</vt:lpstr>
      <vt:lpstr>Calibri</vt:lpstr>
      <vt:lpstr>Calibri Light</vt:lpstr>
      <vt:lpstr>DejaVu Sans</vt:lpstr>
      <vt:lpstr>Segoe UI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Jaqueline Finau</cp:lastModifiedBy>
  <cp:revision>1409</cp:revision>
  <cp:lastPrinted>2021-08-25T19:01:55Z</cp:lastPrinted>
  <dcterms:created xsi:type="dcterms:W3CDTF">2019-05-27T16:04:40Z</dcterms:created>
  <dcterms:modified xsi:type="dcterms:W3CDTF">2022-03-23T19:11:46Z</dcterms:modified>
</cp:coreProperties>
</file>