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4" r:id="rId2"/>
    <p:sldId id="301" r:id="rId3"/>
    <p:sldId id="338" r:id="rId4"/>
    <p:sldId id="351" r:id="rId5"/>
    <p:sldId id="335" r:id="rId6"/>
    <p:sldId id="341" r:id="rId7"/>
    <p:sldId id="352" r:id="rId8"/>
    <p:sldId id="353" r:id="rId9"/>
    <p:sldId id="336" r:id="rId10"/>
    <p:sldId id="354" r:id="rId11"/>
    <p:sldId id="355" r:id="rId12"/>
    <p:sldId id="356" r:id="rId13"/>
    <p:sldId id="357" r:id="rId14"/>
    <p:sldId id="342" r:id="rId15"/>
    <p:sldId id="343" r:id="rId16"/>
    <p:sldId id="320" r:id="rId17"/>
    <p:sldId id="316" r:id="rId18"/>
    <p:sldId id="331" r:id="rId19"/>
    <p:sldId id="371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59" r:id="rId31"/>
    <p:sldId id="282" r:id="rId32"/>
    <p:sldId id="370" r:id="rId33"/>
    <p:sldId id="372" r:id="rId34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7038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368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4" userDrawn="1">
          <p15:clr>
            <a:srgbClr val="A4A3A4"/>
          </p15:clr>
        </p15:guide>
        <p15:guide id="15" pos="7680" userDrawn="1">
          <p15:clr>
            <a:srgbClr val="A4A3A4"/>
          </p15:clr>
        </p15:guide>
        <p15:guide id="16" pos="642" userDrawn="1">
          <p15:clr>
            <a:srgbClr val="A4A3A4"/>
          </p15:clr>
        </p15:guide>
        <p15:guide id="17" orient="horz" pos="3022" userDrawn="1">
          <p15:clr>
            <a:srgbClr val="A4A3A4"/>
          </p15:clr>
        </p15:guide>
        <p15:guide id="18" orient="horz" pos="2160" userDrawn="1">
          <p15:clr>
            <a:srgbClr val="A4A3A4"/>
          </p15:clr>
        </p15:guide>
        <p15:guide id="19" pos="5813" userDrawn="1">
          <p15:clr>
            <a:srgbClr val="A4A3A4"/>
          </p15:clr>
        </p15:guide>
        <p15:guide id="20" pos="6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B54"/>
    <a:srgbClr val="006FB0"/>
    <a:srgbClr val="45586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553" autoAdjust="0"/>
    <p:restoredTop sz="94717"/>
  </p:normalViewPr>
  <p:slideViewPr>
    <p:cSldViewPr snapToGrid="0" snapToObjects="1">
      <p:cViewPr>
        <p:scale>
          <a:sx n="100" d="100"/>
          <a:sy n="100" d="100"/>
        </p:scale>
        <p:origin x="-744" y="-264"/>
      </p:cViewPr>
      <p:guideLst>
        <p:guide orient="horz" pos="323"/>
        <p:guide orient="horz" pos="4020"/>
        <p:guide orient="horz" pos="3680"/>
        <p:guide orient="horz" pos="4320"/>
        <p:guide orient="horz"/>
        <p:guide orient="horz" pos="3022"/>
        <p:guide orient="horz" pos="2160"/>
        <p:guide pos="7038"/>
        <p:guide pos="3840"/>
        <p:guide/>
        <p:guide pos="7680"/>
        <p:guide pos="642"/>
        <p:guide pos="5813"/>
        <p:guide pos="642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0" Type="http://schemas.openxmlformats.org/officeDocument/2006/relationships/slide" Target="slides/slide11.xml"/><Relationship Id="rId4" Type="http://schemas.openxmlformats.org/officeDocument/2006/relationships/slide" Target="slides/slide5.xml"/><Relationship Id="rId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A15B4CB5-06F1-AA45-A19D-64C3EB12BBE0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F044A694-917A-A342-A91B-ECB99F0DF55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3559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496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95FE6A-1F2C-654A-BC2D-8F70726DC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FFAE71B-BE9C-224A-B997-C03D222A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05A08A-4454-4147-8725-3FECEFBE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6F4D7D5-C9F7-0D46-81AF-516B2DA1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6D211AC-7E74-6A4C-8B9C-769343DF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0200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8DEC4A-0780-BC4D-B143-4AC477EF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4CB87EA-6915-7648-8BC6-07810E0EF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AD8FB27-841A-DC47-906B-9C00D458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5CF8702-2575-974A-AFBD-9055C9C1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EC7F395-77A4-224A-8A49-400BD6A6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6346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344AA08-EA79-1045-A9C3-737369B92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59604476-65D1-414A-8B89-FFA72C2A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2062F0-24BB-D84F-B533-0AC604B8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49C3722-9167-F341-8F5A-0EB3AE51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5C5777F9-CB17-F846-9102-AC4B836E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2928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7B49F4-55AA-3E48-95B3-271CF9D2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65BE819-B413-DE48-BA1E-A64D3DEC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1583C7C-56E9-8841-ADB2-1D8AC490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E53FF3E-57B6-4B4E-82BC-E815E6B9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A5AC907-0BA7-D44F-A342-A8309F03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0348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3CBF32-E16A-604E-8F06-AEF77A95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3A450C2-E809-EB48-8D58-F4E6CDEED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9D86160-E198-9C4E-8EFC-7A554C66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66ADCFB-3735-6E4F-903B-A354844F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A49ABF8-F511-B04D-9212-0780A96B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123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FE086A-3781-224F-AAE4-10B6C759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61BF604-BB10-A241-8133-5B2B9F826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939879BA-0EDE-E040-8978-AE50A8763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63F220F8-978C-9D4A-8858-98DE0275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7F878245-0846-6542-9FCD-24198381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01ADB186-EAEF-E141-AA4C-641E6B32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6867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CE8FA2-00CC-8640-A20B-FE8DF8B9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C2C6546-9187-0246-9A1F-21979F0A2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2A8ADA0-C9E6-BF41-8D68-B94F6469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C3A039A0-0E97-0F43-A96C-5B6894B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780B475E-6155-C248-815F-8FB94577F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01B82D97-B0A3-254F-A80D-78486871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C6329657-CE32-A043-805C-F705D70D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29A9495E-A9E1-C14C-8508-FFFD2EB3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975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145601-152C-1A43-8E1B-AC2ED36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499D64E7-977F-5842-972A-B6983EB7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35FEE6B5-0CD4-0C4D-917B-3DD5404C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77666DC6-AA43-CE43-B038-6F211FC7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0404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017E3EBC-4EF8-8141-8941-3BE2AA61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8E3113C4-159E-864E-B10A-D341D605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8D7E9AC4-1878-BF4C-A377-C2341BB8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7399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E340-6F86-F548-AE53-28365418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3BD50CB-0A60-E346-9688-B6F620DB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8A1982B-149F-BF4A-975C-85A3D1C21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CAF9906E-75BC-B148-8283-41B457D7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27371375-3626-E141-BF29-9F324FB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B6F1AFF-E650-BF4B-AC67-FA1EBB3B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2008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CBD110-AF85-184D-80A4-91DB2013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EFA75B3-E0FA-BF45-81E4-23F76807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719A0FFE-A9CA-9A4D-B063-BD13E342B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EA7A48F8-5413-2A48-896E-22C4B41EC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E1DF56F4-E1CD-D247-975A-0C9774F8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1951A93-D181-784B-BE8C-BFD1C5C2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128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131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8D9D8FD-736F-4646-B3B6-DDD6E19C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8868"/>
            <a:ext cx="12192000" cy="127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6E380DCD-1D0F-5A44-99FB-D7B83EF2A877}"/>
              </a:ext>
            </a:extLst>
          </p:cNvPr>
          <p:cNvSpPr txBox="1"/>
          <p:nvPr/>
        </p:nvSpPr>
        <p:spPr>
          <a:xfrm>
            <a:off x="934720" y="438785"/>
            <a:ext cx="7402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endParaRPr lang="pt-BR" sz="2800" b="1" dirty="0" smtClean="0">
              <a:solidFill>
                <a:srgbClr val="455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840"/>
              </a:lnSpc>
            </a:pPr>
            <a:r>
              <a:rPr lang="pt-BR" sz="2800" b="1" dirty="0" smtClean="0">
                <a:solidFill>
                  <a:srgbClr val="455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Apresentação</a:t>
            </a:r>
          </a:p>
          <a:p>
            <a:pPr>
              <a:lnSpc>
                <a:spcPts val="2840"/>
              </a:lnSpc>
            </a:pPr>
            <a:r>
              <a:rPr lang="pt-BR" sz="2800" b="1" dirty="0" smtClean="0">
                <a:solidFill>
                  <a:srgbClr val="455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 Estadual pelo Fim da Tuberculose como</a:t>
            </a:r>
          </a:p>
          <a:p>
            <a:pPr>
              <a:lnSpc>
                <a:spcPts val="2840"/>
              </a:lnSpc>
            </a:pPr>
            <a:r>
              <a:rPr lang="pt-BR" sz="2800" b="1" dirty="0" smtClean="0">
                <a:solidFill>
                  <a:srgbClr val="455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 de Saúde Pública 2022-2030</a:t>
            </a:r>
          </a:p>
          <a:p>
            <a:pPr>
              <a:lnSpc>
                <a:spcPts val="2840"/>
              </a:lnSpc>
            </a:pPr>
            <a:endParaRPr lang="pt-BR" sz="2800" b="1" dirty="0" smtClean="0">
              <a:solidFill>
                <a:srgbClr val="455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840"/>
              </a:lnSpc>
            </a:pPr>
            <a:endParaRPr lang="pt-BR" sz="1600" dirty="0">
              <a:solidFill>
                <a:srgbClr val="45586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0F69E12D-FAA0-4ABD-BAA5-52ECC536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409" y="3429000"/>
            <a:ext cx="2809845" cy="10735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382883" y="6211669"/>
            <a:ext cx="1064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CURITIBA</a:t>
            </a:r>
          </a:p>
          <a:p>
            <a:pPr algn="ctr"/>
            <a:r>
              <a:rPr lang="pt-BR" dirty="0" smtClean="0"/>
              <a:t>2022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90304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Brasil</a:t>
            </a:r>
            <a:endParaRPr lang="pt-BR" dirty="0"/>
          </a:p>
        </p:txBody>
      </p:sp>
      <p:sp>
        <p:nvSpPr>
          <p:cNvPr id="10" name="object 3"/>
          <p:cNvSpPr txBox="1"/>
          <p:nvPr/>
        </p:nvSpPr>
        <p:spPr>
          <a:xfrm>
            <a:off x="228498" y="6239421"/>
            <a:ext cx="1490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BRASIL</a:t>
            </a:r>
            <a:r>
              <a:rPr sz="1100" spc="65">
                <a:latin typeface="Trebuchet MS"/>
                <a:cs typeface="Trebuchet MS"/>
              </a:rPr>
              <a:t>,</a:t>
            </a:r>
            <a:r>
              <a:rPr sz="1100" spc="10">
                <a:latin typeface="Trebuchet MS"/>
                <a:cs typeface="Trebuchet MS"/>
              </a:rPr>
              <a:t> </a:t>
            </a:r>
            <a:r>
              <a:rPr sz="1100" spc="85" smtClean="0">
                <a:latin typeface="Trebuchet MS"/>
                <a:cs typeface="Trebuchet MS"/>
              </a:rPr>
              <a:t>202</a:t>
            </a:r>
            <a:r>
              <a:rPr lang="pt-BR" sz="1100" spc="85" dirty="0" smtClean="0">
                <a:latin typeface="Trebuchet MS"/>
                <a:cs typeface="Trebuchet MS"/>
              </a:rPr>
              <a:t>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283" y="1309688"/>
            <a:ext cx="55721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6271" y="624713"/>
            <a:ext cx="4077017" cy="52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471283" y="5257870"/>
            <a:ext cx="580569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Estratégias: investigação, diagnóstico e tratamento da ILTB +</a:t>
            </a:r>
          </a:p>
          <a:p>
            <a:r>
              <a:rPr lang="pt-BR" dirty="0" smtClean="0"/>
              <a:t>	    educação permanente dos profissionais.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Brasil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56689" y="365125"/>
            <a:ext cx="2473953" cy="212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1487" y="1690688"/>
            <a:ext cx="3155969" cy="252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56689" y="2333624"/>
            <a:ext cx="2199781" cy="218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394553" y="1228725"/>
            <a:ext cx="62119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t-BR" dirty="0" smtClean="0"/>
              <a:t>O acesso reduzido ao diagnóstico e tratamento resultou em um aumento no número de mortes por TB.</a:t>
            </a:r>
          </a:p>
          <a:p>
            <a:pPr algn="just">
              <a:buFont typeface="Wingdings" pitchFamily="2" charset="2"/>
              <a:buChar char="§"/>
            </a:pPr>
            <a:r>
              <a:rPr lang="pt-BR" dirty="0" smtClean="0"/>
              <a:t>A OMS estima que as interrupções no acesso aos cuidados de TB relacionadas à COVID-19 podem causar mais de meio milhão de mortes por TB a longo prazo.</a:t>
            </a:r>
          </a:p>
          <a:p>
            <a:pPr algn="just">
              <a:buFont typeface="Wingdings" pitchFamily="2" charset="2"/>
              <a:buChar char="§"/>
            </a:pPr>
            <a:r>
              <a:rPr lang="pt-BR" dirty="0" smtClean="0"/>
              <a:t>No Brasil, o total de notificações de casos de TB (casos novos e retratamentos) em 2021 (82.680), em 2020 (83.741) e no ano de 2019 (93.208).</a:t>
            </a:r>
          </a:p>
        </p:txBody>
      </p:sp>
      <p:sp>
        <p:nvSpPr>
          <p:cNvPr id="14" name="object 3"/>
          <p:cNvSpPr txBox="1"/>
          <p:nvPr/>
        </p:nvSpPr>
        <p:spPr>
          <a:xfrm>
            <a:off x="156428" y="6455237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5" dirty="0" smtClean="0">
                <a:latin typeface="Trebuchet MS"/>
                <a:cs typeface="Trebuchet MS"/>
              </a:rPr>
              <a:t>Ims.hospitalmoinhos.org.br</a:t>
            </a:r>
            <a:r>
              <a:rPr lang="pt-BR" sz="1100" spc="85" dirty="0" smtClean="0">
                <a:latin typeface="Trebuchet MS"/>
                <a:cs typeface="Trebuchet MS"/>
              </a:rPr>
              <a:t>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300" y="1568513"/>
            <a:ext cx="8456960" cy="4677130"/>
          </a:xfrm>
          <a:prstGeom prst="rect">
            <a:avLst/>
          </a:prstGeom>
        </p:spPr>
      </p:pic>
      <p:sp>
        <p:nvSpPr>
          <p:cNvPr id="16" name="object 2"/>
          <p:cNvSpPr txBox="1"/>
          <p:nvPr/>
        </p:nvSpPr>
        <p:spPr>
          <a:xfrm>
            <a:off x="914793" y="321373"/>
            <a:ext cx="1065808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270">
                <a:latin typeface="Trebuchet MS"/>
                <a:cs typeface="Trebuchet MS"/>
              </a:rPr>
              <a:t>Cenário</a:t>
            </a:r>
            <a:r>
              <a:rPr sz="4400">
                <a:latin typeface="Trebuchet MS"/>
                <a:cs typeface="Trebuchet MS"/>
              </a:rPr>
              <a:t> </a:t>
            </a:r>
            <a:r>
              <a:rPr sz="4400" spc="254" smtClean="0">
                <a:latin typeface="Trebuchet MS"/>
                <a:cs typeface="Trebuchet MS"/>
              </a:rPr>
              <a:t>epidemiológico</a:t>
            </a:r>
            <a:r>
              <a:rPr lang="pt-BR" sz="4400" spc="254" dirty="0" smtClean="0">
                <a:latin typeface="Trebuchet MS"/>
                <a:cs typeface="Trebuchet MS"/>
              </a:rPr>
              <a:t> no Paraná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85128" y="6239421"/>
            <a:ext cx="333662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 </a:t>
            </a:r>
            <a:r>
              <a:rPr sz="1100" spc="50" dirty="0">
                <a:latin typeface="Trebuchet MS"/>
                <a:cs typeface="Trebuchet MS"/>
              </a:rPr>
              <a:t>SESA/DAV/CVIE/DCIST/SINAN</a:t>
            </a:r>
            <a:r>
              <a:rPr sz="1100" spc="35" dirty="0">
                <a:latin typeface="Trebuchet MS"/>
                <a:cs typeface="Trebuchet MS"/>
              </a:rPr>
              <a:t> </a:t>
            </a:r>
            <a:r>
              <a:rPr sz="1100" spc="50" dirty="0">
                <a:latin typeface="Trebuchet MS"/>
                <a:cs typeface="Trebuchet MS"/>
              </a:rPr>
              <a:t>NET,</a:t>
            </a:r>
            <a:r>
              <a:rPr sz="1100" spc="35" dirty="0">
                <a:latin typeface="Trebuchet MS"/>
                <a:cs typeface="Trebuchet MS"/>
              </a:rPr>
              <a:t> </a:t>
            </a:r>
            <a:r>
              <a:rPr sz="1100" spc="85" dirty="0">
                <a:latin typeface="Trebuchet MS"/>
                <a:cs typeface="Trebuchet MS"/>
              </a:rPr>
              <a:t>2022.</a:t>
            </a:r>
            <a:endParaRPr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6" name="object 2"/>
          <p:cNvSpPr txBox="1"/>
          <p:nvPr/>
        </p:nvSpPr>
        <p:spPr>
          <a:xfrm>
            <a:off x="914793" y="321373"/>
            <a:ext cx="1065808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spc="270" dirty="0" smtClean="0">
                <a:latin typeface="Trebuchet MS"/>
                <a:cs typeface="Trebuchet MS"/>
              </a:rPr>
              <a:t>Tuberculose </a:t>
            </a:r>
            <a:r>
              <a:rPr lang="pt-BR" sz="4400" spc="254" dirty="0" smtClean="0">
                <a:latin typeface="Trebuchet MS"/>
                <a:cs typeface="Trebuchet MS"/>
              </a:rPr>
              <a:t>no Paraná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85128" y="6239421"/>
            <a:ext cx="333662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 </a:t>
            </a:r>
            <a:r>
              <a:rPr sz="1100" spc="50" smtClean="0">
                <a:latin typeface="Trebuchet MS"/>
                <a:cs typeface="Trebuchet MS"/>
              </a:rPr>
              <a:t>SESA/DAV,</a:t>
            </a:r>
            <a:r>
              <a:rPr sz="1100" spc="35" smtClean="0">
                <a:latin typeface="Trebuchet MS"/>
                <a:cs typeface="Trebuchet MS"/>
              </a:rPr>
              <a:t> </a:t>
            </a:r>
            <a:r>
              <a:rPr sz="1100" spc="85" dirty="0">
                <a:latin typeface="Trebuchet MS"/>
                <a:cs typeface="Trebuchet MS"/>
              </a:rPr>
              <a:t>2022.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434" y="1736780"/>
            <a:ext cx="4534091" cy="430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248" y="2466974"/>
            <a:ext cx="316275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6426490" y="1512332"/>
            <a:ext cx="115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Objetivos: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920" y="1112838"/>
            <a:ext cx="4064000" cy="4881341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793" y="321373"/>
            <a:ext cx="6500708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450" dirty="0"/>
              <a:t>Dados</a:t>
            </a:r>
            <a:r>
              <a:rPr sz="4400" spc="15" dirty="0"/>
              <a:t> </a:t>
            </a:r>
            <a:r>
              <a:rPr sz="4400" spc="270" dirty="0"/>
              <a:t>epidemiológicos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17350" y="1919700"/>
            <a:ext cx="5514311" cy="2850515"/>
            <a:chOff x="417784" y="1919699"/>
            <a:chExt cx="5520055" cy="2850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839" y="1922398"/>
              <a:ext cx="5230102" cy="28436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9404" y="1921319"/>
              <a:ext cx="5516880" cy="2847340"/>
            </a:xfrm>
            <a:custGeom>
              <a:avLst/>
              <a:gdLst/>
              <a:ahLst/>
              <a:cxnLst/>
              <a:rect l="l" t="t" r="r" b="b"/>
              <a:pathLst>
                <a:path w="5516880" h="2847340">
                  <a:moveTo>
                    <a:pt x="0" y="0"/>
                  </a:moveTo>
                  <a:lnTo>
                    <a:pt x="5516638" y="0"/>
                  </a:lnTo>
                  <a:lnTo>
                    <a:pt x="5516638" y="2846882"/>
                  </a:lnTo>
                  <a:lnTo>
                    <a:pt x="0" y="2846882"/>
                  </a:lnTo>
                  <a:lnTo>
                    <a:pt x="0" y="0"/>
                  </a:lnTo>
                  <a:close/>
                </a:path>
              </a:pathLst>
            </a:custGeom>
            <a:ln w="3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64199" y="1388060"/>
            <a:ext cx="53665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latin typeface="Trebuchet MS"/>
                <a:cs typeface="Trebuchet MS"/>
              </a:rPr>
              <a:t>Coeficiente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de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65" dirty="0">
                <a:latin typeface="Trebuchet MS"/>
                <a:cs typeface="Trebuchet MS"/>
              </a:rPr>
              <a:t>incidência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95" dirty="0">
                <a:latin typeface="Trebuchet MS"/>
                <a:cs typeface="Trebuchet MS"/>
              </a:rPr>
              <a:t>de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tuberculose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65" dirty="0">
                <a:latin typeface="Trebuchet MS"/>
                <a:cs typeface="Trebuchet MS"/>
              </a:rPr>
              <a:t>(por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145" dirty="0">
                <a:latin typeface="Trebuchet MS"/>
                <a:cs typeface="Trebuchet MS"/>
              </a:rPr>
              <a:t>100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60" dirty="0">
                <a:latin typeface="Trebuchet MS"/>
                <a:cs typeface="Trebuchet MS"/>
              </a:rPr>
              <a:t>mil</a:t>
            </a:r>
            <a:r>
              <a:rPr sz="1400" spc="35" dirty="0">
                <a:latin typeface="Trebuchet MS"/>
                <a:cs typeface="Trebuchet MS"/>
              </a:rPr>
              <a:t> hab.).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75" dirty="0">
                <a:latin typeface="Arial"/>
                <a:cs typeface="Arial"/>
              </a:rPr>
              <a:t>Brasil</a:t>
            </a:r>
            <a:r>
              <a:rPr sz="1400" spc="75" dirty="0">
                <a:latin typeface="Trebuchet MS"/>
                <a:cs typeface="Trebuchet MS"/>
              </a:rPr>
              <a:t>,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2012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120" dirty="0">
                <a:latin typeface="Trebuchet MS"/>
                <a:cs typeface="Trebuchet MS"/>
              </a:rPr>
              <a:t>a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2021.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34346" y="1399578"/>
            <a:ext cx="5366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100"/>
              </a:spcBef>
            </a:pPr>
            <a:r>
              <a:rPr sz="1400" spc="60" dirty="0">
                <a:latin typeface="Trebuchet MS"/>
                <a:cs typeface="Trebuchet MS"/>
              </a:rPr>
              <a:t>Coeficiente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de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70" dirty="0">
                <a:latin typeface="Trebuchet MS"/>
                <a:cs typeface="Trebuchet MS"/>
              </a:rPr>
              <a:t>incidência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de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tuberculose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65" dirty="0">
                <a:latin typeface="Trebuchet MS"/>
                <a:cs typeface="Trebuchet MS"/>
              </a:rPr>
              <a:t>(por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100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60" dirty="0">
                <a:latin typeface="Trebuchet MS"/>
                <a:cs typeface="Trebuchet MS"/>
              </a:rPr>
              <a:t>mil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hab.).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110" dirty="0">
                <a:latin typeface="Arial"/>
                <a:cs typeface="Arial"/>
              </a:rPr>
              <a:t>Paraná</a:t>
            </a:r>
            <a:r>
              <a:rPr sz="1400" spc="110" dirty="0">
                <a:latin typeface="Trebuchet MS"/>
                <a:cs typeface="Trebuchet MS"/>
              </a:rPr>
              <a:t>,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2012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120" dirty="0">
                <a:latin typeface="Trebuchet MS"/>
                <a:cs typeface="Trebuchet MS"/>
              </a:rPr>
              <a:t>a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2021.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0194" y="6239421"/>
            <a:ext cx="416633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90" dirty="0">
                <a:latin typeface="Trebuchet MS"/>
                <a:cs typeface="Trebuchet MS"/>
              </a:rPr>
              <a:t>MS,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120" dirty="0">
                <a:latin typeface="Trebuchet MS"/>
                <a:cs typeface="Trebuchet MS"/>
              </a:rPr>
              <a:t>2022</a:t>
            </a:r>
            <a:r>
              <a:rPr sz="1100" spc="40" dirty="0">
                <a:latin typeface="Trebuchet MS"/>
                <a:cs typeface="Trebuchet MS"/>
              </a:rPr>
              <a:t> </a:t>
            </a:r>
            <a:r>
              <a:rPr sz="1100" spc="75" dirty="0">
                <a:latin typeface="Trebuchet MS"/>
                <a:cs typeface="Trebuchet MS"/>
              </a:rPr>
              <a:t>e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50" dirty="0">
                <a:latin typeface="Trebuchet MS"/>
                <a:cs typeface="Trebuchet MS"/>
              </a:rPr>
              <a:t>SESA/DAV/CVIE/DCIST/SINAN</a:t>
            </a:r>
            <a:r>
              <a:rPr sz="1100" spc="40" dirty="0">
                <a:latin typeface="Trebuchet MS"/>
                <a:cs typeface="Trebuchet MS"/>
              </a:rPr>
              <a:t> </a:t>
            </a:r>
            <a:r>
              <a:rPr sz="1100" spc="45" dirty="0">
                <a:latin typeface="Trebuchet MS"/>
                <a:cs typeface="Trebuchet MS"/>
              </a:rPr>
              <a:t>NET,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85" dirty="0">
                <a:latin typeface="Trebuchet MS"/>
                <a:cs typeface="Trebuchet MS"/>
              </a:rPr>
              <a:t>2022.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362" y="1937824"/>
            <a:ext cx="5632932" cy="285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CaixaDeTexto 42"/>
          <p:cNvSpPr txBox="1"/>
          <p:nvPr/>
        </p:nvSpPr>
        <p:spPr>
          <a:xfrm>
            <a:off x="10282639" y="4953001"/>
            <a:ext cx="13982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2020 – 2.235</a:t>
            </a:r>
          </a:p>
          <a:p>
            <a:r>
              <a:rPr lang="pt-BR" dirty="0" smtClean="0"/>
              <a:t>2021 – 2.173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793" y="321373"/>
            <a:ext cx="6500708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450" dirty="0"/>
              <a:t>Dados</a:t>
            </a:r>
            <a:r>
              <a:rPr sz="4400" spc="15" dirty="0"/>
              <a:t> </a:t>
            </a:r>
            <a:r>
              <a:rPr sz="4400" spc="270" dirty="0"/>
              <a:t>epidemiológicos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10826" y="1447800"/>
            <a:ext cx="1131280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100"/>
              </a:spcBef>
            </a:pPr>
            <a:r>
              <a:rPr sz="1400" spc="60" dirty="0">
                <a:latin typeface="Trebuchet MS"/>
                <a:cs typeface="Trebuchet MS"/>
              </a:rPr>
              <a:t>Coeficiente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de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mortalidade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80" dirty="0">
                <a:latin typeface="Trebuchet MS"/>
                <a:cs typeface="Trebuchet MS"/>
              </a:rPr>
              <a:t>por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tuberculose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65" dirty="0">
                <a:latin typeface="Trebuchet MS"/>
                <a:cs typeface="Trebuchet MS"/>
              </a:rPr>
              <a:t>(por</a:t>
            </a:r>
            <a:r>
              <a:rPr sz="1400" spc="40" dirty="0">
                <a:latin typeface="Trebuchet MS"/>
                <a:cs typeface="Trebuchet MS"/>
              </a:rPr>
              <a:t> </a:t>
            </a:r>
            <a:r>
              <a:rPr sz="1400" spc="145" dirty="0">
                <a:latin typeface="Trebuchet MS"/>
                <a:cs typeface="Trebuchet MS"/>
              </a:rPr>
              <a:t>100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60" dirty="0">
                <a:latin typeface="Trebuchet MS"/>
                <a:cs typeface="Trebuchet MS"/>
              </a:rPr>
              <a:t>mil</a:t>
            </a:r>
            <a:r>
              <a:rPr sz="1400" spc="40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hab.).</a:t>
            </a:r>
            <a:r>
              <a:rPr sz="1400" spc="425" dirty="0">
                <a:latin typeface="Trebuchet MS"/>
                <a:cs typeface="Trebuchet MS"/>
              </a:rPr>
              <a:t> </a:t>
            </a:r>
            <a:r>
              <a:rPr sz="1400" spc="60" dirty="0">
                <a:latin typeface="Trebuchet MS"/>
                <a:cs typeface="Trebuchet MS"/>
              </a:rPr>
              <a:t>Coeficiente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95" dirty="0">
                <a:latin typeface="Trebuchet MS"/>
                <a:cs typeface="Trebuchet MS"/>
              </a:rPr>
              <a:t>de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mortalidade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80" dirty="0">
                <a:latin typeface="Trebuchet MS"/>
                <a:cs typeface="Trebuchet MS"/>
              </a:rPr>
              <a:t>por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tuberculose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65" dirty="0">
                <a:latin typeface="Trebuchet MS"/>
                <a:cs typeface="Trebuchet MS"/>
              </a:rPr>
              <a:t>(por</a:t>
            </a:r>
            <a:r>
              <a:rPr sz="1400" spc="35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100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55" dirty="0">
                <a:latin typeface="Trebuchet MS"/>
                <a:cs typeface="Trebuchet MS"/>
              </a:rPr>
              <a:t>mil</a:t>
            </a:r>
            <a:r>
              <a:rPr sz="1400" spc="50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hab.).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5713730" algn="l"/>
              </a:tabLst>
            </a:pPr>
            <a:r>
              <a:rPr sz="1400" b="1" spc="75" dirty="0">
                <a:latin typeface="Arial"/>
                <a:cs typeface="Arial"/>
              </a:rPr>
              <a:t>Brasil</a:t>
            </a:r>
            <a:r>
              <a:rPr sz="1400" spc="75" dirty="0">
                <a:latin typeface="Trebuchet MS"/>
                <a:cs typeface="Trebuchet MS"/>
              </a:rPr>
              <a:t>,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2011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120" dirty="0">
                <a:latin typeface="Trebuchet MS"/>
                <a:cs typeface="Trebuchet MS"/>
              </a:rPr>
              <a:t>a</a:t>
            </a:r>
            <a:r>
              <a:rPr sz="1400" spc="30" dirty="0">
                <a:latin typeface="Trebuchet MS"/>
                <a:cs typeface="Trebuchet MS"/>
              </a:rPr>
              <a:t> </a:t>
            </a:r>
            <a:r>
              <a:rPr sz="1400" spc="105" dirty="0">
                <a:latin typeface="Trebuchet MS"/>
                <a:cs typeface="Trebuchet MS"/>
              </a:rPr>
              <a:t>2020.	</a:t>
            </a:r>
            <a:r>
              <a:rPr sz="1400" b="1" spc="105" dirty="0">
                <a:latin typeface="Arial"/>
                <a:cs typeface="Arial"/>
              </a:rPr>
              <a:t>Paraná</a:t>
            </a:r>
            <a:r>
              <a:rPr sz="1400" spc="105" dirty="0">
                <a:latin typeface="Trebuchet MS"/>
                <a:cs typeface="Trebuchet MS"/>
              </a:rPr>
              <a:t>,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150" dirty="0">
                <a:latin typeface="Trebuchet MS"/>
                <a:cs typeface="Trebuchet MS"/>
              </a:rPr>
              <a:t>2012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120" dirty="0">
                <a:latin typeface="Trebuchet MS"/>
                <a:cs typeface="Trebuchet MS"/>
              </a:rPr>
              <a:t>a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2021.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585" y="6248400"/>
            <a:ext cx="37191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25" dirty="0">
                <a:latin typeface="Trebuchet MS"/>
                <a:cs typeface="Trebuchet MS"/>
              </a:rPr>
              <a:t> </a:t>
            </a:r>
            <a:r>
              <a:rPr sz="1100" spc="165" dirty="0">
                <a:latin typeface="Trebuchet MS"/>
                <a:cs typeface="Trebuchet MS"/>
              </a:rPr>
              <a:t>MS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75" dirty="0">
                <a:latin typeface="Trebuchet MS"/>
                <a:cs typeface="Trebuchet MS"/>
              </a:rPr>
              <a:t>e</a:t>
            </a:r>
            <a:r>
              <a:rPr sz="1100" spc="30" dirty="0">
                <a:latin typeface="Trebuchet MS"/>
                <a:cs typeface="Trebuchet MS"/>
              </a:rPr>
              <a:t> </a:t>
            </a:r>
            <a:r>
              <a:rPr sz="1100" spc="50" dirty="0">
                <a:latin typeface="Trebuchet MS"/>
                <a:cs typeface="Trebuchet MS"/>
              </a:rPr>
              <a:t>SESA/DAV/CVIE/DCIST/SINAN</a:t>
            </a:r>
            <a:r>
              <a:rPr sz="1100" spc="35" dirty="0">
                <a:latin typeface="Trebuchet MS"/>
                <a:cs typeface="Trebuchet MS"/>
              </a:rPr>
              <a:t> </a:t>
            </a:r>
            <a:r>
              <a:rPr sz="1100" spc="45" dirty="0">
                <a:latin typeface="Trebuchet MS"/>
                <a:cs typeface="Trebuchet MS"/>
              </a:rPr>
              <a:t>NET,</a:t>
            </a:r>
            <a:r>
              <a:rPr sz="1100" spc="25" dirty="0">
                <a:latin typeface="Trebuchet MS"/>
                <a:cs typeface="Trebuchet MS"/>
              </a:rPr>
              <a:t> </a:t>
            </a:r>
            <a:r>
              <a:rPr sz="1100" spc="85" dirty="0">
                <a:latin typeface="Trebuchet MS"/>
                <a:cs typeface="Trebuchet MS"/>
              </a:rPr>
              <a:t>2022.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6803" y="2098262"/>
            <a:ext cx="5495281" cy="2618105"/>
            <a:chOff x="287101" y="2098261"/>
            <a:chExt cx="5501005" cy="26181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354" y="2100960"/>
              <a:ext cx="4798014" cy="26110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8721" y="2099881"/>
              <a:ext cx="5497830" cy="2614930"/>
            </a:xfrm>
            <a:custGeom>
              <a:avLst/>
              <a:gdLst/>
              <a:ahLst/>
              <a:cxnLst/>
              <a:rect l="l" t="t" r="r" b="b"/>
              <a:pathLst>
                <a:path w="5497830" h="2614929">
                  <a:moveTo>
                    <a:pt x="0" y="0"/>
                  </a:moveTo>
                  <a:lnTo>
                    <a:pt x="5497563" y="0"/>
                  </a:lnTo>
                  <a:lnTo>
                    <a:pt x="5497563" y="2614320"/>
                  </a:lnTo>
                  <a:lnTo>
                    <a:pt x="0" y="2614320"/>
                  </a:lnTo>
                  <a:lnTo>
                    <a:pt x="0" y="0"/>
                  </a:lnTo>
                  <a:close/>
                </a:path>
              </a:pathLst>
            </a:custGeom>
            <a:ln w="3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05009" y="2198268"/>
            <a:ext cx="5120386" cy="2134870"/>
            <a:chOff x="6511785" y="2198268"/>
            <a:chExt cx="5125720" cy="2134870"/>
          </a:xfrm>
        </p:grpSpPr>
        <p:sp>
          <p:nvSpPr>
            <p:cNvPr id="9" name="object 9"/>
            <p:cNvSpPr/>
            <p:nvPr/>
          </p:nvSpPr>
          <p:spPr>
            <a:xfrm>
              <a:off x="6515277" y="2201760"/>
              <a:ext cx="5118735" cy="2127885"/>
            </a:xfrm>
            <a:custGeom>
              <a:avLst/>
              <a:gdLst/>
              <a:ahLst/>
              <a:cxnLst/>
              <a:rect l="l" t="t" r="r" b="b"/>
              <a:pathLst>
                <a:path w="5118734" h="2127885">
                  <a:moveTo>
                    <a:pt x="32397" y="2101684"/>
                  </a:moveTo>
                  <a:lnTo>
                    <a:pt x="32397" y="0"/>
                  </a:lnTo>
                </a:path>
                <a:path w="5118734" h="2127885">
                  <a:moveTo>
                    <a:pt x="0" y="2101684"/>
                  </a:moveTo>
                  <a:lnTo>
                    <a:pt x="32397" y="2101684"/>
                  </a:lnTo>
                </a:path>
                <a:path w="5118734" h="2127885">
                  <a:moveTo>
                    <a:pt x="0" y="1401114"/>
                  </a:moveTo>
                  <a:lnTo>
                    <a:pt x="32397" y="1401114"/>
                  </a:lnTo>
                </a:path>
                <a:path w="5118734" h="2127885">
                  <a:moveTo>
                    <a:pt x="0" y="700557"/>
                  </a:moveTo>
                  <a:lnTo>
                    <a:pt x="32397" y="700557"/>
                  </a:lnTo>
                </a:path>
                <a:path w="5118734" h="2127885">
                  <a:moveTo>
                    <a:pt x="0" y="0"/>
                  </a:moveTo>
                  <a:lnTo>
                    <a:pt x="32397" y="0"/>
                  </a:lnTo>
                </a:path>
                <a:path w="5118734" h="2127885">
                  <a:moveTo>
                    <a:pt x="32397" y="2101684"/>
                  </a:moveTo>
                  <a:lnTo>
                    <a:pt x="5118125" y="2101684"/>
                  </a:lnTo>
                </a:path>
                <a:path w="5118734" h="2127885">
                  <a:moveTo>
                    <a:pt x="32397" y="2101684"/>
                  </a:moveTo>
                  <a:lnTo>
                    <a:pt x="32397" y="2127592"/>
                  </a:lnTo>
                </a:path>
                <a:path w="5118734" h="2127885">
                  <a:moveTo>
                    <a:pt x="538556" y="2101684"/>
                  </a:moveTo>
                  <a:lnTo>
                    <a:pt x="538556" y="2127592"/>
                  </a:lnTo>
                </a:path>
                <a:path w="5118734" h="2127885">
                  <a:moveTo>
                    <a:pt x="1050836" y="2101684"/>
                  </a:moveTo>
                  <a:lnTo>
                    <a:pt x="1050836" y="2127592"/>
                  </a:lnTo>
                </a:path>
                <a:path w="5118734" h="2127885">
                  <a:moveTo>
                    <a:pt x="1557007" y="2101684"/>
                  </a:moveTo>
                  <a:lnTo>
                    <a:pt x="1557007" y="2127592"/>
                  </a:lnTo>
                </a:path>
                <a:path w="5118734" h="2127885">
                  <a:moveTo>
                    <a:pt x="2069287" y="2101684"/>
                  </a:moveTo>
                  <a:lnTo>
                    <a:pt x="2069287" y="2127592"/>
                  </a:lnTo>
                </a:path>
                <a:path w="5118734" h="2127885">
                  <a:moveTo>
                    <a:pt x="2575445" y="2101684"/>
                  </a:moveTo>
                  <a:lnTo>
                    <a:pt x="2575445" y="2127592"/>
                  </a:lnTo>
                </a:path>
                <a:path w="5118734" h="2127885">
                  <a:moveTo>
                    <a:pt x="3081235" y="2101684"/>
                  </a:moveTo>
                  <a:lnTo>
                    <a:pt x="3081235" y="2127592"/>
                  </a:lnTo>
                </a:path>
                <a:path w="5118734" h="2127885">
                  <a:moveTo>
                    <a:pt x="3593528" y="2101684"/>
                  </a:moveTo>
                  <a:lnTo>
                    <a:pt x="3593528" y="2127592"/>
                  </a:lnTo>
                </a:path>
                <a:path w="5118734" h="2127885">
                  <a:moveTo>
                    <a:pt x="4099686" y="2101684"/>
                  </a:moveTo>
                  <a:lnTo>
                    <a:pt x="4099686" y="2127592"/>
                  </a:lnTo>
                </a:path>
                <a:path w="5118734" h="2127885">
                  <a:moveTo>
                    <a:pt x="4611966" y="2101684"/>
                  </a:moveTo>
                  <a:lnTo>
                    <a:pt x="4611966" y="2127592"/>
                  </a:lnTo>
                </a:path>
                <a:path w="5118734" h="2127885">
                  <a:moveTo>
                    <a:pt x="5118125" y="2101684"/>
                  </a:moveTo>
                  <a:lnTo>
                    <a:pt x="5118125" y="2127592"/>
                  </a:lnTo>
                </a:path>
              </a:pathLst>
            </a:custGeom>
            <a:ln w="6486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00761" y="3297961"/>
              <a:ext cx="4579620" cy="370205"/>
            </a:xfrm>
            <a:custGeom>
              <a:avLst/>
              <a:gdLst/>
              <a:ahLst/>
              <a:cxnLst/>
              <a:rect l="l" t="t" r="r" b="b"/>
              <a:pathLst>
                <a:path w="4579620" h="370204">
                  <a:moveTo>
                    <a:pt x="0" y="369722"/>
                  </a:moveTo>
                  <a:lnTo>
                    <a:pt x="506158" y="149034"/>
                  </a:lnTo>
                </a:path>
                <a:path w="4579620" h="370204">
                  <a:moveTo>
                    <a:pt x="506158" y="149034"/>
                  </a:moveTo>
                  <a:lnTo>
                    <a:pt x="1018438" y="324357"/>
                  </a:lnTo>
                </a:path>
                <a:path w="4579620" h="370204">
                  <a:moveTo>
                    <a:pt x="1018438" y="324357"/>
                  </a:moveTo>
                  <a:lnTo>
                    <a:pt x="1524241" y="220675"/>
                  </a:lnTo>
                </a:path>
                <a:path w="4579620" h="370204">
                  <a:moveTo>
                    <a:pt x="1524241" y="220675"/>
                  </a:moveTo>
                  <a:lnTo>
                    <a:pt x="2036876" y="110159"/>
                  </a:lnTo>
                </a:path>
                <a:path w="4579620" h="370204">
                  <a:moveTo>
                    <a:pt x="2036876" y="110159"/>
                  </a:moveTo>
                  <a:lnTo>
                    <a:pt x="2542679" y="246595"/>
                  </a:lnTo>
                </a:path>
                <a:path w="4579620" h="370204">
                  <a:moveTo>
                    <a:pt x="2542679" y="246595"/>
                  </a:moveTo>
                  <a:lnTo>
                    <a:pt x="3048838" y="220675"/>
                  </a:lnTo>
                </a:path>
                <a:path w="4579620" h="370204">
                  <a:moveTo>
                    <a:pt x="3048838" y="220675"/>
                  </a:moveTo>
                  <a:lnTo>
                    <a:pt x="3561118" y="38874"/>
                  </a:lnTo>
                </a:path>
                <a:path w="4579620" h="370204">
                  <a:moveTo>
                    <a:pt x="3561118" y="38874"/>
                  </a:moveTo>
                  <a:lnTo>
                    <a:pt x="4067276" y="155524"/>
                  </a:lnTo>
                </a:path>
                <a:path w="4579620" h="370204">
                  <a:moveTo>
                    <a:pt x="4067276" y="155524"/>
                  </a:moveTo>
                  <a:lnTo>
                    <a:pt x="4579556" y="0"/>
                  </a:lnTo>
                </a:path>
              </a:pathLst>
            </a:custGeom>
            <a:ln w="19459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8358" y="3635281"/>
              <a:ext cx="64804" cy="648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0923" y="3411354"/>
              <a:ext cx="71637" cy="712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6797" y="3589916"/>
              <a:ext cx="64804" cy="648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2600" y="3485878"/>
              <a:ext cx="64804" cy="65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5235" y="3375718"/>
              <a:ext cx="64804" cy="648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1038" y="3512154"/>
              <a:ext cx="64804" cy="648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13958" y="3482639"/>
              <a:ext cx="71281" cy="716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9476" y="3304433"/>
              <a:ext cx="64804" cy="64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2396" y="3421070"/>
              <a:ext cx="71281" cy="648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47915" y="3262320"/>
              <a:ext cx="64804" cy="7128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33980" y="3481095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0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9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41781" y="3264014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50280" y="3433940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1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57714" y="3332416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66594" y="3219373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75461" y="3355454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1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82894" y="3332416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291405" y="3148101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1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4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98827" y="3265093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06628" y="3112821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-90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4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49901" y="4232770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0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49901" y="3532936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1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49901" y="2833459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2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49901" y="2133612"/>
            <a:ext cx="13130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3</a:t>
            </a:r>
            <a:r>
              <a:rPr sz="650" spc="-85" dirty="0">
                <a:latin typeface="Trebuchet MS"/>
                <a:cs typeface="Trebuchet MS"/>
              </a:rPr>
              <a:t>,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01261" y="4371378"/>
            <a:ext cx="20235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</a:t>
            </a:r>
            <a:r>
              <a:rPr sz="650" dirty="0">
                <a:latin typeface="Trebuchet MS"/>
                <a:cs typeface="Trebuchet MS"/>
              </a:rPr>
              <a:t>0</a:t>
            </a: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75" dirty="0"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08694" y="4371378"/>
            <a:ext cx="203623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201</a:t>
            </a:r>
            <a:r>
              <a:rPr sz="650" spc="75" dirty="0"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17206" y="4371378"/>
            <a:ext cx="20235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</a:t>
            </a:r>
            <a:r>
              <a:rPr sz="650" dirty="0">
                <a:latin typeface="Trebuchet MS"/>
                <a:cs typeface="Trebuchet MS"/>
              </a:rPr>
              <a:t>0</a:t>
            </a: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75" dirty="0">
                <a:latin typeface="Trebuchet MS"/>
                <a:cs typeface="Trebuchet MS"/>
              </a:rPr>
              <a:t>4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24995" y="4371378"/>
            <a:ext cx="203623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201</a:t>
            </a:r>
            <a:r>
              <a:rPr sz="650" spc="75" dirty="0">
                <a:latin typeface="Trebuchet MS"/>
                <a:cs typeface="Trebuchet MS"/>
              </a:rPr>
              <a:t>5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749807" y="4371378"/>
            <a:ext cx="20235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2</a:t>
            </a:r>
            <a:r>
              <a:rPr sz="650" spc="10" dirty="0">
                <a:latin typeface="Trebuchet MS"/>
                <a:cs typeface="Trebuchet MS"/>
              </a:rPr>
              <a:t>01</a:t>
            </a:r>
            <a:r>
              <a:rPr sz="650" spc="75" dirty="0">
                <a:latin typeface="Trebuchet MS"/>
                <a:cs typeface="Trebuchet MS"/>
              </a:rPr>
              <a:t>8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257240" y="4371378"/>
            <a:ext cx="203623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201</a:t>
            </a:r>
            <a:r>
              <a:rPr sz="650" spc="75" dirty="0">
                <a:latin typeface="Trebuchet MS"/>
                <a:cs typeface="Trebuchet MS"/>
              </a:rPr>
              <a:t>9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66107" y="4371378"/>
            <a:ext cx="203623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spc="10" dirty="0">
                <a:latin typeface="Trebuchet MS"/>
                <a:cs typeface="Trebuchet MS"/>
              </a:rPr>
              <a:t>202</a:t>
            </a:r>
            <a:r>
              <a:rPr sz="650" spc="75" dirty="0"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74619" y="4371378"/>
            <a:ext cx="20235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Trebuchet MS"/>
                <a:cs typeface="Trebuchet MS"/>
              </a:rPr>
              <a:t>2</a:t>
            </a:r>
            <a:r>
              <a:rPr sz="650" spc="10" dirty="0">
                <a:latin typeface="Trebuchet MS"/>
                <a:cs typeface="Trebuchet MS"/>
              </a:rPr>
              <a:t>02</a:t>
            </a:r>
            <a:r>
              <a:rPr sz="650" spc="75" dirty="0"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73124" y="2718653"/>
            <a:ext cx="100027" cy="107251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650" b="1" spc="-105" dirty="0">
                <a:latin typeface="Arial"/>
                <a:cs typeface="Arial"/>
              </a:rPr>
              <a:t>Mo</a:t>
            </a:r>
            <a:r>
              <a:rPr sz="650" b="1" spc="-70" dirty="0">
                <a:latin typeface="Arial"/>
                <a:cs typeface="Arial"/>
              </a:rPr>
              <a:t>rt</a:t>
            </a:r>
            <a:r>
              <a:rPr sz="650" b="1" spc="-140" dirty="0">
                <a:latin typeface="Arial"/>
                <a:cs typeface="Arial"/>
              </a:rPr>
              <a:t>a</a:t>
            </a:r>
            <a:r>
              <a:rPr sz="650" b="1" spc="-80" dirty="0">
                <a:latin typeface="Arial"/>
                <a:cs typeface="Arial"/>
              </a:rPr>
              <a:t>l</a:t>
            </a:r>
            <a:r>
              <a:rPr sz="650" b="1" spc="-70" dirty="0">
                <a:latin typeface="Arial"/>
                <a:cs typeface="Arial"/>
              </a:rPr>
              <a:t>i</a:t>
            </a:r>
            <a:r>
              <a:rPr sz="650" b="1" spc="-130" dirty="0">
                <a:latin typeface="Arial"/>
                <a:cs typeface="Arial"/>
              </a:rPr>
              <a:t>d</a:t>
            </a:r>
            <a:r>
              <a:rPr sz="650" b="1" spc="-140" dirty="0">
                <a:latin typeface="Arial"/>
                <a:cs typeface="Arial"/>
              </a:rPr>
              <a:t>a</a:t>
            </a:r>
            <a:r>
              <a:rPr sz="650" b="1" spc="-125" dirty="0">
                <a:latin typeface="Arial"/>
                <a:cs typeface="Arial"/>
              </a:rPr>
              <a:t>d</a:t>
            </a:r>
            <a:r>
              <a:rPr sz="650" b="1" dirty="0">
                <a:latin typeface="Arial"/>
                <a:cs typeface="Arial"/>
              </a:rPr>
              <a:t>e</a:t>
            </a:r>
            <a:r>
              <a:rPr sz="650" b="1" spc="-65" dirty="0">
                <a:latin typeface="Arial"/>
                <a:cs typeface="Arial"/>
              </a:rPr>
              <a:t> </a:t>
            </a:r>
            <a:r>
              <a:rPr sz="650" b="1" spc="-130" dirty="0">
                <a:latin typeface="Arial"/>
                <a:cs typeface="Arial"/>
              </a:rPr>
              <a:t>p</a:t>
            </a:r>
            <a:r>
              <a:rPr sz="650" b="1" spc="-100" dirty="0">
                <a:latin typeface="Arial"/>
                <a:cs typeface="Arial"/>
              </a:rPr>
              <a:t>o</a:t>
            </a:r>
            <a:r>
              <a:rPr sz="650" b="1" dirty="0">
                <a:latin typeface="Arial"/>
                <a:cs typeface="Arial"/>
              </a:rPr>
              <a:t>r</a:t>
            </a:r>
            <a:r>
              <a:rPr sz="650" b="1" spc="-110" dirty="0">
                <a:latin typeface="Arial"/>
                <a:cs typeface="Arial"/>
              </a:rPr>
              <a:t> </a:t>
            </a:r>
            <a:r>
              <a:rPr sz="650" b="1" spc="-105" dirty="0">
                <a:latin typeface="Arial"/>
                <a:cs typeface="Arial"/>
              </a:rPr>
              <a:t>10</a:t>
            </a:r>
            <a:r>
              <a:rPr sz="650" b="1" dirty="0">
                <a:latin typeface="Arial"/>
                <a:cs typeface="Arial"/>
              </a:rPr>
              <a:t>0</a:t>
            </a:r>
            <a:r>
              <a:rPr sz="650" b="1" spc="-135" dirty="0">
                <a:latin typeface="Arial"/>
                <a:cs typeface="Arial"/>
              </a:rPr>
              <a:t>m</a:t>
            </a:r>
            <a:r>
              <a:rPr sz="650" b="1" spc="-80" dirty="0">
                <a:latin typeface="Arial"/>
                <a:cs typeface="Arial"/>
              </a:rPr>
              <a:t>i</a:t>
            </a:r>
            <a:r>
              <a:rPr sz="650" b="1" dirty="0">
                <a:latin typeface="Arial"/>
                <a:cs typeface="Arial"/>
              </a:rPr>
              <a:t>l</a:t>
            </a:r>
            <a:r>
              <a:rPr sz="650" b="1" spc="-50" dirty="0">
                <a:latin typeface="Arial"/>
                <a:cs typeface="Arial"/>
              </a:rPr>
              <a:t> </a:t>
            </a:r>
            <a:r>
              <a:rPr sz="650" b="1" spc="-125" dirty="0">
                <a:latin typeface="Arial"/>
                <a:cs typeface="Arial"/>
              </a:rPr>
              <a:t>h</a:t>
            </a:r>
            <a:r>
              <a:rPr sz="650" b="1" spc="-140" dirty="0">
                <a:latin typeface="Arial"/>
                <a:cs typeface="Arial"/>
              </a:rPr>
              <a:t>a</a:t>
            </a:r>
            <a:r>
              <a:rPr sz="650" b="1" spc="-125" dirty="0">
                <a:latin typeface="Arial"/>
                <a:cs typeface="Arial"/>
              </a:rPr>
              <a:t>b</a:t>
            </a:r>
            <a:r>
              <a:rPr sz="650" b="1" dirty="0">
                <a:latin typeface="Arial"/>
                <a:cs typeface="Arial"/>
              </a:rPr>
              <a:t>.</a:t>
            </a:r>
            <a:endParaRPr sz="6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33506" y="4371379"/>
            <a:ext cx="710460" cy="296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0"/>
              </a:spcBef>
              <a:tabLst>
                <a:tab pos="507365" algn="l"/>
              </a:tabLst>
            </a:pPr>
            <a:r>
              <a:rPr sz="650" spc="10" dirty="0">
                <a:latin typeface="Trebuchet MS"/>
                <a:cs typeface="Trebuchet MS"/>
              </a:rPr>
              <a:t>2</a:t>
            </a:r>
            <a:r>
              <a:rPr sz="650" dirty="0">
                <a:latin typeface="Trebuchet MS"/>
                <a:cs typeface="Trebuchet MS"/>
              </a:rPr>
              <a:t>0</a:t>
            </a:r>
            <a:r>
              <a:rPr sz="650" spc="10" dirty="0">
                <a:latin typeface="Trebuchet MS"/>
                <a:cs typeface="Trebuchet MS"/>
              </a:rPr>
              <a:t>1</a:t>
            </a:r>
            <a:r>
              <a:rPr sz="650" spc="75" dirty="0">
                <a:latin typeface="Trebuchet MS"/>
                <a:cs typeface="Trebuchet MS"/>
              </a:rPr>
              <a:t>6</a:t>
            </a:r>
            <a:r>
              <a:rPr sz="650" dirty="0">
                <a:latin typeface="Trebuchet MS"/>
                <a:cs typeface="Trebuchet MS"/>
              </a:rPr>
              <a:t>	</a:t>
            </a:r>
            <a:r>
              <a:rPr sz="650" spc="10" dirty="0">
                <a:latin typeface="Trebuchet MS"/>
                <a:cs typeface="Trebuchet MS"/>
              </a:rPr>
              <a:t>201</a:t>
            </a:r>
            <a:r>
              <a:rPr sz="650" spc="75" dirty="0">
                <a:latin typeface="Trebuchet MS"/>
                <a:cs typeface="Trebuchet MS"/>
              </a:rPr>
              <a:t>7</a:t>
            </a:r>
            <a:endParaRPr sz="6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55"/>
              </a:spcBef>
            </a:pPr>
            <a:r>
              <a:rPr sz="650" b="1" spc="-70" dirty="0">
                <a:latin typeface="Arial"/>
                <a:cs typeface="Arial"/>
              </a:rPr>
              <a:t>a</a:t>
            </a:r>
            <a:r>
              <a:rPr sz="650" b="1" spc="-45" dirty="0">
                <a:latin typeface="Arial"/>
                <a:cs typeface="Arial"/>
              </a:rPr>
              <a:t>n</a:t>
            </a:r>
            <a:r>
              <a:rPr sz="650" b="1" spc="55" dirty="0">
                <a:latin typeface="Arial"/>
                <a:cs typeface="Arial"/>
              </a:rPr>
              <a:t>o</a:t>
            </a:r>
            <a:r>
              <a:rPr sz="650" b="1" spc="-125" dirty="0">
                <a:latin typeface="Arial"/>
                <a:cs typeface="Arial"/>
              </a:rPr>
              <a:t> </a:t>
            </a:r>
            <a:r>
              <a:rPr sz="650" b="1" spc="-40" dirty="0">
                <a:latin typeface="Arial"/>
                <a:cs typeface="Arial"/>
              </a:rPr>
              <a:t>d</a:t>
            </a:r>
            <a:r>
              <a:rPr sz="650" b="1" spc="55" dirty="0">
                <a:latin typeface="Arial"/>
                <a:cs typeface="Arial"/>
              </a:rPr>
              <a:t>o</a:t>
            </a:r>
            <a:r>
              <a:rPr sz="650" b="1" spc="-125" dirty="0">
                <a:latin typeface="Arial"/>
                <a:cs typeface="Arial"/>
              </a:rPr>
              <a:t> </a:t>
            </a:r>
            <a:r>
              <a:rPr sz="650" b="1" spc="-40" dirty="0">
                <a:latin typeface="Arial"/>
                <a:cs typeface="Arial"/>
              </a:rPr>
              <a:t>ób</a:t>
            </a:r>
            <a:r>
              <a:rPr sz="650" b="1" spc="-35" dirty="0">
                <a:latin typeface="Arial"/>
                <a:cs typeface="Arial"/>
              </a:rPr>
              <a:t>i</a:t>
            </a:r>
            <a:r>
              <a:rPr sz="650" b="1" spc="35" dirty="0">
                <a:latin typeface="Arial"/>
                <a:cs typeface="Arial"/>
              </a:rPr>
              <a:t>t</a:t>
            </a:r>
            <a:r>
              <a:rPr sz="650" b="1" spc="5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061662" y="2098262"/>
            <a:ext cx="5663381" cy="2679065"/>
            <a:chOff x="6067976" y="2098261"/>
            <a:chExt cx="5669280" cy="2679065"/>
          </a:xfrm>
        </p:grpSpPr>
        <p:sp>
          <p:nvSpPr>
            <p:cNvPr id="46" name="object 46"/>
            <p:cNvSpPr/>
            <p:nvPr/>
          </p:nvSpPr>
          <p:spPr>
            <a:xfrm>
              <a:off x="6080760" y="2111044"/>
              <a:ext cx="5650230" cy="2659380"/>
            </a:xfrm>
            <a:custGeom>
              <a:avLst/>
              <a:gdLst/>
              <a:ahLst/>
              <a:cxnLst/>
              <a:rect l="l" t="t" r="r" b="b"/>
              <a:pathLst>
                <a:path w="5650230" h="2659379">
                  <a:moveTo>
                    <a:pt x="0" y="0"/>
                  </a:moveTo>
                  <a:lnTo>
                    <a:pt x="5649836" y="0"/>
                  </a:lnTo>
                  <a:lnTo>
                    <a:pt x="5649836" y="2659316"/>
                  </a:lnTo>
                  <a:lnTo>
                    <a:pt x="0" y="2659316"/>
                  </a:lnTo>
                  <a:lnTo>
                    <a:pt x="0" y="0"/>
                  </a:lnTo>
                  <a:close/>
                </a:path>
              </a:pathLst>
            </a:custGeom>
            <a:ln w="649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69596" y="2099881"/>
              <a:ext cx="5666105" cy="2675890"/>
            </a:xfrm>
            <a:custGeom>
              <a:avLst/>
              <a:gdLst/>
              <a:ahLst/>
              <a:cxnLst/>
              <a:rect l="l" t="t" r="r" b="b"/>
              <a:pathLst>
                <a:path w="5666105" h="2675890">
                  <a:moveTo>
                    <a:pt x="0" y="0"/>
                  </a:moveTo>
                  <a:lnTo>
                    <a:pt x="5666041" y="0"/>
                  </a:lnTo>
                  <a:lnTo>
                    <a:pt x="5666041" y="2675521"/>
                  </a:lnTo>
                  <a:lnTo>
                    <a:pt x="0" y="2675521"/>
                  </a:lnTo>
                  <a:lnTo>
                    <a:pt x="0" y="0"/>
                  </a:lnTo>
                  <a:close/>
                </a:path>
              </a:pathLst>
            </a:custGeom>
            <a:ln w="3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CaixaDeTexto 47"/>
          <p:cNvSpPr txBox="1"/>
          <p:nvPr/>
        </p:nvSpPr>
        <p:spPr>
          <a:xfrm>
            <a:off x="10282640" y="4953001"/>
            <a:ext cx="12237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2020 – 139</a:t>
            </a:r>
          </a:p>
          <a:p>
            <a:r>
              <a:rPr lang="pt-BR" dirty="0" smtClean="0"/>
              <a:t>2021 – 170</a:t>
            </a:r>
            <a:endParaRPr lang="pt-BR" dirty="0"/>
          </a:p>
        </p:txBody>
      </p:sp>
      <p:pic>
        <p:nvPicPr>
          <p:cNvPr id="49" name="Imagem 48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epidemiológicos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51227" y="1198245"/>
            <a:ext cx="8901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 smtClean="0"/>
              <a:t>Proporção de testagem para o HIV e de coinfecção TB-HIV entre os casos novos de tuberculose. Paraná, 2019 a 2021.</a:t>
            </a:r>
            <a:endParaRPr lang="pt-BR" sz="1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90146" y="6207369"/>
            <a:ext cx="2935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SESA/DAV/CVIE/DCIST/SINAN NET, 2022.</a:t>
            </a:r>
            <a:endParaRPr lang="pt-BR" sz="1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06022"/>
            <a:ext cx="7544410" cy="315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1338" y="4717634"/>
            <a:ext cx="4006617" cy="19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890346" y="5424854"/>
            <a:ext cx="5706690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pt-BR" u="sng" dirty="0" smtClean="0"/>
              <a:t>Meta Global da UNAIDS:</a:t>
            </a:r>
          </a:p>
          <a:p>
            <a:r>
              <a:rPr lang="pt-BR" dirty="0" smtClean="0"/>
              <a:t> 95% das PVHA recebendo tratamento preventivo para TB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epidemiológicos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51227" y="1198245"/>
            <a:ext cx="9920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 smtClean="0"/>
              <a:t>Percentual de casos de tuberculose por categoria da população com maior vulnerabilidade para adoecimento, 2019 a 2021, Paraná.</a:t>
            </a:r>
            <a:endParaRPr lang="pt-BR" sz="1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90146" y="6207369"/>
            <a:ext cx="3464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SESA/DAV/CVIE/DCIST/SINAN NET e BRASIL, 2022.</a:t>
            </a:r>
            <a:endParaRPr lang="pt-BR" sz="11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227" y="1690688"/>
            <a:ext cx="6648450" cy="38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3775" y="2621991"/>
            <a:ext cx="4733925" cy="230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76144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 smtClean="0"/>
              <a:t>Ações estratégicas da gestão da RAS – Rede de Atenção à Saúde do Paraná</a:t>
            </a:r>
          </a:p>
          <a:p>
            <a:pPr marL="342900" indent="-342900">
              <a:buAutoNum type="arabicPeriod"/>
            </a:pPr>
            <a:r>
              <a:rPr lang="pt-BR" b="1" dirty="0" smtClean="0"/>
              <a:t>Vacinação</a:t>
            </a:r>
          </a:p>
          <a:p>
            <a:pPr marL="342900" indent="-342900">
              <a:buAutoNum type="arabicPeriod"/>
            </a:pPr>
            <a:r>
              <a:rPr lang="pt-BR" b="1" dirty="0" smtClean="0"/>
              <a:t>Detecção dos casos de Tuberculose</a:t>
            </a:r>
          </a:p>
          <a:p>
            <a:pPr marL="342900" indent="-342900">
              <a:buFontTx/>
              <a:buAutoNum type="arabicPeriod"/>
            </a:pPr>
            <a:r>
              <a:rPr lang="pt-BR" b="1" dirty="0" smtClean="0"/>
              <a:t>Tratamento</a:t>
            </a:r>
            <a:endParaRPr lang="pt-BR" dirty="0" smtClean="0"/>
          </a:p>
          <a:p>
            <a:pPr marL="342900" indent="-342900">
              <a:buAutoNum type="arabicPeriod"/>
            </a:pPr>
            <a:r>
              <a:rPr lang="pt-BR" b="1" dirty="0" smtClean="0"/>
              <a:t>Controle de contatos</a:t>
            </a:r>
          </a:p>
          <a:p>
            <a:pPr marL="342900" indent="-342900">
              <a:buAutoNum type="arabicPeriod"/>
            </a:pPr>
            <a:r>
              <a:rPr lang="pt-BR" b="1" dirty="0" smtClean="0"/>
              <a:t>Ações estratégicas direcionadas às populações especiais</a:t>
            </a:r>
          </a:p>
          <a:p>
            <a:pPr marL="342900" indent="-342900">
              <a:buAutoNum type="arabicPeriod"/>
            </a:pPr>
            <a:r>
              <a:rPr lang="pt-BR" b="1" dirty="0" smtClean="0"/>
              <a:t>Ações estratégicas de controle social e articulação </a:t>
            </a:r>
            <a:r>
              <a:rPr lang="pt-BR" b="1" dirty="0" err="1" smtClean="0"/>
              <a:t>intersetorial</a:t>
            </a:r>
            <a:endParaRPr lang="pt-BR" b="1" dirty="0" smtClean="0"/>
          </a:p>
          <a:p>
            <a:pPr marL="342900" indent="-342900">
              <a:buAutoNum type="arabicPeriod"/>
            </a:pPr>
            <a:r>
              <a:rPr lang="pt-BR" b="1" dirty="0" smtClean="0"/>
              <a:t>Ações estratégicas dos Sistemas de Informação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743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1. Ações estratégicas da gestão da RAS – Rede de Atenção à Saúde do Paraná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730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Fortalecer a RAS para diagnosticar, tratar e curar a pessoa com TB.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96734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Descentralização das ações do PECT para atenção primária à saúde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Organizar o fluxo de atendimento a pessoa com TB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Indicar o tratamento adequado (TB ou ILTB), conforme o caso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Realizar educação permanente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Realizar periodicamente a análise dos dados epidemiológicos relacionados ao enfrentamento da TB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 da Tuberculose</a:t>
            </a:r>
            <a:endParaRPr lang="pt-BR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9534" y="1234294"/>
            <a:ext cx="3498123" cy="209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45" y="1234294"/>
            <a:ext cx="3212126" cy="213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3325250"/>
            <a:ext cx="3231655" cy="245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bject 3"/>
          <p:cNvSpPr txBox="1"/>
          <p:nvPr/>
        </p:nvSpPr>
        <p:spPr>
          <a:xfrm>
            <a:off x="93027" y="6432461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85" dirty="0" smtClean="0">
                <a:latin typeface="Trebuchet MS"/>
                <a:cs typeface="Trebuchet MS"/>
              </a:rPr>
              <a:t>googleimagens,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72172" y="2975023"/>
            <a:ext cx="2040603" cy="280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9680" y="3744180"/>
            <a:ext cx="3792492" cy="244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6566" y="1927896"/>
            <a:ext cx="2705863" cy="324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137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2. Vacinação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372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Realizar a vacinação de BCG</a:t>
            </a:r>
          </a:p>
          <a:p>
            <a:r>
              <a:rPr lang="pt-BR" dirty="0" smtClean="0"/>
              <a:t>	 Manter a cobertura de BCG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7423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Vacinar com BCG a população na faixa etária preconizada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Definir e monitorar estratégias para o alcance da cobertura vacinal de BCG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Realizar qualificação técnica dos profissionais e serviços de saúde 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386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3. Detecção dos casos de Tuberculose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501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Diagnosticar precocemente a tuberculose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5379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Realizar a Busca ativa do sintomático respiratório (SR)</a:t>
            </a: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Solicitar exames diagnósticos</a:t>
            </a:r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4. Tratamento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376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Obter a Cura da tuberculose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50092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Iniciar o tratamento em tempo oportuno para TB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Segmento do tratamento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Tratamento Diretamente Observado – TODO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Identificar uso de produtos derivados do tabaco</a:t>
            </a:r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237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5. </a:t>
            </a:r>
            <a:r>
              <a:rPr lang="pt-BR" dirty="0" smtClean="0"/>
              <a:t>Controle de contatos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598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Identificar precocemente os contatos do caso índice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540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Avaliação dos contatos sintomáticos e assintomáticos </a:t>
            </a:r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566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6. </a:t>
            </a:r>
            <a:r>
              <a:rPr lang="pt-BR" dirty="0" smtClean="0"/>
              <a:t>Ações estratégicas direcionadas às populações especiais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933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Assegurar investigação, diagnóstico e tratamento de TB e ILTB para populações especiais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104006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Rastrear TB na </a:t>
            </a:r>
            <a:r>
              <a:rPr lang="pt-BR" b="1" dirty="0" smtClean="0"/>
              <a:t>PVHA</a:t>
            </a:r>
            <a:r>
              <a:rPr lang="pt-BR" dirty="0" smtClean="0"/>
              <a:t>, evitando o desenvolvimento da TB ativa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Realização de rastreamento de SR na </a:t>
            </a:r>
            <a:r>
              <a:rPr lang="pt-BR" b="1" dirty="0" smtClean="0"/>
              <a:t>População Privada de Liberdade (PPL)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Rastrear SR na </a:t>
            </a:r>
            <a:r>
              <a:rPr lang="pt-BR" b="1" dirty="0" smtClean="0"/>
              <a:t>População em Situação de Rua (PSR)</a:t>
            </a:r>
            <a:r>
              <a:rPr lang="pt-BR" dirty="0" smtClean="0"/>
              <a:t> do território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Rastrear SR nos </a:t>
            </a:r>
            <a:r>
              <a:rPr lang="pt-BR" b="1" dirty="0" smtClean="0"/>
              <a:t>povos indígenas</a:t>
            </a:r>
            <a:r>
              <a:rPr lang="pt-BR" dirty="0" smtClean="0"/>
              <a:t> para detecção precoce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Rastrear ILTB nos </a:t>
            </a:r>
            <a:r>
              <a:rPr lang="pt-BR" b="1" dirty="0" smtClean="0"/>
              <a:t>profissionais de saúde</a:t>
            </a:r>
            <a:r>
              <a:rPr lang="pt-BR" dirty="0" smtClean="0"/>
              <a:t> no momento de admissão e periódicos (anualmente) e/ou sempre</a:t>
            </a:r>
          </a:p>
          <a:p>
            <a:r>
              <a:rPr lang="pt-BR" dirty="0" smtClean="0"/>
              <a:t>que necessário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Investigar ILTB em </a:t>
            </a:r>
            <a:r>
              <a:rPr lang="pt-BR" b="1" dirty="0" smtClean="0"/>
              <a:t>todas</a:t>
            </a:r>
            <a:r>
              <a:rPr lang="pt-BR" dirty="0" smtClean="0"/>
              <a:t> as populações preconizadas pelo MS</a:t>
            </a:r>
          </a:p>
          <a:p>
            <a:endParaRPr lang="pt-BR" b="1" dirty="0" smtClean="0"/>
          </a:p>
          <a:p>
            <a:pPr>
              <a:buFont typeface="Wingdings" pitchFamily="2" charset="2"/>
              <a:buChar char="Ø"/>
            </a:pP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622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7. </a:t>
            </a:r>
            <a:r>
              <a:rPr lang="pt-BR" dirty="0" smtClean="0"/>
              <a:t>Ações estratégicas de controle social e articulação </a:t>
            </a:r>
            <a:r>
              <a:rPr lang="pt-BR" dirty="0" err="1" smtClean="0"/>
              <a:t>intersetorial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979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Fortalecer a participação da sociedade civil nas estratégias de enfrentamento da tuberculose</a:t>
            </a:r>
          </a:p>
          <a:p>
            <a:r>
              <a:rPr lang="pt-BR" b="1" dirty="0" smtClean="0"/>
              <a:t>	</a:t>
            </a:r>
            <a:r>
              <a:rPr lang="pt-BR" dirty="0" smtClean="0"/>
              <a:t> Fomentar a articulação </a:t>
            </a:r>
            <a:r>
              <a:rPr lang="pt-BR" dirty="0" err="1" smtClean="0"/>
              <a:t>intersetorial</a:t>
            </a:r>
            <a:endParaRPr lang="pt-BR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5594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Incluir a sociedade civil nas ações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Identificar necessidades específicas das pessoas com TB</a:t>
            </a:r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480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8. </a:t>
            </a:r>
            <a:r>
              <a:rPr lang="pt-BR" dirty="0" smtClean="0"/>
              <a:t>Ações estratégicas dos Sistemas de Informação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152650" y="2625209"/>
            <a:ext cx="7087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Objetivo:</a:t>
            </a:r>
            <a:r>
              <a:rPr lang="pt-BR" dirty="0" smtClean="0"/>
              <a:t> Qualificar as informações nos Sistemas de Informações vigentes</a:t>
            </a:r>
          </a:p>
          <a:p>
            <a:r>
              <a:rPr lang="pt-BR" b="1" dirty="0" smtClean="0"/>
              <a:t>	</a:t>
            </a:r>
            <a:r>
              <a:rPr lang="pt-BR" dirty="0" smtClean="0"/>
              <a:t> Informar a população sobre a tuberculose</a:t>
            </a:r>
            <a:endParaRPr lang="pt-BR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71575" y="3320534"/>
            <a:ext cx="96307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Ações:</a:t>
            </a:r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</a:t>
            </a:r>
            <a:r>
              <a:rPr lang="pt-BR" b="1" dirty="0" smtClean="0"/>
              <a:t>SINAN </a:t>
            </a:r>
            <a:r>
              <a:rPr lang="pt-BR" dirty="0" smtClean="0"/>
              <a:t>(Sistema de Informação de agravos de Notificação)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Sistema </a:t>
            </a:r>
            <a:r>
              <a:rPr lang="pt-BR" b="1" dirty="0" smtClean="0"/>
              <a:t>IL-TB </a:t>
            </a:r>
            <a:r>
              <a:rPr lang="pt-BR" dirty="0" smtClean="0"/>
              <a:t>(Sistema de Informação para notificação das pessoas em tratamento da ILTB)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Sistema </a:t>
            </a:r>
            <a:r>
              <a:rPr lang="pt-BR" b="1" dirty="0" smtClean="0"/>
              <a:t>SiteTB </a:t>
            </a:r>
            <a:r>
              <a:rPr lang="pt-BR" dirty="0" smtClean="0"/>
              <a:t>(Sistema de Informação de Tratamentos Especiais da Tuberculose)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Sistema </a:t>
            </a:r>
            <a:r>
              <a:rPr lang="pt-BR" b="1" dirty="0" smtClean="0"/>
              <a:t>SIMC </a:t>
            </a:r>
            <a:r>
              <a:rPr lang="pt-BR" dirty="0" smtClean="0"/>
              <a:t>(Sistema de Monitoramento Clínico das Pessoas Vivendo com HIV)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Manter atualizado os registros dos casos de TB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</a:t>
            </a:r>
            <a:r>
              <a:rPr lang="pt-BR" b="1" dirty="0" smtClean="0"/>
              <a:t>GAL </a:t>
            </a:r>
            <a:r>
              <a:rPr lang="pt-BR" dirty="0" smtClean="0"/>
              <a:t>(Gerenciador de Ambiente Laboratorial)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</a:t>
            </a:r>
            <a:r>
              <a:rPr lang="pt-BR" b="1" dirty="0" smtClean="0"/>
              <a:t>KIBANA </a:t>
            </a:r>
            <a:r>
              <a:rPr lang="pt-BR" dirty="0" smtClean="0"/>
              <a:t>(Painel de Monitoramento)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Gerir o </a:t>
            </a:r>
            <a:r>
              <a:rPr lang="pt-BR" b="1" dirty="0" smtClean="0"/>
              <a:t>SIM </a:t>
            </a:r>
            <a:r>
              <a:rPr lang="pt-BR" dirty="0" smtClean="0"/>
              <a:t>(Sistema de Informação sobre Mortalidade)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Utilizar as redes, sites oficiais, blogs, para divulgar informações sobre a doença</a:t>
            </a:r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</a:t>
            </a:r>
            <a:br>
              <a:rPr lang="pt-BR" dirty="0" smtClean="0"/>
            </a:br>
            <a:r>
              <a:rPr lang="pt-BR" dirty="0" smtClean="0"/>
              <a:t> 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246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Diagnóstico Laboratorial</a:t>
            </a:r>
            <a:endParaRPr lang="pt-BR" b="1" dirty="0"/>
          </a:p>
        </p:txBody>
      </p:sp>
      <p:pic>
        <p:nvPicPr>
          <p:cNvPr id="13" name="Imagem 12" descr="https://lh4.googleusercontent.com/B2ZnU00sXMUXN0KgnXLlopv4kgk6Po6D5CcS3Vqg3LCz_riQ6aevCaF4bBDiEQwyJAe9cXUANaNce3lO7dbuh1IWFnmFBNO_YViddxQh131TSu1_kdE-MCvZmc-WpRjglG4j04U-Pvk0GrseW_IPiwTaYkFNi5sx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114" y="2400300"/>
            <a:ext cx="5734685" cy="3664194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7988455" y="2400300"/>
            <a:ext cx="3365345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Teste Rápido Molecular TRM-TB </a:t>
            </a:r>
          </a:p>
          <a:p>
            <a:r>
              <a:rPr lang="pt-BR" dirty="0" smtClean="0"/>
              <a:t>(GeneXpert©MTB/RIF Ultra)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Baciloscopia de escarro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Cultura para micobactérias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Line Probe Assay (LPA)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LF-LAM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6544" y="247650"/>
            <a:ext cx="1770148" cy="1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</a:t>
            </a:r>
            <a:br>
              <a:rPr lang="pt-BR" dirty="0" smtClean="0"/>
            </a:br>
            <a:r>
              <a:rPr lang="pt-BR" dirty="0" smtClean="0"/>
              <a:t>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251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Assistência Farmacêutica</a:t>
            </a:r>
            <a:endParaRPr lang="pt-BR" b="1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6544" y="247650"/>
            <a:ext cx="1770148" cy="1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350" y="2619375"/>
            <a:ext cx="723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</a:t>
            </a:r>
            <a:br>
              <a:rPr lang="pt-BR" dirty="0" smtClean="0"/>
            </a:br>
            <a:r>
              <a:rPr lang="pt-BR" dirty="0" smtClean="0"/>
              <a:t>Plano Estadual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90600" y="2030968"/>
            <a:ext cx="278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Monitoramento e Avaliação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90600" y="2771775"/>
            <a:ext cx="10351581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	Este Plano Estadual de Controle da Tuberculose é instrumento com a finalidade de nortear os profissionais e serviços de saúde de todos os níveis de atenção, fortalecendo o cuidado à pessoa com tuberculose, com foco na cura, na interrupção da cadeia de transmissão e no controle da doença.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	O monitoramento da implantação e implementação das ações dispostas no Plano será realizado por meio do acompanhamento e da avaliação dos indicadores, sendo que o alcance das metas e dos resultados implica no comprometimento e na participação efetiva das equipes, dos gestores e dos demais atores envolvidos.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38200" y="1229023"/>
            <a:ext cx="966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É uma doença infectocontagiosa, causada pela bactéria </a:t>
            </a:r>
            <a:r>
              <a:rPr lang="pt-BR" i="1" dirty="0" smtClean="0"/>
              <a:t>Mycobacterium </a:t>
            </a:r>
            <a:r>
              <a:rPr lang="pt-BR" i="1" dirty="0" err="1" smtClean="0"/>
              <a:t>tuberculosis</a:t>
            </a:r>
            <a:r>
              <a:rPr lang="pt-BR" i="1" dirty="0" smtClean="0"/>
              <a:t>. </a:t>
            </a:r>
          </a:p>
          <a:p>
            <a:pPr algn="just"/>
            <a:endParaRPr lang="pt-BR" dirty="0" smtClean="0"/>
          </a:p>
        </p:txBody>
      </p:sp>
      <p:sp>
        <p:nvSpPr>
          <p:cNvPr id="13" name="object 3"/>
          <p:cNvSpPr txBox="1"/>
          <p:nvPr/>
        </p:nvSpPr>
        <p:spPr>
          <a:xfrm>
            <a:off x="93027" y="6432461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5" dirty="0" smtClean="0">
                <a:latin typeface="Trebuchet MS"/>
                <a:cs typeface="Trebuchet MS"/>
              </a:rPr>
              <a:t>Ims.hospitalmoinhos.org.br</a:t>
            </a:r>
            <a:r>
              <a:rPr lang="pt-BR" sz="1100" spc="85" dirty="0" smtClean="0">
                <a:latin typeface="Trebuchet MS"/>
                <a:cs typeface="Trebuchet MS"/>
              </a:rPr>
              <a:t>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" y="2894301"/>
            <a:ext cx="106489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aixaDeTexto 17"/>
          <p:cNvSpPr txBox="1"/>
          <p:nvPr/>
        </p:nvSpPr>
        <p:spPr>
          <a:xfrm>
            <a:off x="514350" y="2390775"/>
            <a:ext cx="139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Transmissão: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Desafios para o controle da TB:</a:t>
            </a:r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28715">
            <a:off x="618380" y="4596088"/>
            <a:ext cx="1796352" cy="149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2177976" y="4886325"/>
            <a:ext cx="6315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Enfrentamento à situações que </a:t>
            </a:r>
            <a:r>
              <a:rPr lang="pt-BR" dirty="0" err="1" smtClean="0"/>
              <a:t>vulnerabilizam</a:t>
            </a:r>
            <a:r>
              <a:rPr lang="pt-BR" dirty="0" smtClean="0"/>
              <a:t> a pessoa com TB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Acesso ao diagnóstico precoce</a:t>
            </a:r>
            <a:endParaRPr lang="pt-B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42738">
            <a:off x="9293901" y="625667"/>
            <a:ext cx="2356273" cy="15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aixaDeTexto 17"/>
          <p:cNvSpPr txBox="1"/>
          <p:nvPr/>
        </p:nvSpPr>
        <p:spPr>
          <a:xfrm>
            <a:off x="8858016" y="2320996"/>
            <a:ext cx="29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DIAGNÓSTICO DIFERENCIAL!</a:t>
            </a:r>
            <a:endParaRPr lang="pt-BR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9199" y="2690328"/>
            <a:ext cx="3237493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1326" y="1181100"/>
            <a:ext cx="3511660" cy="329088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369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BRASIL, 2022.</a:t>
            </a:r>
            <a:endParaRPr lang="pt-BR" sz="1100" dirty="0"/>
          </a:p>
        </p:txBody>
      </p:sp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166CD620-A508-4DC8-B57B-C259C9336CBD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ADAE53AA-C87E-48F8-96F7-1F3D894166BA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5094D7D-DB2D-4A6B-8CF8-2ED4E5731158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ED0A7D1E-3D76-4805-A3A5-836DD6EC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7246" y="1396512"/>
            <a:ext cx="815537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1"/>
          <p:cNvSpPr/>
          <p:nvPr/>
        </p:nvSpPr>
        <p:spPr>
          <a:xfrm>
            <a:off x="3569980" y="5073162"/>
            <a:ext cx="5464800" cy="1336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b="1" strike="noStrike" dirty="0">
                <a:solidFill>
                  <a:srgbClr val="009B54"/>
                </a:solidFill>
                <a:latin typeface="Calibri"/>
                <a:ea typeface="DejaVu Sans"/>
              </a:rPr>
              <a:t>E-mail</a:t>
            </a:r>
            <a:r>
              <a:rPr lang="pt-BR" b="1" strike="noStrike" dirty="0" smtClean="0">
                <a:solidFill>
                  <a:srgbClr val="009B54"/>
                </a:solidFill>
                <a:latin typeface="Calibri"/>
                <a:ea typeface="DejaVu Sans"/>
              </a:rPr>
              <a:t>:</a:t>
            </a:r>
            <a:r>
              <a:rPr lang="pt-BR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pt-BR" strike="noStrike" dirty="0" smtClean="0">
                <a:solidFill>
                  <a:srgbClr val="009B54"/>
                </a:solidFill>
                <a:latin typeface="Calibri"/>
                <a:ea typeface="DejaVu Sans"/>
              </a:rPr>
              <a:t> </a:t>
            </a:r>
            <a:r>
              <a:rPr lang="pt-BR" dirty="0" smtClean="0">
                <a:solidFill>
                  <a:srgbClr val="009B54"/>
                </a:solidFill>
                <a:ea typeface="DejaVu Sans"/>
              </a:rPr>
              <a:t>tuberculose@sesa.pr.gov.br</a:t>
            </a:r>
          </a:p>
          <a:p>
            <a:pPr>
              <a:lnSpc>
                <a:spcPct val="100000"/>
              </a:lnSpc>
            </a:pPr>
            <a:endParaRPr lang="pt-BR" strike="noStrike" dirty="0" smtClean="0">
              <a:solidFill>
                <a:srgbClr val="009B54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pt-BR" strike="noStrike" dirty="0" smtClean="0">
                <a:solidFill>
                  <a:srgbClr val="009B54"/>
                </a:solidFill>
                <a:latin typeface="Calibri"/>
                <a:ea typeface="DejaVu Sans"/>
              </a:rPr>
              <a:t>  	julianataques@sesa.pr.gov.br</a:t>
            </a:r>
          </a:p>
          <a:p>
            <a:r>
              <a:rPr lang="pt-BR" dirty="0" smtClean="0">
                <a:solidFill>
                  <a:srgbClr val="009B54"/>
                </a:solidFill>
              </a:rPr>
              <a:t>	tatiane.dombroski@sesa.pr.gov.br</a:t>
            </a:r>
            <a:endParaRPr>
              <a:solidFill>
                <a:srgbClr val="009B54"/>
              </a:solidFill>
            </a:endParaRPr>
          </a:p>
          <a:p>
            <a:pPr>
              <a:lnSpc>
                <a:spcPct val="100000"/>
              </a:lnSpc>
            </a:pPr>
            <a:r>
              <a:rPr lang="pt-BR" strike="noStrike" dirty="0">
                <a:solidFill>
                  <a:srgbClr val="009B54"/>
                </a:solidFill>
                <a:latin typeface="Calibri"/>
                <a:ea typeface="DejaVu Sans"/>
              </a:rPr>
              <a:t>	</a:t>
            </a:r>
            <a:endParaRPr>
              <a:solidFill>
                <a:srgbClr val="009B54"/>
              </a:solidFill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" name="CaixaDeTexto 12"/>
          <p:cNvSpPr txBox="1"/>
          <p:nvPr/>
        </p:nvSpPr>
        <p:spPr>
          <a:xfrm>
            <a:off x="318310" y="545123"/>
            <a:ext cx="1162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9B54"/>
                </a:solidFill>
                <a:latin typeface="Alef" pitchFamily="2" charset="-79"/>
                <a:cs typeface="Alef" pitchFamily="2" charset="-79"/>
              </a:rPr>
              <a:t>A TUBERCULOSE TEM CURA! FAÇA O TRATAMENTO ATÉ O FINAL.</a:t>
            </a:r>
            <a:endParaRPr lang="pt-BR" sz="2800" b="1" dirty="0">
              <a:solidFill>
                <a:srgbClr val="009B54"/>
              </a:solidFill>
              <a:latin typeface="Alef" pitchFamily="2" charset="-79"/>
              <a:cs typeface="Alef" pitchFamily="2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1071" y="5454378"/>
            <a:ext cx="1240779" cy="107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098" y="5391150"/>
            <a:ext cx="1770148" cy="1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56077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Colaboração/Execução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1227426"/>
            <a:ext cx="3524250" cy="467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9068" y="1434884"/>
            <a:ext cx="3795712" cy="4469317"/>
          </a:xfrm>
          <a:prstGeom prst="rect">
            <a:avLst/>
          </a:prstGeom>
          <a:noFill/>
          <a:ln w="9525">
            <a:solidFill>
              <a:srgbClr val="009B5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DEDBAF2E-7BBE-440E-9D05-2790A073CA04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136AF764-6D24-43B5-A4A3-26ACE95D1DE3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C616C8D4-F435-4267-8C32-A909B96BFDCB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6AD3F35-6E73-499D-9217-2663A515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0146" y="620736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SESA/DAV, 2022.</a:t>
            </a:r>
            <a:endParaRPr lang="pt-BR" sz="1100" dirty="0"/>
          </a:p>
        </p:txBody>
      </p:sp>
      <p:sp>
        <p:nvSpPr>
          <p:cNvPr id="16" name="Título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smtClean="0"/>
              <a:t>Estratégias de Operacionalização do</a:t>
            </a:r>
            <a:br>
              <a:rPr lang="pt-BR" dirty="0" smtClean="0"/>
            </a:br>
            <a:r>
              <a:rPr lang="pt-BR" dirty="0" smtClean="0"/>
              <a:t>Plano Estadual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7700" y="1152525"/>
            <a:ext cx="5098989" cy="510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76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</a:t>
            </a:r>
            <a:endParaRPr lang="pt-BR" dirty="0"/>
          </a:p>
        </p:txBody>
      </p:sp>
      <p:sp>
        <p:nvSpPr>
          <p:cNvPr id="13" name="object 3"/>
          <p:cNvSpPr txBox="1"/>
          <p:nvPr/>
        </p:nvSpPr>
        <p:spPr>
          <a:xfrm>
            <a:off x="93027" y="6432461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5" dirty="0" smtClean="0">
                <a:latin typeface="Trebuchet MS"/>
                <a:cs typeface="Trebuchet MS"/>
              </a:rPr>
              <a:t>blogdatuberculose</a:t>
            </a:r>
            <a:r>
              <a:rPr lang="pt-BR" sz="1100" spc="85" dirty="0" smtClean="0">
                <a:latin typeface="Trebuchet MS"/>
                <a:cs typeface="Trebuchet MS"/>
              </a:rPr>
              <a:t>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4500" y="1690688"/>
            <a:ext cx="6130849" cy="44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1048512" y="1875354"/>
            <a:ext cx="110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Sintomas: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Diagnóstico                       Tratamento</a:t>
            </a:r>
            <a:endParaRPr lang="pt-BR" dirty="0"/>
          </a:p>
        </p:txBody>
      </p:sp>
      <p:sp>
        <p:nvSpPr>
          <p:cNvPr id="12" name="object 3"/>
          <p:cNvSpPr txBox="1"/>
          <p:nvPr/>
        </p:nvSpPr>
        <p:spPr>
          <a:xfrm>
            <a:off x="228498" y="6239421"/>
            <a:ext cx="1490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BRASIL</a:t>
            </a:r>
            <a:r>
              <a:rPr sz="1100" spc="65">
                <a:latin typeface="Trebuchet MS"/>
                <a:cs typeface="Trebuchet MS"/>
              </a:rPr>
              <a:t>,</a:t>
            </a:r>
            <a:r>
              <a:rPr sz="1100" spc="10">
                <a:latin typeface="Trebuchet MS"/>
                <a:cs typeface="Trebuchet MS"/>
              </a:rPr>
              <a:t> </a:t>
            </a:r>
            <a:r>
              <a:rPr sz="1100" spc="85" smtClean="0">
                <a:latin typeface="Trebuchet MS"/>
                <a:cs typeface="Trebuchet MS"/>
              </a:rPr>
              <a:t>202</a:t>
            </a:r>
            <a:r>
              <a:rPr lang="pt-BR" sz="1100" spc="85" dirty="0" smtClean="0">
                <a:latin typeface="Trebuchet MS"/>
                <a:cs typeface="Trebuchet MS"/>
              </a:rPr>
              <a:t>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72" y="1690688"/>
            <a:ext cx="2115541" cy="164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937105"/>
            <a:ext cx="2235607" cy="159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0876" y="1171453"/>
            <a:ext cx="1540819" cy="177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92372" y="3363783"/>
            <a:ext cx="325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Teste rápido molecular (TRM-TB)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242767" y="5534869"/>
            <a:ext cx="133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Baciloscopia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547481" y="2945835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Cultura</a:t>
            </a:r>
            <a:endParaRPr lang="pt-BR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16544" y="365125"/>
            <a:ext cx="1770148" cy="1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6164142" y="2046384"/>
            <a:ext cx="4145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Compreende duas fases: </a:t>
            </a:r>
            <a:r>
              <a:rPr lang="pt-BR" b="1" dirty="0" smtClean="0"/>
              <a:t>a fase intensiva </a:t>
            </a:r>
            <a:r>
              <a:rPr lang="pt-BR" dirty="0" smtClean="0"/>
              <a:t>e </a:t>
            </a:r>
            <a:r>
              <a:rPr lang="pt-BR" b="1" dirty="0" smtClean="0"/>
              <a:t>a fase de manutenção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238873" y="2809785"/>
            <a:ext cx="422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/>
              <a:t>São 4 fármacos: </a:t>
            </a:r>
            <a:r>
              <a:rPr lang="pt-BR" dirty="0" smtClean="0"/>
              <a:t>RIFAMPICINA, ISONIAZIDA, PIRAZINAMIDA E ETAMBUTOL (RHZE).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164142" y="3937105"/>
            <a:ext cx="40710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Tempo mínimo de tratamento – 6 meses.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Mundo</a:t>
            </a:r>
            <a:endParaRPr lang="pt-BR" dirty="0"/>
          </a:p>
        </p:txBody>
      </p:sp>
      <p:sp>
        <p:nvSpPr>
          <p:cNvPr id="12" name="object 3"/>
          <p:cNvSpPr txBox="1"/>
          <p:nvPr/>
        </p:nvSpPr>
        <p:spPr>
          <a:xfrm>
            <a:off x="228498" y="6239421"/>
            <a:ext cx="1490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BRASIL</a:t>
            </a:r>
            <a:r>
              <a:rPr sz="1100" spc="65">
                <a:latin typeface="Trebuchet MS"/>
                <a:cs typeface="Trebuchet MS"/>
              </a:rPr>
              <a:t>,</a:t>
            </a:r>
            <a:r>
              <a:rPr sz="1100" spc="10">
                <a:latin typeface="Trebuchet MS"/>
                <a:cs typeface="Trebuchet MS"/>
              </a:rPr>
              <a:t> </a:t>
            </a:r>
            <a:r>
              <a:rPr sz="1100" spc="85" smtClean="0">
                <a:latin typeface="Trebuchet MS"/>
                <a:cs typeface="Trebuchet MS"/>
              </a:rPr>
              <a:t>202</a:t>
            </a:r>
            <a:r>
              <a:rPr lang="pt-BR" sz="1100" spc="85" dirty="0" smtClean="0">
                <a:latin typeface="Trebuchet MS"/>
                <a:cs typeface="Trebuchet MS"/>
              </a:rPr>
              <a:t>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391" y="1873495"/>
            <a:ext cx="6585438" cy="35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6257" y="1690688"/>
            <a:ext cx="490086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Mundo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499" y="1003334"/>
            <a:ext cx="8707192" cy="490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9175283" y="1690688"/>
            <a:ext cx="2711409" cy="3693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Em 1993 a OMS declarou a TB como uma emergência de saúde pública global. Desde então, muitos esforços têm sido realizados a fim de erradicar a doença. Em 2014, a OMS propôs a </a:t>
            </a:r>
            <a:r>
              <a:rPr lang="pt-BR" b="1" i="1" dirty="0" smtClean="0"/>
              <a:t>End TB Strategy</a:t>
            </a:r>
            <a:r>
              <a:rPr lang="pt-BR" b="1" dirty="0" smtClean="0"/>
              <a:t> (Estratégia pelo Fim da Tuberculose)</a:t>
            </a:r>
            <a:r>
              <a:rPr lang="pt-BR" dirty="0" smtClean="0"/>
              <a:t>, que teve o Brasil como um dos principais proponentes e signatários.</a:t>
            </a:r>
            <a:endParaRPr lang="pt-BR" dirty="0"/>
          </a:p>
        </p:txBody>
      </p:sp>
      <p:sp>
        <p:nvSpPr>
          <p:cNvPr id="11" name="object 3"/>
          <p:cNvSpPr txBox="1"/>
          <p:nvPr/>
        </p:nvSpPr>
        <p:spPr>
          <a:xfrm>
            <a:off x="93027" y="6432461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5" dirty="0" smtClean="0">
                <a:latin typeface="Trebuchet MS"/>
                <a:cs typeface="Trebuchet MS"/>
              </a:rPr>
              <a:t>Ims.hospitalmoinhos.org.br</a:t>
            </a:r>
            <a:r>
              <a:rPr lang="pt-BR" sz="1100" spc="85" dirty="0" smtClean="0">
                <a:latin typeface="Trebuchet MS"/>
                <a:cs typeface="Trebuchet MS"/>
              </a:rPr>
              <a:t>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Mundo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7467" y="3282875"/>
            <a:ext cx="5229225" cy="24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466725" y="1690688"/>
            <a:ext cx="5640775" cy="3693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Metas 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Redução de 95% das mortes por TB</a:t>
            </a:r>
          </a:p>
          <a:p>
            <a:r>
              <a:rPr lang="pt-BR" dirty="0" smtClean="0"/>
              <a:t> (</a:t>
            </a:r>
            <a:r>
              <a:rPr lang="pt-BR" b="1" dirty="0" smtClean="0"/>
              <a:t>menos de 1 óbito/100 mil habitantes</a:t>
            </a:r>
            <a:r>
              <a:rPr lang="pt-BR" dirty="0" smtClean="0"/>
              <a:t>)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Redução de 90% na taxa de incidência de TB</a:t>
            </a:r>
          </a:p>
          <a:p>
            <a:r>
              <a:rPr lang="pt-BR" dirty="0" smtClean="0"/>
              <a:t>(</a:t>
            </a:r>
            <a:r>
              <a:rPr lang="pt-BR" b="1" dirty="0" smtClean="0"/>
              <a:t>menos de 10 novos casos/100 mil habitantes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Nenhuma família enfrentando gastos catastróficos</a:t>
            </a:r>
          </a:p>
          <a:p>
            <a:r>
              <a:rPr lang="pt-BR" dirty="0" smtClean="0"/>
              <a:t>(gastos que ultrapassam uma proporção da renda ou</a:t>
            </a:r>
          </a:p>
          <a:p>
            <a:r>
              <a:rPr lang="pt-BR" dirty="0" smtClean="0"/>
              <a:t>da capacidade de pagar dos cidadãos, podendo contribuir</a:t>
            </a:r>
          </a:p>
          <a:p>
            <a:r>
              <a:rPr lang="pt-BR" dirty="0" smtClean="0"/>
              <a:t>para o empobrecimento e dificultar o acesso à saúde) por </a:t>
            </a:r>
          </a:p>
          <a:p>
            <a:r>
              <a:rPr lang="pt-BR" dirty="0" smtClean="0"/>
              <a:t>conta da doença.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124700" y="1690688"/>
            <a:ext cx="435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Essas metas foram estabelecidas como parte dos </a:t>
            </a:r>
            <a:r>
              <a:rPr lang="pt-BR" b="1" dirty="0" smtClean="0"/>
              <a:t>Objetivos de Desenvolvimento Sustentável (ODS)</a:t>
            </a:r>
            <a:r>
              <a:rPr lang="pt-BR" dirty="0" smtClean="0"/>
              <a:t> a partir do ano de 2016, até 2030.</a:t>
            </a:r>
            <a:endParaRPr lang="pt-BR" dirty="0"/>
          </a:p>
        </p:txBody>
      </p:sp>
      <p:sp>
        <p:nvSpPr>
          <p:cNvPr id="17" name="Elipse 16"/>
          <p:cNvSpPr/>
          <p:nvPr/>
        </p:nvSpPr>
        <p:spPr>
          <a:xfrm>
            <a:off x="8348154" y="3282875"/>
            <a:ext cx="1019175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bject 3"/>
          <p:cNvSpPr txBox="1"/>
          <p:nvPr/>
        </p:nvSpPr>
        <p:spPr>
          <a:xfrm>
            <a:off x="93027" y="6432461"/>
            <a:ext cx="40305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</a:t>
            </a:r>
            <a:r>
              <a:rPr sz="1100" spc="35">
                <a:latin typeface="Trebuchet MS"/>
                <a:cs typeface="Trebuchet MS"/>
              </a:rPr>
              <a:t>:</a:t>
            </a:r>
            <a:r>
              <a:rPr sz="1100" spc="5">
                <a:latin typeface="Trebuchet MS"/>
                <a:cs typeface="Trebuchet MS"/>
              </a:rPr>
              <a:t> </a:t>
            </a:r>
            <a:r>
              <a:rPr lang="pt-BR" sz="1100" spc="5" dirty="0" smtClean="0">
                <a:latin typeface="Trebuchet MS"/>
                <a:cs typeface="Trebuchet MS"/>
              </a:rPr>
              <a:t>Ims.hospitalmoinhos.org.br</a:t>
            </a:r>
            <a:r>
              <a:rPr lang="pt-BR" sz="1100" spc="85" dirty="0" smtClean="0">
                <a:latin typeface="Trebuchet MS"/>
                <a:cs typeface="Trebuchet MS"/>
              </a:rPr>
              <a:t>, 2022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2D9A708-2507-4729-A27D-7BDBF8CC5DFA}"/>
              </a:ext>
            </a:extLst>
          </p:cNvPr>
          <p:cNvSpPr>
            <a:spLocks/>
          </p:cNvSpPr>
          <p:nvPr/>
        </p:nvSpPr>
        <p:spPr bwMode="auto">
          <a:xfrm>
            <a:off x="9034780" y="6727070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Tuberculose no Brasil</a:t>
            </a:r>
            <a:endParaRPr lang="pt-BR" dirty="0"/>
          </a:p>
        </p:txBody>
      </p:sp>
      <p:sp>
        <p:nvSpPr>
          <p:cNvPr id="10" name="object 3"/>
          <p:cNvSpPr txBox="1"/>
          <p:nvPr/>
        </p:nvSpPr>
        <p:spPr>
          <a:xfrm>
            <a:off x="228498" y="6239421"/>
            <a:ext cx="1490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Trebuchet MS"/>
                <a:cs typeface="Trebuchet MS"/>
              </a:rPr>
              <a:t>Fonte:</a:t>
            </a:r>
            <a:r>
              <a:rPr sz="1100" spc="5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BRASIL</a:t>
            </a:r>
            <a:r>
              <a:rPr sz="1100" spc="65">
                <a:latin typeface="Trebuchet MS"/>
                <a:cs typeface="Trebuchet MS"/>
              </a:rPr>
              <a:t>,</a:t>
            </a:r>
            <a:r>
              <a:rPr sz="1100" spc="10">
                <a:latin typeface="Trebuchet MS"/>
                <a:cs typeface="Trebuchet MS"/>
              </a:rPr>
              <a:t> </a:t>
            </a:r>
            <a:r>
              <a:rPr sz="1100" spc="85" smtClean="0">
                <a:latin typeface="Trebuchet MS"/>
                <a:cs typeface="Trebuchet MS"/>
              </a:rPr>
              <a:t>202</a:t>
            </a:r>
            <a:r>
              <a:rPr lang="pt-BR" sz="1100" spc="85" dirty="0" smtClean="0">
                <a:latin typeface="Trebuchet MS"/>
                <a:cs typeface="Trebuchet MS"/>
              </a:rPr>
              <a:t>2</a:t>
            </a:r>
            <a:r>
              <a:rPr sz="1100" spc="85" smtClean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7092129" y="5780376"/>
            <a:ext cx="2743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latin typeface="Trebuchet MS"/>
                <a:cs typeface="Trebuchet MS"/>
              </a:rPr>
              <a:t>Fonte</a:t>
            </a:r>
            <a:r>
              <a:rPr sz="1000" spc="35">
                <a:latin typeface="Trebuchet MS"/>
                <a:cs typeface="Trebuchet MS"/>
              </a:rPr>
              <a:t>:</a:t>
            </a:r>
            <a:r>
              <a:rPr sz="1000" spc="5">
                <a:latin typeface="Trebuchet MS"/>
                <a:cs typeface="Trebuchet MS"/>
              </a:rPr>
              <a:t> </a:t>
            </a:r>
            <a:r>
              <a:rPr lang="pt-BR" sz="1000" spc="65" dirty="0" smtClean="0">
                <a:latin typeface="Trebuchet MS"/>
                <a:cs typeface="Trebuchet MS"/>
              </a:rPr>
              <a:t>brasil.elpais.com, 2019. Foto de Victor Moryiama</a:t>
            </a:r>
            <a:r>
              <a:rPr sz="1000" spc="85" smtClean="0">
                <a:latin typeface="Trebuchet MS"/>
                <a:cs typeface="Trebuchet MS"/>
              </a:rPr>
              <a:t>.</a:t>
            </a:r>
            <a:r>
              <a:rPr lang="pt-BR" sz="1000" spc="85" dirty="0" smtClean="0">
                <a:latin typeface="Trebuchet MS"/>
                <a:cs typeface="Trebuchet MS"/>
              </a:rPr>
              <a:t> Morador da Rocinha.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129" y="2649035"/>
            <a:ext cx="4929119" cy="313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1132" y="873275"/>
            <a:ext cx="4208718" cy="28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497" y="2108321"/>
            <a:ext cx="6339153" cy="342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08131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15674</TotalTime>
  <Words>1363</Words>
  <Application>Microsoft Office PowerPoint</Application>
  <PresentationFormat>Personalizar</PresentationFormat>
  <Paragraphs>239</Paragraphs>
  <Slides>33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Slide 1</vt:lpstr>
      <vt:lpstr>História da Tuberculose</vt:lpstr>
      <vt:lpstr>Tuberculose</vt:lpstr>
      <vt:lpstr>Tuberculose</vt:lpstr>
      <vt:lpstr>Diagnóstico                       Tratamento</vt:lpstr>
      <vt:lpstr>Tuberculose no Mundo</vt:lpstr>
      <vt:lpstr>Tuberculose no Mundo</vt:lpstr>
      <vt:lpstr>Tuberculose no Mundo</vt:lpstr>
      <vt:lpstr>Tuberculose no Brasil</vt:lpstr>
      <vt:lpstr>Tuberculose no Brasil</vt:lpstr>
      <vt:lpstr>Tuberculose no Brasil</vt:lpstr>
      <vt:lpstr>Slide 12</vt:lpstr>
      <vt:lpstr>Slide 13</vt:lpstr>
      <vt:lpstr>Dados epidemiológicos</vt:lpstr>
      <vt:lpstr>Dados epidemiológicos</vt:lpstr>
      <vt:lpstr>Dados epidemiológicos</vt:lpstr>
      <vt:lpstr>Dados epidemiológicos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Plano Estadual</vt:lpstr>
      <vt:lpstr>Estratégias de Operacionalização do  Plano Estadual</vt:lpstr>
      <vt:lpstr>Estratégias de Operacionalização do Plano Estadual</vt:lpstr>
      <vt:lpstr>Estratégias de Operacionalização do Plano Estadual</vt:lpstr>
      <vt:lpstr>Desafios para o controle da TB:</vt:lpstr>
      <vt:lpstr>Slide 31</vt:lpstr>
      <vt:lpstr>Colaboração/Execução </vt:lpstr>
      <vt:lpstr>Estratégias de Operacionalização do Plano Estadual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Márcio Popia</dc:creator>
  <cp:lastModifiedBy>juliana.silveira</cp:lastModifiedBy>
  <cp:revision>946</cp:revision>
  <cp:lastPrinted>2019-02-12T10:51:29Z</cp:lastPrinted>
  <dcterms:created xsi:type="dcterms:W3CDTF">2019-02-06T16:41:46Z</dcterms:created>
  <dcterms:modified xsi:type="dcterms:W3CDTF">2022-12-06T11:03:11Z</dcterms:modified>
</cp:coreProperties>
</file>