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8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df870e8465_2_7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g1df870e8465_2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df870e8465_2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" name="Google Shape;133;g1df870e8465_2_8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g1df870e8465_2_8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df870e8465_2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2" name="Google Shape;142;g1df870e8465_2_8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g1df870e8465_2_8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df870e8465_2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1" name="Google Shape;151;g1df870e8465_2_9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g1df870e8465_2_9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1e13c2770bf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9" name="Google Shape;159;g1e13c2770bf_0_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g1e13c2770bf_0_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e13c2770bf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9" name="Google Shape;169;g1e13c2770bf_0_2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g1e13c2770bf_0_2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1e13c2770bf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7" name="Google Shape;177;g1e13c2770bf_0_3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g1e13c2770bf_0_3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7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7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8"/>
          <p:cNvSpPr txBox="1"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8"/>
          <p:cNvSpPr txBox="1">
            <a:spLocks noGrp="1"/>
          </p:cNvSpPr>
          <p:nvPr>
            <p:ph type="body" idx="1"/>
          </p:nvPr>
        </p:nvSpPr>
        <p:spPr>
          <a:xfrm>
            <a:off x="623888" y="3442097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2" name="Google Shape;82;p1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9"/>
          <p:cNvSpPr txBox="1">
            <a:spLocks noGrp="1"/>
          </p:cNvSpPr>
          <p:nvPr>
            <p:ph type="body" idx="1"/>
          </p:nvPr>
        </p:nvSpPr>
        <p:spPr>
          <a:xfrm>
            <a:off x="629841" y="12608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88" name="Google Shape;88;p19"/>
          <p:cNvSpPr txBox="1">
            <a:spLocks noGrp="1"/>
          </p:cNvSpPr>
          <p:nvPr>
            <p:ph type="body" idx="2"/>
          </p:nvPr>
        </p:nvSpPr>
        <p:spPr>
          <a:xfrm>
            <a:off x="629841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19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90" name="Google Shape;90;p19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2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2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 rot="5400000">
            <a:off x="2940248" y="-942379"/>
            <a:ext cx="3263504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2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 rot="5400000">
            <a:off x="5350073" y="1467445"/>
            <a:ext cx="4358879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 rot="5400000">
            <a:off x="1349573" y="-447080"/>
            <a:ext cx="4358879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22" name="Google Shape;122;p2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edi.cosems@gmail.com" TargetMode="External"/><Relationship Id="rId2" Type="http://schemas.openxmlformats.org/officeDocument/2006/relationships/hyperlink" Target="mailto:marina.cosems@gmail.com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.jpg"/><Relationship Id="rId4" Type="http://schemas.openxmlformats.org/officeDocument/2006/relationships/hyperlink" Target="mailto:joaofelipe.cosems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>
            <a:spLocks noGrp="1"/>
          </p:cNvSpPr>
          <p:nvPr>
            <p:ph type="ctrTitle"/>
          </p:nvPr>
        </p:nvSpPr>
        <p:spPr>
          <a:xfrm>
            <a:off x="1016900" y="1388300"/>
            <a:ext cx="7287300" cy="155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ct val="102500"/>
              <a:buFont typeface="Arial"/>
              <a:buNone/>
            </a:pPr>
            <a:r>
              <a:rPr lang="pt-BR" sz="4000" b="1" dirty="0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Avaliação Política Estadual de</a:t>
            </a:r>
            <a:endParaRPr sz="4000" b="1" dirty="0">
              <a:solidFill>
                <a:srgbClr val="1F386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ct val="102500"/>
              <a:buFont typeface="Arial"/>
              <a:buNone/>
            </a:pPr>
            <a:r>
              <a:rPr lang="pt-BR" sz="4000" b="1" dirty="0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Transporte Sanitário</a:t>
            </a:r>
            <a:endParaRPr sz="4400" dirty="0"/>
          </a:p>
        </p:txBody>
      </p:sp>
      <p:pic>
        <p:nvPicPr>
          <p:cNvPr id="130" name="Google Shape;130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43563" y="3924980"/>
            <a:ext cx="3500438" cy="1114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6"/>
          <p:cNvSpPr txBox="1">
            <a:spLocks noGrp="1"/>
          </p:cNvSpPr>
          <p:nvPr>
            <p:ph type="title"/>
          </p:nvPr>
        </p:nvSpPr>
        <p:spPr>
          <a:xfrm>
            <a:off x="628650" y="1853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3000"/>
              <a:buFont typeface="Arial"/>
              <a:buNone/>
            </a:pPr>
            <a:r>
              <a:rPr lang="pt-BR" sz="3500" b="1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Resoluções SESA</a:t>
            </a:r>
            <a:endParaRPr sz="3800"/>
          </a:p>
        </p:txBody>
      </p:sp>
      <p:sp>
        <p:nvSpPr>
          <p:cNvPr id="137" name="Google Shape;137;p26"/>
          <p:cNvSpPr txBox="1">
            <a:spLocks noGrp="1"/>
          </p:cNvSpPr>
          <p:nvPr>
            <p:ph type="body" idx="1"/>
          </p:nvPr>
        </p:nvSpPr>
        <p:spPr>
          <a:xfrm>
            <a:off x="628650" y="1179550"/>
            <a:ext cx="4782600" cy="37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457200" lvl="0" indent="-323850" algn="just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SzPts val="1500"/>
              <a:buChar char="-"/>
            </a:pPr>
            <a:r>
              <a:rPr lang="pt-BR" sz="1500" dirty="0">
                <a:latin typeface="Arial"/>
                <a:ea typeface="Arial"/>
                <a:cs typeface="Arial"/>
                <a:sym typeface="Arial"/>
              </a:rPr>
              <a:t>Resolução SESA nº 014/22;</a:t>
            </a:r>
            <a:endParaRPr sz="15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238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pt-BR" sz="1500" dirty="0">
                <a:latin typeface="Arial"/>
                <a:ea typeface="Arial"/>
                <a:cs typeface="Arial"/>
                <a:sym typeface="Arial"/>
              </a:rPr>
              <a:t>Resolução SESA nº 047/22;</a:t>
            </a:r>
            <a:endParaRPr sz="15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238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pt-BR" sz="1500" dirty="0">
                <a:latin typeface="Arial"/>
                <a:ea typeface="Arial"/>
                <a:cs typeface="Arial"/>
                <a:sym typeface="Arial"/>
              </a:rPr>
              <a:t>Resolução SESA nº 050/22;</a:t>
            </a:r>
            <a:endParaRPr sz="15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238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pt-BR" sz="1500" dirty="0">
                <a:latin typeface="Arial"/>
                <a:ea typeface="Arial"/>
                <a:cs typeface="Arial"/>
                <a:sym typeface="Arial"/>
              </a:rPr>
              <a:t>Resolução SESA nº 254/22;</a:t>
            </a:r>
            <a:endParaRPr sz="15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238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pt-BR" sz="1500" dirty="0">
                <a:latin typeface="Arial"/>
                <a:ea typeface="Arial"/>
                <a:cs typeface="Arial"/>
                <a:sym typeface="Arial"/>
              </a:rPr>
              <a:t>Resolução SESA nº 327/22;</a:t>
            </a:r>
            <a:endParaRPr sz="15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238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pt-BR" sz="1500" dirty="0">
                <a:latin typeface="Arial"/>
                <a:ea typeface="Arial"/>
                <a:cs typeface="Arial"/>
                <a:sym typeface="Arial"/>
              </a:rPr>
              <a:t>Resolução SESA nº 410/22;</a:t>
            </a:r>
            <a:endParaRPr sz="15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238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Char char="-"/>
            </a:pPr>
            <a:r>
              <a:rPr lang="pt-BR" sz="1500" dirty="0">
                <a:latin typeface="Arial"/>
                <a:ea typeface="Arial"/>
                <a:cs typeface="Arial"/>
                <a:sym typeface="Arial"/>
              </a:rPr>
              <a:t>Resolução SESA nº 422/22;</a:t>
            </a:r>
            <a:endParaRPr sz="15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238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pt-BR" sz="1500" dirty="0">
                <a:latin typeface="Arial"/>
                <a:ea typeface="Arial"/>
                <a:cs typeface="Arial"/>
                <a:sym typeface="Arial"/>
              </a:rPr>
              <a:t>Resolução SESA nº 463/22;</a:t>
            </a:r>
            <a:endParaRPr sz="15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238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pt-BR" sz="1500" dirty="0">
                <a:latin typeface="Arial"/>
                <a:ea typeface="Arial"/>
                <a:cs typeface="Arial"/>
                <a:sym typeface="Arial"/>
              </a:rPr>
              <a:t>Resolução SESA nº 767/22;</a:t>
            </a:r>
            <a:endParaRPr sz="15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238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pt-BR" sz="1500" b="1" dirty="0">
                <a:latin typeface="Arial"/>
                <a:ea typeface="Arial"/>
                <a:cs typeface="Arial"/>
                <a:sym typeface="Arial"/>
              </a:rPr>
              <a:t>Resolução SESA nº 858/22 (Não Transferido)</a:t>
            </a:r>
            <a:endParaRPr sz="1500" b="1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6"/>
          <p:cNvSpPr txBox="1">
            <a:spLocks noGrp="1"/>
          </p:cNvSpPr>
          <p:nvPr>
            <p:ph type="body" idx="2"/>
          </p:nvPr>
        </p:nvSpPr>
        <p:spPr>
          <a:xfrm>
            <a:off x="4839325" y="1179544"/>
            <a:ext cx="3886200" cy="32634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457200" lvl="0" indent="-317500" algn="l" rtl="0">
              <a:spcBef>
                <a:spcPts val="800"/>
              </a:spcBef>
              <a:spcAft>
                <a:spcPts val="0"/>
              </a:spcAft>
              <a:buSzPts val="1400"/>
              <a:buChar char="-"/>
            </a:pPr>
            <a:r>
              <a:rPr lang="pt-BR" dirty="0"/>
              <a:t>10 Resoluções;</a:t>
            </a:r>
            <a:endParaRPr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pt-BR" dirty="0"/>
              <a:t>752 respostas;</a:t>
            </a:r>
            <a:endParaRPr dirty="0"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17500" algn="l" rtl="0">
              <a:spcBef>
                <a:spcPts val="800"/>
              </a:spcBef>
              <a:spcAft>
                <a:spcPts val="0"/>
              </a:spcAft>
              <a:buSzPts val="1400"/>
              <a:buChar char="-"/>
            </a:pPr>
            <a:r>
              <a:rPr lang="pt-BR" b="1" dirty="0"/>
              <a:t>Cerca de R$ 16 milhões</a:t>
            </a:r>
            <a:endParaRPr b="1" dirty="0"/>
          </a:p>
          <a:p>
            <a:pPr marL="45720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139" name="Google Shape;139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43563" y="3924980"/>
            <a:ext cx="3500438" cy="1114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7"/>
          <p:cNvSpPr txBox="1">
            <a:spLocks noGrp="1"/>
          </p:cNvSpPr>
          <p:nvPr>
            <p:ph type="title"/>
          </p:nvPr>
        </p:nvSpPr>
        <p:spPr>
          <a:xfrm>
            <a:off x="1614488" y="277135"/>
            <a:ext cx="5915100" cy="5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3300"/>
              <a:buFont typeface="Arial"/>
              <a:buNone/>
            </a:pPr>
            <a:r>
              <a:rPr lang="pt-BR" sz="3500" b="1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Execução</a:t>
            </a:r>
            <a:endParaRPr sz="3500"/>
          </a:p>
        </p:txBody>
      </p:sp>
      <p:pic>
        <p:nvPicPr>
          <p:cNvPr id="146" name="Google Shape;146;p27" title="Gráfic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24450" y="843835"/>
            <a:ext cx="6460698" cy="39948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709913" y="4146205"/>
            <a:ext cx="3500438" cy="1114425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27"/>
          <p:cNvSpPr txBox="1"/>
          <p:nvPr/>
        </p:nvSpPr>
        <p:spPr>
          <a:xfrm>
            <a:off x="99247" y="1617820"/>
            <a:ext cx="2878800" cy="877200"/>
          </a:xfrm>
          <a:prstGeom prst="rect">
            <a:avLst/>
          </a:prstGeom>
          <a:solidFill>
            <a:srgbClr val="E8EBF5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/>
              <a:t>Quase metade (48%) dos municípios não executaram o objeto </a:t>
            </a:r>
            <a:endParaRPr sz="1500">
              <a:highlight>
                <a:srgbClr val="E8EBF5"/>
              </a:highlight>
            </a:endParaRPr>
          </a:p>
        </p:txBody>
      </p:sp>
      <p:sp>
        <p:nvSpPr>
          <p:cNvPr id="4" name="Seta: para Baixo 3">
            <a:extLst>
              <a:ext uri="{FF2B5EF4-FFF2-40B4-BE49-F238E27FC236}">
                <a16:creationId xmlns:a16="http://schemas.microsoft.com/office/drawing/2014/main" id="{D5723552-F125-CDEB-588E-0926B4265FD2}"/>
              </a:ext>
            </a:extLst>
          </p:cNvPr>
          <p:cNvSpPr/>
          <p:nvPr/>
        </p:nvSpPr>
        <p:spPr>
          <a:xfrm>
            <a:off x="1127428" y="2571750"/>
            <a:ext cx="466172" cy="127590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7191B456-36F7-09E1-02A3-0FF2FAE24A0D}"/>
              </a:ext>
            </a:extLst>
          </p:cNvPr>
          <p:cNvSpPr/>
          <p:nvPr/>
        </p:nvSpPr>
        <p:spPr>
          <a:xfrm>
            <a:off x="579506" y="3916892"/>
            <a:ext cx="1520455" cy="7655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Cerca de R$ 8,5 milhões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8"/>
          <p:cNvSpPr txBox="1">
            <a:spLocks noGrp="1"/>
          </p:cNvSpPr>
          <p:nvPr>
            <p:ph type="title"/>
          </p:nvPr>
        </p:nvSpPr>
        <p:spPr>
          <a:xfrm>
            <a:off x="1614488" y="277135"/>
            <a:ext cx="5915025" cy="566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3000"/>
              <a:buFont typeface="Arial"/>
              <a:buNone/>
            </a:pPr>
            <a:r>
              <a:rPr lang="pt-BR" sz="3500" b="1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Complementação</a:t>
            </a:r>
            <a:endParaRPr sz="3800"/>
          </a:p>
        </p:txBody>
      </p:sp>
      <p:pic>
        <p:nvPicPr>
          <p:cNvPr id="155" name="Google Shape;155;p28" title="Gráfic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41750" y="1015998"/>
            <a:ext cx="6460515" cy="3994752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28"/>
          <p:cNvSpPr txBox="1"/>
          <p:nvPr/>
        </p:nvSpPr>
        <p:spPr>
          <a:xfrm>
            <a:off x="6138375" y="1608300"/>
            <a:ext cx="2878800" cy="877200"/>
          </a:xfrm>
          <a:prstGeom prst="rect">
            <a:avLst/>
          </a:prstGeom>
          <a:solidFill>
            <a:srgbClr val="E8EBF5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/>
              <a:t>77,5% dos municípios fizeram complementações financeiras para execução do objeto</a:t>
            </a:r>
            <a:endParaRPr sz="1500">
              <a:highlight>
                <a:srgbClr val="E8EBF5"/>
              </a:highligh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9"/>
          <p:cNvSpPr txBox="1">
            <a:spLocks noGrp="1"/>
          </p:cNvSpPr>
          <p:nvPr>
            <p:ph type="title"/>
          </p:nvPr>
        </p:nvSpPr>
        <p:spPr>
          <a:xfrm>
            <a:off x="733650" y="243950"/>
            <a:ext cx="7676700" cy="5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700"/>
              <a:buFont typeface="Arial"/>
              <a:buNone/>
            </a:pPr>
            <a:r>
              <a:rPr lang="pt-BR" sz="3500" b="1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Percentual de Complementação</a:t>
            </a:r>
            <a:endParaRPr sz="3770"/>
          </a:p>
        </p:txBody>
      </p:sp>
      <p:pic>
        <p:nvPicPr>
          <p:cNvPr id="163" name="Google Shape;163;p29" title="Gráfic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79750" y="1051525"/>
            <a:ext cx="6460713" cy="3994874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29"/>
          <p:cNvSpPr txBox="1"/>
          <p:nvPr/>
        </p:nvSpPr>
        <p:spPr>
          <a:xfrm>
            <a:off x="3361950" y="1051525"/>
            <a:ext cx="2878800" cy="877200"/>
          </a:xfrm>
          <a:prstGeom prst="rect">
            <a:avLst/>
          </a:prstGeom>
          <a:solidFill>
            <a:srgbClr val="E8EBF5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/>
              <a:t>60% dos municípios aplicaram acima de R$ 100 mil de complementação</a:t>
            </a:r>
            <a:endParaRPr sz="1500">
              <a:highlight>
                <a:srgbClr val="E8EBF5"/>
              </a:highlight>
            </a:endParaRPr>
          </a:p>
        </p:txBody>
      </p:sp>
      <p:sp>
        <p:nvSpPr>
          <p:cNvPr id="165" name="Google Shape;165;p29"/>
          <p:cNvSpPr/>
          <p:nvPr/>
        </p:nvSpPr>
        <p:spPr>
          <a:xfrm rot="-5401457">
            <a:off x="6262877" y="1289559"/>
            <a:ext cx="708000" cy="566700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29"/>
          <p:cNvSpPr txBox="1"/>
          <p:nvPr/>
        </p:nvSpPr>
        <p:spPr>
          <a:xfrm>
            <a:off x="7723000" y="2829925"/>
            <a:ext cx="1305000" cy="877200"/>
          </a:xfrm>
          <a:prstGeom prst="rect">
            <a:avLst/>
          </a:prstGeom>
          <a:solidFill>
            <a:srgbClr val="E8EBF5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/>
              <a:t>Variação chega até R$ 450 mil</a:t>
            </a:r>
            <a:endParaRPr sz="1500">
              <a:highlight>
                <a:srgbClr val="E8EBF5"/>
              </a:highligh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0"/>
          <p:cNvSpPr txBox="1">
            <a:spLocks noGrp="1"/>
          </p:cNvSpPr>
          <p:nvPr>
            <p:ph type="title"/>
          </p:nvPr>
        </p:nvSpPr>
        <p:spPr>
          <a:xfrm>
            <a:off x="628650" y="1853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3000"/>
              <a:buFont typeface="Arial"/>
              <a:buNone/>
            </a:pPr>
            <a:r>
              <a:rPr lang="pt-BR" sz="3500" b="1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Estratégias/Desafios para Execução</a:t>
            </a:r>
            <a:endParaRPr sz="3800"/>
          </a:p>
        </p:txBody>
      </p:sp>
      <p:sp>
        <p:nvSpPr>
          <p:cNvPr id="173" name="Google Shape;173;p30"/>
          <p:cNvSpPr txBox="1">
            <a:spLocks noGrp="1"/>
          </p:cNvSpPr>
          <p:nvPr>
            <p:ph type="body" idx="1"/>
          </p:nvPr>
        </p:nvSpPr>
        <p:spPr>
          <a:xfrm>
            <a:off x="628650" y="1291800"/>
            <a:ext cx="7249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457200" lvl="0" indent="-336550" algn="just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SzPts val="1700"/>
              <a:buChar char="-"/>
            </a:pPr>
            <a:r>
              <a:rPr lang="pt-BR" sz="1700" dirty="0">
                <a:latin typeface="Arial"/>
                <a:ea typeface="Arial"/>
                <a:cs typeface="Arial"/>
                <a:sym typeface="Arial"/>
              </a:rPr>
              <a:t>Solicitações de troca do objeto;</a:t>
            </a:r>
            <a:endParaRPr sz="17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pt-BR" sz="1700" dirty="0">
                <a:latin typeface="Arial"/>
                <a:ea typeface="Arial"/>
                <a:cs typeface="Arial"/>
                <a:sym typeface="Arial"/>
              </a:rPr>
              <a:t>Licitação deserta;</a:t>
            </a:r>
            <a:endParaRPr sz="17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pt-BR" sz="1700" dirty="0">
                <a:latin typeface="Arial"/>
                <a:ea typeface="Arial"/>
                <a:cs typeface="Arial"/>
                <a:sym typeface="Arial"/>
              </a:rPr>
              <a:t>Em processo licitatório;</a:t>
            </a:r>
            <a:endParaRPr sz="17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pt-BR" sz="1700" dirty="0">
                <a:latin typeface="Arial"/>
                <a:ea typeface="Arial"/>
                <a:cs typeface="Arial"/>
                <a:sym typeface="Arial"/>
              </a:rPr>
              <a:t>Licitação via consórcio;</a:t>
            </a:r>
            <a:endParaRPr sz="17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pt-BR" sz="1700" dirty="0">
                <a:latin typeface="Arial"/>
                <a:ea typeface="Arial"/>
                <a:cs typeface="Arial"/>
                <a:sym typeface="Arial"/>
              </a:rPr>
              <a:t>Sem recursos para a contrapartida;</a:t>
            </a:r>
            <a:endParaRPr sz="17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pt-BR" sz="1700" dirty="0">
                <a:latin typeface="Arial"/>
                <a:ea typeface="Arial"/>
                <a:cs typeface="Arial"/>
                <a:sym typeface="Arial"/>
              </a:rPr>
              <a:t>SESA não autorizou a troca.</a:t>
            </a:r>
            <a:endParaRPr sz="1700" dirty="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4" name="Google Shape;174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43563" y="3984830"/>
            <a:ext cx="3500438" cy="1114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1"/>
          <p:cNvSpPr txBox="1">
            <a:spLocks noGrp="1"/>
          </p:cNvSpPr>
          <p:nvPr>
            <p:ph type="title"/>
          </p:nvPr>
        </p:nvSpPr>
        <p:spPr>
          <a:xfrm>
            <a:off x="628650" y="1853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3000"/>
              <a:buFont typeface="Arial"/>
              <a:buNone/>
            </a:pPr>
            <a:r>
              <a:rPr lang="pt-BR" sz="3500" b="1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Sugestões de Encaminhamentos</a:t>
            </a:r>
            <a:endParaRPr sz="3800"/>
          </a:p>
        </p:txBody>
      </p:sp>
      <p:sp>
        <p:nvSpPr>
          <p:cNvPr id="181" name="Google Shape;181;p31"/>
          <p:cNvSpPr txBox="1">
            <a:spLocks noGrp="1"/>
          </p:cNvSpPr>
          <p:nvPr>
            <p:ph type="body" idx="1"/>
          </p:nvPr>
        </p:nvSpPr>
        <p:spPr>
          <a:xfrm>
            <a:off x="628650" y="1291800"/>
            <a:ext cx="80235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457200" lvl="0" indent="-336550" algn="just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SzPts val="1700"/>
              <a:buChar char="-"/>
            </a:pPr>
            <a:r>
              <a:rPr lang="pt-BR" sz="1700" dirty="0">
                <a:latin typeface="Arial"/>
                <a:ea typeface="Arial"/>
                <a:cs typeface="Arial"/>
                <a:sym typeface="Arial"/>
              </a:rPr>
              <a:t>Ajustes dos valores dos objetos (</a:t>
            </a:r>
            <a:r>
              <a:rPr lang="pt-BR" sz="1700" b="1" dirty="0">
                <a:latin typeface="Arial"/>
                <a:ea typeface="Arial"/>
                <a:cs typeface="Arial"/>
                <a:sym typeface="Arial"/>
              </a:rPr>
              <a:t>Conforme Resolução 858/2022</a:t>
            </a:r>
            <a:r>
              <a:rPr lang="pt-BR" sz="1700" dirty="0">
                <a:latin typeface="Arial"/>
                <a:ea typeface="Arial"/>
                <a:cs typeface="Arial"/>
                <a:sym typeface="Arial"/>
              </a:rPr>
              <a:t>);</a:t>
            </a:r>
            <a:endParaRPr sz="17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700"/>
              <a:buFont typeface="Arial"/>
              <a:buChar char="-"/>
            </a:pPr>
            <a:r>
              <a:rPr lang="pt-BR" sz="1700" dirty="0">
                <a:latin typeface="Arial"/>
                <a:ea typeface="Arial"/>
                <a:cs typeface="Arial"/>
                <a:sym typeface="Arial"/>
              </a:rPr>
              <a:t>Verificar a legalidade da possibilidade de trocas de objetos;</a:t>
            </a:r>
            <a:endParaRPr sz="17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700"/>
              <a:buFont typeface="Arial"/>
              <a:buChar char="-"/>
            </a:pPr>
            <a:r>
              <a:rPr lang="pt-BR" sz="1700" dirty="0">
                <a:latin typeface="Arial"/>
                <a:ea typeface="Arial"/>
                <a:cs typeface="Arial"/>
                <a:sym typeface="Arial"/>
              </a:rPr>
              <a:t>Compreender o motivo pelo qual alguns municípios receberam parecer positivo para a troca do objeto e outros foram indeferidos;</a:t>
            </a:r>
            <a:endParaRPr sz="17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700"/>
              <a:buFont typeface="Arial"/>
              <a:buChar char="-"/>
            </a:pPr>
            <a:r>
              <a:rPr lang="pt-BR" sz="1700" dirty="0">
                <a:latin typeface="Arial"/>
                <a:ea typeface="Arial"/>
                <a:cs typeface="Arial"/>
                <a:sym typeface="Arial"/>
              </a:rPr>
              <a:t>Rever percentual dos recursos da Política Estadual de Transporte Sanitário em programas/projetos e políticas prioritárias no estado.</a:t>
            </a:r>
            <a:endParaRPr sz="1700" dirty="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2" name="Google Shape;182;p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43563" y="3984830"/>
            <a:ext cx="3500438" cy="1114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921050" y="405718"/>
            <a:ext cx="50267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050" dirty="0"/>
          </a:p>
          <a:p>
            <a:pPr algn="ctr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OBRIGADO</a:t>
            </a:r>
          </a:p>
          <a:p>
            <a:pPr algn="ctr"/>
            <a:endParaRPr lang="pt-BR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Marina Martins</a:t>
            </a:r>
          </a:p>
          <a:p>
            <a:pPr algn="ctr"/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marina.cosems@gmail.com</a:t>
            </a:r>
            <a:endParaRPr lang="pt-BR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(44) 99977 4690</a:t>
            </a:r>
          </a:p>
          <a:p>
            <a:pPr algn="ctr"/>
            <a:endParaRPr lang="pt-BR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Ediane Mance</a:t>
            </a:r>
          </a:p>
          <a:p>
            <a:pPr algn="ctr"/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edi.cosems@gmail.com</a:t>
            </a:r>
            <a:endParaRPr lang="pt-BR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(42) 99123 1116</a:t>
            </a:r>
          </a:p>
          <a:p>
            <a:pPr algn="ctr"/>
            <a:endParaRPr lang="pt-BR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João Felipe Marques</a:t>
            </a:r>
          </a:p>
          <a:p>
            <a:pPr algn="ctr"/>
            <a:r>
              <a:rPr lang="pt-BR" sz="15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joaofelipe.cosems@gmail.com</a:t>
            </a:r>
            <a:endParaRPr lang="pt-BR" sz="15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(43) 98409 1988 </a:t>
            </a:r>
          </a:p>
          <a:p>
            <a:pPr algn="ctr"/>
            <a:endParaRPr lang="pt-BR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050" dirty="0"/>
          </a:p>
        </p:txBody>
      </p:sp>
      <p:pic>
        <p:nvPicPr>
          <p:cNvPr id="2" name="Google Shape;182;p31">
            <a:extLst>
              <a:ext uri="{FF2B5EF4-FFF2-40B4-BE49-F238E27FC236}">
                <a16:creationId xmlns:a16="http://schemas.microsoft.com/office/drawing/2014/main" id="{B2B9B8F0-CDF7-91A4-EDAB-80DA8B624B6A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643563" y="3984830"/>
            <a:ext cx="3500438" cy="1114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273</Words>
  <Application>Microsoft Office PowerPoint</Application>
  <PresentationFormat>Apresentação na tela (16:9)</PresentationFormat>
  <Paragraphs>57</Paragraphs>
  <Slides>8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Simple Light</vt:lpstr>
      <vt:lpstr>Tema do Office</vt:lpstr>
      <vt:lpstr>Avaliação Política Estadual de Transporte Sanitário</vt:lpstr>
      <vt:lpstr>Resoluções SESA</vt:lpstr>
      <vt:lpstr>Execução</vt:lpstr>
      <vt:lpstr>Complementação</vt:lpstr>
      <vt:lpstr>Percentual de Complementação</vt:lpstr>
      <vt:lpstr>Estratégias/Desafios para Execução</vt:lpstr>
      <vt:lpstr>Sugestões de Encaminhamentos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Avaliação Política Estadual de Transporte Sanitário</dc:title>
  <dc:creator>COSEMSPR</dc:creator>
  <cp:lastModifiedBy>João Felipe Marques</cp:lastModifiedBy>
  <cp:revision>5</cp:revision>
  <dcterms:modified xsi:type="dcterms:W3CDTF">2023-04-19T11:39:04Z</dcterms:modified>
</cp:coreProperties>
</file>