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_rels/notesSlide9.xml.rels" ContentType="application/vnd.openxmlformats-package.relationships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1.xml.rels" ContentType="application/vnd.openxmlformats-package.relationship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mover o slide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96AACCB-F577-4796-BF54-B474E4171D6C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11.xml.rels><?xml version="1.0" encoding="UTF-8"?>
<Relationships xmlns="http://schemas.openxmlformats.org/package/2006/relationships"><Relationship Id="rId1" Type="http://schemas.openxmlformats.org/officeDocument/2006/relationships/slide" Target="../slides/slide1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  <a:ea typeface="Arial"/>
              </a:rPr>
              <a:t>Você poderá 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48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890FD573-A6EA-4DAE-B55E-F32BE4C8DBC2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1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15B4467-E556-44F1-8D09-71D0755D8FCB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3E5A378A-3045-4684-AA54-5B8D983CF864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619096FB-0168-4BD7-95F2-6315A30B1B5C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7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C3294509-D680-4279-82C1-3992AB146616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0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E3234518-C68D-420E-8F56-82F468AD45C2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16000">
              <a:lnSpc>
                <a:spcPct val="100000"/>
              </a:lnSpc>
              <a:tabLst>
                <a:tab algn="l" pos="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  <a:ea typeface="Arial"/>
              </a:rPr>
              <a:t>Você poderá 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56F2816C-D775-4A0E-B5D0-200A92262BB8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AE517A06-CCAA-426C-B998-97445C1F4287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160" cy="35971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3884760" y="8685360"/>
            <a:ext cx="2968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r">
              <a:lnSpc>
                <a:spcPct val="100000"/>
              </a:lnSpc>
            </a:pPr>
            <a:fld id="{DA553DBD-A5D3-442A-B099-A52233FEC7A4}" type="slidenum">
              <a:rPr b="0" lang="pt-BR" sz="12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&lt;número&gt;</a:t>
            </a:fld>
            <a:endParaRPr b="0" lang="pt-BR" sz="1200" spc="-1" strike="noStrike"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ldImg"/>
          </p:nvPr>
        </p:nvSpPr>
        <p:spPr>
          <a:xfrm>
            <a:off x="216000" y="812880"/>
            <a:ext cx="7124400" cy="4006440"/>
          </a:xfrm>
          <a:prstGeom prst="rect">
            <a:avLst/>
          </a:prstGeom>
        </p:spPr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61;p14" descr=""/>
          <p:cNvPicPr/>
          <p:nvPr/>
        </p:nvPicPr>
        <p:blipFill>
          <a:blip r:embed="rId2"/>
          <a:stretch/>
        </p:blipFill>
        <p:spPr>
          <a:xfrm>
            <a:off x="0" y="6573240"/>
            <a:ext cx="12188880" cy="123840"/>
          </a:xfrm>
          <a:prstGeom prst="rect">
            <a:avLst/>
          </a:prstGeom>
          <a:ln w="0">
            <a:noFill/>
          </a:ln>
        </p:spPr>
      </p:pic>
      <p:pic>
        <p:nvPicPr>
          <p:cNvPr id="39" name="Google Shape;62;p14" descr=""/>
          <p:cNvPicPr/>
          <p:nvPr/>
        </p:nvPicPr>
        <p:blipFill>
          <a:blip r:embed="rId3"/>
          <a:stretch/>
        </p:blipFill>
        <p:spPr>
          <a:xfrm>
            <a:off x="9936000" y="5544000"/>
            <a:ext cx="1797120" cy="918720"/>
          </a:xfrm>
          <a:prstGeom prst="rect">
            <a:avLst/>
          </a:prstGeom>
          <a:ln w="0">
            <a:noFill/>
          </a:ln>
        </p:spPr>
      </p:pic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61;p14" descr=""/>
          <p:cNvPicPr/>
          <p:nvPr/>
        </p:nvPicPr>
        <p:blipFill>
          <a:blip r:embed="rId2"/>
          <a:stretch/>
        </p:blipFill>
        <p:spPr>
          <a:xfrm>
            <a:off x="0" y="6573240"/>
            <a:ext cx="12188880" cy="123840"/>
          </a:xfrm>
          <a:prstGeom prst="rect">
            <a:avLst/>
          </a:prstGeom>
          <a:ln w="0">
            <a:noFill/>
          </a:ln>
        </p:spPr>
      </p:pic>
      <p:pic>
        <p:nvPicPr>
          <p:cNvPr id="79" name="Google Shape;62;p14" descr=""/>
          <p:cNvPicPr/>
          <p:nvPr/>
        </p:nvPicPr>
        <p:blipFill>
          <a:blip r:embed="rId3"/>
          <a:stretch/>
        </p:blipFill>
        <p:spPr>
          <a:xfrm>
            <a:off x="9936000" y="5544000"/>
            <a:ext cx="1797120" cy="918720"/>
          </a:xfrm>
          <a:prstGeom prst="rect">
            <a:avLst/>
          </a:prstGeom>
          <a:ln w="0"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4400" spc="-1" strike="noStrike">
                <a:solidFill>
                  <a:srgbClr val="000000"/>
                </a:solidFill>
                <a:latin typeface="Arial"/>
              </a:rPr>
              <a:t>Clique para editar o formato do texto do título</a:t>
            </a:r>
            <a:endParaRPr b="0" lang="pt-B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</a:rPr>
              <a:t>Clique para editar o formato do texto da estrutura de tópicos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2.º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3.º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</a:rPr>
              <a:t>4.º nível da estrutura de tópicos</a:t>
            </a:r>
            <a:endParaRPr b="0" lang="pt-B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5.º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6.º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solidFill>
                  <a:srgbClr val="000000"/>
                </a:solidFill>
                <a:latin typeface="Arial"/>
              </a:rPr>
              <a:t>7.º nível da estrutura de tópicos</a:t>
            </a:r>
            <a:endParaRPr b="0" lang="pt-B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1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13.xml"/><Relationship Id="rId4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18;p27" descr=""/>
          <p:cNvPicPr/>
          <p:nvPr/>
        </p:nvPicPr>
        <p:blipFill>
          <a:blip r:embed="rId1"/>
          <a:stretch/>
        </p:blipFill>
        <p:spPr>
          <a:xfrm>
            <a:off x="0" y="0"/>
            <a:ext cx="12188880" cy="123840"/>
          </a:xfrm>
          <a:prstGeom prst="rect">
            <a:avLst/>
          </a:prstGeom>
          <a:ln w="0">
            <a:noFill/>
          </a:ln>
        </p:spPr>
      </p:pic>
      <p:sp>
        <p:nvSpPr>
          <p:cNvPr id="125" name="CustomShape 1"/>
          <p:cNvSpPr/>
          <p:nvPr/>
        </p:nvSpPr>
        <p:spPr>
          <a:xfrm>
            <a:off x="1008000" y="4252680"/>
            <a:ext cx="10150560" cy="114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50000"/>
              </a:lnSpc>
            </a:pPr>
            <a:r>
              <a:rPr b="0" lang="pt-PT" sz="2400" spc="-1" strike="noStrike">
                <a:solidFill>
                  <a:srgbClr val="10243e"/>
                </a:solidFill>
                <a:latin typeface="Arial"/>
                <a:ea typeface="DejaVu Sans"/>
              </a:rPr>
              <a:t>Primeira Fase do Programa Estadual de Modernização dos HPPs no  Paraná que trata da </a:t>
            </a:r>
            <a:r>
              <a:rPr b="1" lang="pt-PT" sz="2400" spc="-1" strike="noStrike">
                <a:solidFill>
                  <a:srgbClr val="10243e"/>
                </a:solidFill>
                <a:latin typeface="Arial"/>
                <a:ea typeface="DejaVu Sans"/>
              </a:rPr>
              <a:t>implantação das Unidades de Cuidado Multiprofissional</a:t>
            </a:r>
            <a:endParaRPr b="0" lang="pt-BR" sz="2400" spc="-1" strike="noStrike">
              <a:latin typeface="Arial"/>
            </a:endParaRPr>
          </a:p>
        </p:txBody>
      </p:sp>
      <p:pic>
        <p:nvPicPr>
          <p:cNvPr id="126" name="Google Shape;120;p27" descr=""/>
          <p:cNvPicPr/>
          <p:nvPr/>
        </p:nvPicPr>
        <p:blipFill>
          <a:blip r:embed="rId2"/>
          <a:stretch/>
        </p:blipFill>
        <p:spPr>
          <a:xfrm>
            <a:off x="3744720" y="1285920"/>
            <a:ext cx="4677120" cy="2387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tângulo 93"/>
          <p:cNvSpPr/>
          <p:nvPr/>
        </p:nvSpPr>
        <p:spPr>
          <a:xfrm>
            <a:off x="7200000" y="720000"/>
            <a:ext cx="2158560" cy="60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4" name="Imagem 94" descr=""/>
          <p:cNvPicPr/>
          <p:nvPr/>
        </p:nvPicPr>
        <p:blipFill>
          <a:blip r:embed="rId1"/>
          <a:stretch/>
        </p:blipFill>
        <p:spPr>
          <a:xfrm>
            <a:off x="360000" y="0"/>
            <a:ext cx="11518560" cy="647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210;p38" descr=""/>
          <p:cNvPicPr/>
          <p:nvPr/>
        </p:nvPicPr>
        <p:blipFill>
          <a:blip r:embed="rId1"/>
          <a:stretch/>
        </p:blipFill>
        <p:spPr>
          <a:xfrm>
            <a:off x="972000" y="2362680"/>
            <a:ext cx="4173120" cy="2130120"/>
          </a:xfrm>
          <a:prstGeom prst="rect">
            <a:avLst/>
          </a:prstGeom>
          <a:ln w="0">
            <a:noFill/>
          </a:ln>
        </p:spPr>
      </p:pic>
      <p:sp>
        <p:nvSpPr>
          <p:cNvPr id="146" name="CustomShape 1"/>
          <p:cNvSpPr/>
          <p:nvPr/>
        </p:nvSpPr>
        <p:spPr>
          <a:xfrm>
            <a:off x="6624000" y="2952000"/>
            <a:ext cx="3525480" cy="760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pt-BR" sz="4400" spc="-1" strike="noStrike">
                <a:solidFill>
                  <a:srgbClr val="0b5394"/>
                </a:solidFill>
                <a:latin typeface="Arial"/>
                <a:ea typeface="Arial"/>
              </a:rPr>
              <a:t>OBRIGADA</a:t>
            </a:r>
            <a:r>
              <a:rPr b="0" lang="pt-BR" sz="4400" spc="-1" strike="noStrike">
                <a:solidFill>
                  <a:srgbClr val="0b5394"/>
                </a:solidFill>
                <a:latin typeface="Arial"/>
                <a:ea typeface="Arial"/>
              </a:rPr>
              <a:t>!</a:t>
            </a:r>
            <a:endParaRPr b="0" lang="pt-BR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Retângulo 1"/>
          <p:cNvSpPr/>
          <p:nvPr/>
        </p:nvSpPr>
        <p:spPr>
          <a:xfrm>
            <a:off x="514800" y="1500840"/>
            <a:ext cx="10738800" cy="3656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Deliberação do CES/PR n° 13, de 26 de outubro de 2023, que Aprova o Programa Estadual de Modernização de Hospitais de Pequeno Porte no Paraná;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Deliberação CIB nº 337/2023, que aprova o Programa Estadual de Modernização de Hospitais de Pequeno Porte - HPP para atendimento dos usuários do Sistema Único de Saúde – SUS no Estado do Paraná;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pt-PT" sz="1800" spc="-1" strike="noStrike">
                <a:solidFill>
                  <a:srgbClr val="000000"/>
                </a:solidFill>
                <a:latin typeface="Arial"/>
                <a:ea typeface="Arial"/>
              </a:rPr>
              <a:t>Resolução SESA nº 1.722, de 04 de dezembro de 2023, que institui o </a:t>
            </a: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Arial"/>
              </a:rPr>
              <a:t>Programa Estadual de Modernização de Hospitais de Pequeno Porte - HPP para atendimento dos usuários do Sistema Único de Saúde – SUS no Estado do Paraná</a:t>
            </a:r>
            <a:r>
              <a:rPr b="0" lang="pt-PT" sz="1800" spc="-1" strike="noStrike">
                <a:solidFill>
                  <a:srgbClr val="000000"/>
                </a:solidFill>
                <a:latin typeface="Arial"/>
                <a:ea typeface="Arial"/>
              </a:rPr>
              <a:t>.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Retângulo 1"/>
          <p:cNvSpPr/>
          <p:nvPr/>
        </p:nvSpPr>
        <p:spPr>
          <a:xfrm>
            <a:off x="580320" y="1220040"/>
            <a:ext cx="10738800" cy="639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DA DEFINIÇÃO: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200000"/>
              </a:lnSpc>
            </a:pPr>
            <a:r>
              <a:rPr b="0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Entende-se por Unidade de Cuidado Multiprofissional - UCM o serviço de abrangência microrregional, organizado em hospital de pequeno porte, prestado por equipe multiprofissional  responsável pelo cuidado compartilhado, com condições de oferecer ao cidadão assistência integrada entre o domicílio e as unidades da Atenção Primária à Saúde (APS), da Atenção Ambulatorial Especializada (AAE) e Atenção Hospitalar (AH) na Rede de Atenção à Saúde do Paraná.  </a:t>
            </a: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b="0" lang="pt-BR" sz="1800" spc="-1" strike="noStrike">
              <a:latin typeface="Arial"/>
            </a:endParaRPr>
          </a:p>
          <a:p>
            <a:pPr algn="ctr">
              <a:lnSpc>
                <a:spcPct val="2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2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2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2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tângulo 1"/>
          <p:cNvSpPr/>
          <p:nvPr/>
        </p:nvSpPr>
        <p:spPr>
          <a:xfrm>
            <a:off x="399600" y="693000"/>
            <a:ext cx="10738800" cy="587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Objetivo da Primeira Fase </a:t>
            </a: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do Programa Estadual de Modernização de Hospitais de Pequeno Porte Porte - HPP no Paraná</a:t>
            </a:r>
            <a:r>
              <a:rPr b="1" lang="pt-PT" sz="1800" spc="-1" strike="noStrike">
                <a:solidFill>
                  <a:srgbClr val="000000"/>
                </a:solidFill>
                <a:latin typeface="Arial"/>
                <a:ea typeface="DejaVu Sans"/>
              </a:rPr>
              <a:t> :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1400" spc="-1" strike="noStrike">
                <a:solidFill>
                  <a:srgbClr val="000000"/>
                </a:solidFill>
                <a:latin typeface="Arial"/>
                <a:ea typeface="DejaVu Sans"/>
              </a:rPr>
              <a:t>Estabelecer novo perfil assistencial neste ponto de atenção, por meio da implantação das UCM na RAS;</a:t>
            </a: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1400" spc="-1" strike="noStrike">
                <a:solidFill>
                  <a:srgbClr val="000000"/>
                </a:solidFill>
                <a:latin typeface="Arial"/>
                <a:ea typeface="DejaVu Sans"/>
              </a:rPr>
              <a:t>Fortalecer a Atenção Primária à Saúde - APS como ordenadora da RAS e coordenadora do cuidado;</a:t>
            </a: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1400" spc="-1" strike="noStrike">
                <a:solidFill>
                  <a:srgbClr val="000000"/>
                </a:solidFill>
                <a:latin typeface="Arial"/>
                <a:ea typeface="DejaVu Sans"/>
              </a:rPr>
              <a:t>Contribuir com a resolutividade da APS e eficiência dos serviços de maior complexidade, na perspectiva da regionalização e integração das ações de saúde; </a:t>
            </a: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1400" spc="-1" strike="noStrike">
                <a:solidFill>
                  <a:srgbClr val="000000"/>
                </a:solidFill>
                <a:latin typeface="Arial"/>
                <a:ea typeface="DejaVu Sans"/>
              </a:rPr>
              <a:t>Ampliar e qualificar o atendimento por meio de equipe multiprofissional;</a:t>
            </a: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1400" spc="-1" strike="noStrike">
                <a:solidFill>
                  <a:srgbClr val="000000"/>
                </a:solidFill>
                <a:latin typeface="Arial"/>
                <a:ea typeface="DejaVu Sans"/>
              </a:rPr>
              <a:t>Utilizar e promover as ações de Telessaúde, como sistema de apoio, para expansão e melhoria dos serviços de saúde no território de abrangência da UCM. </a:t>
            </a: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ítulo 1"/>
          <p:cNvSpPr txBox="1"/>
          <p:nvPr/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lnSpc>
                <a:spcPct val="9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DOS RECURSOS</a:t>
            </a:r>
            <a:endParaRPr b="0" lang="pt-B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Subtítulo 2"/>
          <p:cNvSpPr txBox="1"/>
          <p:nvPr/>
        </p:nvSpPr>
        <p:spPr>
          <a:xfrm>
            <a:off x="609480" y="273600"/>
            <a:ext cx="10972080" cy="566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marL="399960" indent="-39960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romanUcPeriod"/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Custeio Mensal: 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R$300.000,00 (trezentos mil reais) repassados mensalmente para manutenção da UCM com 10 leitos SUS;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50000"/>
              </a:lnSpc>
              <a:spcBef>
                <a:spcPts val="1001"/>
              </a:spcBef>
            </a:pPr>
            <a:endParaRPr b="0" lang="pt-BR" sz="1800" spc="-1" strike="noStrike">
              <a:latin typeface="Arial"/>
            </a:endParaRPr>
          </a:p>
          <a:p>
            <a:pPr marL="399960" indent="-39960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romanUcPeriod"/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Custeio para reforma e readequação física da UCM: 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até R$2.000.000,00 (dois milhões de reais) condicionado à apresentação de projeto para melhoria da estrutura física e funcionamento da UCM, que deverá ser aprovado pela SESA;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50000"/>
              </a:lnSpc>
              <a:spcBef>
                <a:spcPts val="1001"/>
              </a:spcBef>
            </a:pPr>
            <a:endParaRPr b="0" lang="pt-BR" sz="1800" spc="-1" strike="noStrike">
              <a:latin typeface="Arial"/>
            </a:endParaRPr>
          </a:p>
          <a:p>
            <a:pPr marL="399960" indent="-399600">
              <a:lnSpc>
                <a:spcPct val="15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romanUcPeriod"/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Investimento: 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para aquisição de equipamentos necessários à UCM, conforme Resolução SESA específica - R$ 500.000,00 (quinhentos mil reais).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tângulo 1"/>
          <p:cNvSpPr/>
          <p:nvPr/>
        </p:nvSpPr>
        <p:spPr>
          <a:xfrm>
            <a:off x="399600" y="693000"/>
            <a:ext cx="10738800" cy="746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CRITÉRIOS DE SELEÇÃO DOS 10 PRIMEIROS HPPs: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2400" spc="-1" strike="noStrike">
                <a:solidFill>
                  <a:srgbClr val="000000"/>
                </a:solidFill>
                <a:latin typeface="Arial"/>
                <a:ea typeface="DejaVu Sans"/>
              </a:rPr>
              <a:t>Hospital Público Municipal da Administração Pública Direta;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Estabelecimentos com investimentos SESA;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Contemplar as quatro macrorregiões (pelo menos um por macro);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marL="285840" indent="-285480" algn="just">
              <a:lnSpc>
                <a:spcPct val="100000"/>
              </a:lnSpc>
              <a:buClr>
                <a:srgbClr val="000000"/>
              </a:buClr>
              <a:buFont typeface="StarSymbol"/>
              <a:buChar char="-"/>
            </a:pPr>
            <a:r>
              <a:rPr b="0" lang="pt-PT" sz="2400" spc="-1" strike="noStrike">
                <a:solidFill>
                  <a:srgbClr val="000000"/>
                </a:solidFill>
                <a:latin typeface="Arial"/>
                <a:ea typeface="DejaVu Sans"/>
              </a:rPr>
              <a:t>Possuir entre 10 e 50 leitos exclusivamente SUS cadastrados no CNES.</a:t>
            </a: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18;p27" descr=""/>
          <p:cNvPicPr/>
          <p:nvPr/>
        </p:nvPicPr>
        <p:blipFill>
          <a:blip r:embed="rId1"/>
          <a:stretch/>
        </p:blipFill>
        <p:spPr>
          <a:xfrm>
            <a:off x="0" y="0"/>
            <a:ext cx="12188880" cy="123840"/>
          </a:xfrm>
          <a:prstGeom prst="rect">
            <a:avLst/>
          </a:prstGeom>
          <a:ln w="0">
            <a:noFill/>
          </a:ln>
        </p:spPr>
      </p:pic>
      <p:sp>
        <p:nvSpPr>
          <p:cNvPr id="134" name="CustomShape 1"/>
          <p:cNvSpPr/>
          <p:nvPr/>
        </p:nvSpPr>
        <p:spPr>
          <a:xfrm>
            <a:off x="1008000" y="3665880"/>
            <a:ext cx="10150560" cy="1465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1" lang="pt-BR" sz="3900" spc="-1" strike="noStrike">
                <a:solidFill>
                  <a:srgbClr val="0b5394"/>
                </a:solidFill>
                <a:latin typeface="Calibri"/>
                <a:ea typeface="Calibri"/>
              </a:rPr>
              <a:t>Análise  </a:t>
            </a:r>
            <a:endParaRPr b="0" lang="pt-BR" sz="3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3900" spc="-1" strike="noStrike">
                <a:solidFill>
                  <a:srgbClr val="0b5394"/>
                </a:solidFill>
                <a:latin typeface="Calibri"/>
                <a:ea typeface="Calibri"/>
              </a:rPr>
              <a:t>Hospitais de Pequeno Porte </a:t>
            </a:r>
            <a:endParaRPr b="0" lang="pt-BR" sz="3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pt-BR" sz="3900" spc="-1" strike="noStrike">
                <a:solidFill>
                  <a:srgbClr val="0b5394"/>
                </a:solidFill>
                <a:latin typeface="Calibri"/>
                <a:ea typeface="Calibri"/>
              </a:rPr>
              <a:t>Unidade de Cuidado Multiprofissional  </a:t>
            </a:r>
            <a:endParaRPr b="0" lang="pt-BR" sz="39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pt-BR" sz="3900" spc="-1" strike="noStrike">
              <a:latin typeface="Arial"/>
            </a:endParaRPr>
          </a:p>
        </p:txBody>
      </p:sp>
      <p:pic>
        <p:nvPicPr>
          <p:cNvPr id="135" name="Google Shape;120;p27" descr=""/>
          <p:cNvPicPr/>
          <p:nvPr/>
        </p:nvPicPr>
        <p:blipFill>
          <a:blip r:embed="rId2"/>
          <a:stretch/>
        </p:blipFill>
        <p:spPr>
          <a:xfrm>
            <a:off x="3744720" y="1041120"/>
            <a:ext cx="4677120" cy="2387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Imagem 6" descr=""/>
          <p:cNvPicPr/>
          <p:nvPr/>
        </p:nvPicPr>
        <p:blipFill>
          <a:blip r:embed="rId1"/>
          <a:stretch/>
        </p:blipFill>
        <p:spPr>
          <a:xfrm>
            <a:off x="66600" y="122400"/>
            <a:ext cx="8764560" cy="3494880"/>
          </a:xfrm>
          <a:prstGeom prst="rect">
            <a:avLst/>
          </a:prstGeom>
          <a:ln w="0">
            <a:noFill/>
          </a:ln>
        </p:spPr>
      </p:pic>
      <p:sp>
        <p:nvSpPr>
          <p:cNvPr id="137" name="CaixaDeTexto 7"/>
          <p:cNvSpPr/>
          <p:nvPr/>
        </p:nvSpPr>
        <p:spPr>
          <a:xfrm>
            <a:off x="9348120" y="1870920"/>
            <a:ext cx="1542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186 HPPs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138" name="Imagem 9" descr=""/>
          <p:cNvPicPr/>
          <p:nvPr/>
        </p:nvPicPr>
        <p:blipFill>
          <a:blip r:embed="rId2"/>
          <a:stretch/>
        </p:blipFill>
        <p:spPr>
          <a:xfrm>
            <a:off x="4119120" y="2779560"/>
            <a:ext cx="5546520" cy="3674880"/>
          </a:xfrm>
          <a:prstGeom prst="rect">
            <a:avLst/>
          </a:prstGeom>
          <a:ln w="0">
            <a:noFill/>
          </a:ln>
        </p:spPr>
      </p:pic>
      <p:sp>
        <p:nvSpPr>
          <p:cNvPr id="139" name="CaixaDeTexto 10"/>
          <p:cNvSpPr/>
          <p:nvPr/>
        </p:nvSpPr>
        <p:spPr>
          <a:xfrm>
            <a:off x="9793440" y="4433040"/>
            <a:ext cx="1542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60 HPPs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Explosão: 8 Pontos 1"/>
          <p:cNvSpPr/>
          <p:nvPr/>
        </p:nvSpPr>
        <p:spPr>
          <a:xfrm>
            <a:off x="9810000" y="2876400"/>
            <a:ext cx="1950840" cy="1879920"/>
          </a:xfrm>
          <a:prstGeom prst="irregularSeal1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ac09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1" name="CaixaDeTexto 4"/>
          <p:cNvSpPr/>
          <p:nvPr/>
        </p:nvSpPr>
        <p:spPr>
          <a:xfrm>
            <a:off x="10218240" y="3627720"/>
            <a:ext cx="15426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38 HPPs</a:t>
            </a:r>
            <a:endParaRPr b="0" lang="pt-BR" sz="1800" spc="-1" strike="noStrike">
              <a:latin typeface="Arial"/>
            </a:endParaRPr>
          </a:p>
        </p:txBody>
      </p:sp>
      <p:pic>
        <p:nvPicPr>
          <p:cNvPr id="142" name="Imagem 92" descr=""/>
          <p:cNvPicPr/>
          <p:nvPr/>
        </p:nvPicPr>
        <p:blipFill>
          <a:blip r:embed="rId1"/>
          <a:stretch/>
        </p:blipFill>
        <p:spPr>
          <a:xfrm>
            <a:off x="180000" y="180000"/>
            <a:ext cx="8638560" cy="6160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</TotalTime>
  <Application>LibreOffice/7.1.1.2$Windows_X86_64 LibreOffice_project/fe0b08f4af1bacafe4c7ecc87ce55bb426164676</Application>
  <AppVersion>15.0000</AppVersion>
  <Words>486</Words>
  <Paragraphs>81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Michelle Kosiak Poitevin</dc:creator>
  <dc:description/>
  <dc:language>pt-BR</dc:language>
  <cp:lastModifiedBy>Maria Goretti David Lopes</cp:lastModifiedBy>
  <dcterms:modified xsi:type="dcterms:W3CDTF">2024-02-07T10:35:32Z</dcterms:modified>
  <cp:revision>51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9</vt:i4>
  </property>
  <property fmtid="{D5CDD505-2E9C-101B-9397-08002B2CF9AE}" pid="3" name="PresentationFormat">
    <vt:lpwstr>Widescreen</vt:lpwstr>
  </property>
  <property fmtid="{D5CDD505-2E9C-101B-9397-08002B2CF9AE}" pid="4" name="Slides">
    <vt:i4>11</vt:i4>
  </property>
</Properties>
</file>