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5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mover o slide</a:t>
            </a: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pt-BR" sz="2000" b="0" strike="noStrike" spc="-1">
                <a:latin typeface="Arial"/>
              </a:rPr>
              <a:t>Clique para editar o formato de notas</a:t>
            </a:r>
          </a:p>
        </p:txBody>
      </p:sp>
      <p:sp>
        <p:nvSpPr>
          <p:cNvPr id="8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pt-BR" sz="1400" b="0" strike="noStrike" spc="-1">
                <a:latin typeface="Times New Roman"/>
              </a:rPr>
              <a:t> </a:t>
            </a:r>
          </a:p>
        </p:txBody>
      </p:sp>
      <p:sp>
        <p:nvSpPr>
          <p:cNvPr id="8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pt-BR" sz="1400" b="0" strike="noStrike" spc="-1">
                <a:latin typeface="Times New Roman"/>
              </a:rPr>
              <a:t> </a:t>
            </a:r>
          </a:p>
        </p:txBody>
      </p:sp>
      <p:sp>
        <p:nvSpPr>
          <p:cNvPr id="8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pt-BR" sz="1400" b="0" strike="noStrike" spc="-1">
                <a:latin typeface="Times New Roman"/>
              </a:rPr>
              <a:t> </a:t>
            </a:r>
          </a:p>
        </p:txBody>
      </p:sp>
      <p:sp>
        <p:nvSpPr>
          <p:cNvPr id="8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59F1FBCF-0524-4A9D-B8E9-BC3D8CB9C649}" type="slidenum">
              <a:rPr lang="pt-BR" sz="1400" b="0" strike="noStrike" spc="-1">
                <a:latin typeface="Times New Roman"/>
              </a:rPr>
              <a:t>‹nº›</a:t>
            </a:fld>
            <a:endParaRPr lang="pt-B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79200" cy="35931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09520">
              <a:lnSpc>
                <a:spcPct val="100000"/>
              </a:lnSpc>
            </a:pPr>
            <a:r>
              <a:rPr lang="pt-BR" sz="2000" b="0" strike="noStrike" spc="-1">
                <a:solidFill>
                  <a:srgbClr val="000000"/>
                </a:solidFill>
                <a:latin typeface="Arial"/>
              </a:rPr>
              <a:t>Você poderá </a:t>
            </a:r>
            <a:endParaRPr lang="pt-BR" sz="2000" b="0" strike="noStrike" spc="-1">
              <a:latin typeface="Arial"/>
            </a:endParaRPr>
          </a:p>
        </p:txBody>
      </p:sp>
      <p:sp>
        <p:nvSpPr>
          <p:cNvPr id="131" name="CustomShape 2"/>
          <p:cNvSpPr/>
          <p:nvPr/>
        </p:nvSpPr>
        <p:spPr>
          <a:xfrm>
            <a:off x="3884760" y="8685360"/>
            <a:ext cx="2964600" cy="45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CAC47B29-1873-4C88-9061-FB8E06164A28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1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79200" cy="35931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33" name="CustomShape 2"/>
          <p:cNvSpPr/>
          <p:nvPr/>
        </p:nvSpPr>
        <p:spPr>
          <a:xfrm>
            <a:off x="3884760" y="8685360"/>
            <a:ext cx="2964600" cy="45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6BC3AF05-D1C8-474D-B306-2EFB5A13191A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2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79200" cy="35931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35" name="CustomShape 2"/>
          <p:cNvSpPr/>
          <p:nvPr/>
        </p:nvSpPr>
        <p:spPr>
          <a:xfrm>
            <a:off x="3884760" y="8685360"/>
            <a:ext cx="2964600" cy="45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CBF9BD91-2488-4F13-9D79-A0E9D9C25B33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3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79200" cy="35931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3884760" y="8685360"/>
            <a:ext cx="2964600" cy="45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294AD6F3-A7ED-405F-81AC-3ABC6A5C0C3D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4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79200" cy="35931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39" name="CustomShape 2"/>
          <p:cNvSpPr/>
          <p:nvPr/>
        </p:nvSpPr>
        <p:spPr>
          <a:xfrm>
            <a:off x="3884760" y="8685360"/>
            <a:ext cx="2964600" cy="45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DB814EC0-0664-438D-9C8B-EFC2858B402E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5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79200" cy="35931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41" name="CustomShape 2"/>
          <p:cNvSpPr/>
          <p:nvPr/>
        </p:nvSpPr>
        <p:spPr>
          <a:xfrm>
            <a:off x="3884760" y="8685360"/>
            <a:ext cx="2964600" cy="45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22D6456E-FC55-45D0-9040-0D505D46C14D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6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79200" cy="35931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43" name="CustomShape 2"/>
          <p:cNvSpPr/>
          <p:nvPr/>
        </p:nvSpPr>
        <p:spPr>
          <a:xfrm>
            <a:off x="3884760" y="8685360"/>
            <a:ext cx="2964600" cy="45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942F5091-B34F-4905-AD4D-B315434FDFCC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7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m 5"/>
          <p:cNvPicPr/>
          <p:nvPr/>
        </p:nvPicPr>
        <p:blipFill>
          <a:blip r:embed="rId14"/>
          <a:stretch/>
        </p:blipFill>
        <p:spPr>
          <a:xfrm>
            <a:off x="0" y="6573240"/>
            <a:ext cx="12184920" cy="119880"/>
          </a:xfrm>
          <a:prstGeom prst="rect">
            <a:avLst/>
          </a:prstGeom>
          <a:ln>
            <a:noFill/>
          </a:ln>
        </p:spPr>
      </p:pic>
      <p:pic>
        <p:nvPicPr>
          <p:cNvPr id="39" name="Picture 46"/>
          <p:cNvPicPr/>
          <p:nvPr/>
        </p:nvPicPr>
        <p:blipFill>
          <a:blip r:embed="rId15"/>
          <a:stretch/>
        </p:blipFill>
        <p:spPr>
          <a:xfrm>
            <a:off x="9936000" y="5544000"/>
            <a:ext cx="1793160" cy="914760"/>
          </a:xfrm>
          <a:prstGeom prst="rect">
            <a:avLst/>
          </a:prstGeom>
          <a:ln>
            <a:noFill/>
          </a:ln>
        </p:spPr>
      </p:pic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m 6"/>
          <p:cNvPicPr/>
          <p:nvPr/>
        </p:nvPicPr>
        <p:blipFill>
          <a:blip r:embed="rId3"/>
          <a:stretch/>
        </p:blipFill>
        <p:spPr>
          <a:xfrm>
            <a:off x="0" y="0"/>
            <a:ext cx="12184920" cy="119880"/>
          </a:xfrm>
          <a:prstGeom prst="rect">
            <a:avLst/>
          </a:prstGeom>
          <a:ln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1019160" y="4176000"/>
            <a:ext cx="10146600" cy="786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endParaRPr lang="pt-B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latin typeface="Arial"/>
            </a:endParaRPr>
          </a:p>
        </p:txBody>
      </p:sp>
      <p:pic>
        <p:nvPicPr>
          <p:cNvPr id="86" name="Picture 131"/>
          <p:cNvPicPr/>
          <p:nvPr/>
        </p:nvPicPr>
        <p:blipFill>
          <a:blip r:embed="rId4"/>
          <a:stretch/>
        </p:blipFill>
        <p:spPr>
          <a:xfrm>
            <a:off x="3755880" y="2235960"/>
            <a:ext cx="4673160" cy="2383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1105200" y="1117440"/>
            <a:ext cx="9904680" cy="4631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CustomShape 2"/>
          <p:cNvSpPr/>
          <p:nvPr/>
        </p:nvSpPr>
        <p:spPr>
          <a:xfrm>
            <a:off x="936000" y="231840"/>
            <a:ext cx="10073880" cy="718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br/>
            <a:endParaRPr lang="pt-BR" sz="1800" b="0" strike="noStrike" spc="-1">
              <a:latin typeface="Arial"/>
            </a:endParaRPr>
          </a:p>
        </p:txBody>
      </p:sp>
      <p:sp>
        <p:nvSpPr>
          <p:cNvPr id="89" name="CustomShape 3"/>
          <p:cNvSpPr/>
          <p:nvPr/>
        </p:nvSpPr>
        <p:spPr>
          <a:xfrm>
            <a:off x="864000" y="576000"/>
            <a:ext cx="10218600" cy="510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28600" indent="-221760" algn="ctr">
              <a:lnSpc>
                <a:spcPct val="150000"/>
              </a:lnSpc>
              <a:spcBef>
                <a:spcPts val="1001"/>
              </a:spcBef>
            </a:pPr>
            <a:r>
              <a:rPr lang="pt-BR" sz="2800" b="0" strike="noStrike" spc="-1">
                <a:solidFill>
                  <a:srgbClr val="937BB0"/>
                </a:solidFill>
                <a:latin typeface="Arial"/>
                <a:ea typeface="DejaVu Sans"/>
              </a:rPr>
              <a:t>    </a:t>
            </a:r>
            <a:endParaRPr lang="pt-BR" sz="2800" b="0" strike="noStrike" spc="-1">
              <a:latin typeface="Arial"/>
            </a:endParaRPr>
          </a:p>
        </p:txBody>
      </p:sp>
      <p:grpSp>
        <p:nvGrpSpPr>
          <p:cNvPr id="90" name="Group 4"/>
          <p:cNvGrpSpPr/>
          <p:nvPr/>
        </p:nvGrpSpPr>
        <p:grpSpPr>
          <a:xfrm>
            <a:off x="0" y="0"/>
            <a:ext cx="36000" cy="36000"/>
            <a:chOff x="0" y="0"/>
            <a:chExt cx="36000" cy="36000"/>
          </a:xfrm>
        </p:grpSpPr>
      </p:grpSp>
      <p:sp>
        <p:nvSpPr>
          <p:cNvPr id="91" name="CustomShape 5"/>
          <p:cNvSpPr/>
          <p:nvPr/>
        </p:nvSpPr>
        <p:spPr>
          <a:xfrm>
            <a:off x="720000" y="792000"/>
            <a:ext cx="10794600" cy="552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			</a:t>
            </a:r>
            <a:endParaRPr lang="pt-BR" sz="2400" b="0" strike="noStrike" spc="-1">
              <a:latin typeface="Arial"/>
            </a:endParaRPr>
          </a:p>
        </p:txBody>
      </p:sp>
      <p:sp>
        <p:nvSpPr>
          <p:cNvPr id="92" name="CustomShape 6"/>
          <p:cNvSpPr/>
          <p:nvPr/>
        </p:nvSpPr>
        <p:spPr>
          <a:xfrm>
            <a:off x="609480" y="1604520"/>
            <a:ext cx="10968840" cy="397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3" name="CustomShape 7"/>
          <p:cNvSpPr/>
          <p:nvPr/>
        </p:nvSpPr>
        <p:spPr>
          <a:xfrm>
            <a:off x="1956240" y="735840"/>
            <a:ext cx="8322120" cy="596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endParaRPr lang="pt-B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2600" b="1" strike="noStrike" spc="-1">
                <a:solidFill>
                  <a:srgbClr val="000000"/>
                </a:solidFill>
                <a:latin typeface="Arial"/>
                <a:ea typeface="DejaVu Sans"/>
              </a:rPr>
              <a:t>REGISTRO OBRIGATÓRIO DAS INTERNAÇÕES HOSPITALARES PELA COVID -19 NO SISTEMA     E-SUS NOTIFICA DO MINISTÉRIO DA SAÚDE</a:t>
            </a:r>
            <a:endParaRPr lang="pt-BR" sz="2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2600" b="1" strike="noStrike" spc="-1">
                <a:solidFill>
                  <a:srgbClr val="000000"/>
                </a:solidFill>
                <a:latin typeface="Arial"/>
                <a:ea typeface="DejaVu Sans"/>
              </a:rPr>
              <a:t>E CONTINUIDADE DE FINANCIAMENTO DOS LEITOS</a:t>
            </a:r>
            <a:endParaRPr lang="pt-BR" sz="2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2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2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2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Diretoria de Gestão em Saúde</a:t>
            </a:r>
            <a:endParaRPr lang="pt-B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Secretaria de Estado da Saúde do Paraná</a:t>
            </a:r>
            <a:endParaRPr lang="pt-B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Paraná, 2020</a:t>
            </a:r>
            <a:endParaRPr lang="pt-BR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864000" y="952560"/>
            <a:ext cx="9904680" cy="5093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5" name="CustomShape 2"/>
          <p:cNvSpPr/>
          <p:nvPr/>
        </p:nvSpPr>
        <p:spPr>
          <a:xfrm>
            <a:off x="936000" y="231840"/>
            <a:ext cx="10073880" cy="718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br/>
            <a:endParaRPr lang="pt-BR" sz="1800" b="0" strike="noStrike" spc="-1">
              <a:latin typeface="Arial"/>
            </a:endParaRPr>
          </a:p>
        </p:txBody>
      </p:sp>
      <p:sp>
        <p:nvSpPr>
          <p:cNvPr id="96" name="CustomShape 3"/>
          <p:cNvSpPr/>
          <p:nvPr/>
        </p:nvSpPr>
        <p:spPr>
          <a:xfrm>
            <a:off x="792000" y="536040"/>
            <a:ext cx="10218600" cy="532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28600" indent="-221760" algn="ctr">
              <a:lnSpc>
                <a:spcPct val="150000"/>
              </a:lnSpc>
              <a:spcBef>
                <a:spcPts val="1001"/>
              </a:spcBef>
            </a:pPr>
            <a:r>
              <a:rPr lang="pt-BR" sz="2800" b="0" strike="noStrike" spc="-1">
                <a:solidFill>
                  <a:srgbClr val="937BB0"/>
                </a:solidFill>
                <a:latin typeface="Arial"/>
                <a:ea typeface="DejaVu Sans"/>
              </a:rPr>
              <a:t>    </a:t>
            </a:r>
            <a:endParaRPr lang="pt-BR" sz="2800" b="0" strike="noStrike" spc="-1">
              <a:latin typeface="Arial"/>
            </a:endParaRPr>
          </a:p>
        </p:txBody>
      </p:sp>
      <p:grpSp>
        <p:nvGrpSpPr>
          <p:cNvPr id="97" name="Group 4"/>
          <p:cNvGrpSpPr/>
          <p:nvPr/>
        </p:nvGrpSpPr>
        <p:grpSpPr>
          <a:xfrm>
            <a:off x="0" y="0"/>
            <a:ext cx="36000" cy="36000"/>
            <a:chOff x="0" y="0"/>
            <a:chExt cx="36000" cy="36000"/>
          </a:xfrm>
        </p:grpSpPr>
      </p:grpSp>
      <p:sp>
        <p:nvSpPr>
          <p:cNvPr id="98" name="CustomShape 5"/>
          <p:cNvSpPr/>
          <p:nvPr/>
        </p:nvSpPr>
        <p:spPr>
          <a:xfrm>
            <a:off x="720000" y="792000"/>
            <a:ext cx="10794600" cy="552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			</a:t>
            </a:r>
            <a:endParaRPr lang="pt-BR" sz="2400" b="0" strike="noStrike" spc="-1">
              <a:latin typeface="Arial"/>
            </a:endParaRPr>
          </a:p>
        </p:txBody>
      </p:sp>
      <p:sp>
        <p:nvSpPr>
          <p:cNvPr id="99" name="CustomShape 6"/>
          <p:cNvSpPr/>
          <p:nvPr/>
        </p:nvSpPr>
        <p:spPr>
          <a:xfrm>
            <a:off x="360000" y="469080"/>
            <a:ext cx="11446200" cy="2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ts val="1199"/>
              </a:lnSpc>
            </a:pPr>
            <a:r>
              <a:rPr lang="pt-BR" sz="1800" b="1" strike="noStrike" spc="-1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pt-BR" sz="2400" b="1" strike="noStrike" spc="-1">
                <a:solidFill>
                  <a:srgbClr val="254061"/>
                </a:solidFill>
                <a:latin typeface="Arial"/>
                <a:ea typeface="Calibri"/>
              </a:rPr>
              <a:t>REGISTRO OBRIGATÓRIO DAS INTERNAÇÕES PELA COVID - 19</a:t>
            </a:r>
            <a:endParaRPr lang="pt-BR" sz="2400" b="0" strike="noStrike" spc="-1">
              <a:latin typeface="Arial"/>
            </a:endParaRPr>
          </a:p>
        </p:txBody>
      </p:sp>
      <p:sp>
        <p:nvSpPr>
          <p:cNvPr id="100" name="CustomShape 7"/>
          <p:cNvSpPr/>
          <p:nvPr/>
        </p:nvSpPr>
        <p:spPr>
          <a:xfrm>
            <a:off x="428400" y="1280520"/>
            <a:ext cx="11305800" cy="4550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fontScale="37000"/>
          </a:bodyPr>
          <a:lstStyle/>
          <a:p>
            <a:pPr algn="just">
              <a:lnSpc>
                <a:spcPct val="115000"/>
              </a:lnSpc>
              <a:spcBef>
                <a:spcPts val="1417"/>
              </a:spcBef>
            </a:pPr>
            <a:r>
              <a:rPr lang="pt-BR" sz="3200" b="1" u="sng" strike="noStrike" spc="-1">
                <a:solidFill>
                  <a:srgbClr val="000000"/>
                </a:solidFill>
                <a:uFillTx/>
                <a:latin typeface="Arial"/>
                <a:ea typeface="DejaVu Sans"/>
              </a:rPr>
              <a:t>Portaria GM/MS nº 758, de 9 de abril de 2020:</a:t>
            </a:r>
            <a:r>
              <a:rPr lang="pt-BR" sz="3200" b="0" strike="noStrike" spc="-1">
                <a:solidFill>
                  <a:srgbClr val="000000"/>
                </a:solidFill>
                <a:latin typeface="Arial"/>
                <a:ea typeface="DejaVu Sans"/>
              </a:rPr>
              <a:t> Define o procedimento para o registro obrigatório de internações hospitalares dos casos suspeitos e confirmados de COVID-19, nos estabelecimentos de saúde públicos e privados que prestam serviços no SUS.</a:t>
            </a:r>
            <a:endParaRPr lang="pt-BR" sz="3200" b="0" strike="noStrike" spc="-1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lang="pt-BR" sz="3200" b="0" strike="noStrike" spc="-1">
              <a:latin typeface="Arial"/>
            </a:endParaRPr>
          </a:p>
          <a:p>
            <a:pPr marL="432000" indent="-320400" algn="just">
              <a:lnSpc>
                <a:spcPct val="115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solidFill>
                  <a:srgbClr val="000000"/>
                </a:solidFill>
                <a:latin typeface="Arial"/>
                <a:ea typeface="DejaVu Sans"/>
              </a:rPr>
              <a:t>Art. 2º, § 1º O registro obrigatório de internações hospitalares deverá ser realizado mediante formulário no endereço eletrônico notifica.saude.gov.br</a:t>
            </a:r>
            <a:endParaRPr lang="pt-BR" sz="3200" b="0" strike="noStrike" spc="-1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lang="pt-BR" sz="3200" b="0" strike="noStrike" spc="-1">
              <a:latin typeface="Arial"/>
            </a:endParaRPr>
          </a:p>
          <a:p>
            <a:pPr marL="432000" indent="-320400" algn="just">
              <a:lnSpc>
                <a:spcPct val="115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solidFill>
                  <a:srgbClr val="000000"/>
                </a:solidFill>
                <a:latin typeface="Arial"/>
                <a:ea typeface="DejaVu Sans"/>
              </a:rPr>
              <a:t>Art. 4º A inobservância das obrigações estabelecidas nesta Portaria será considerada infração sanitária grave ou gravíssima e sujeitará o infrator às penalidades previstas na Lei nº 6.437, de 20 de agosto de 1977, sem prejuízo das demais sanções penais cabíveis.</a:t>
            </a:r>
            <a:endParaRPr lang="pt-BR" sz="3200" b="0" strike="noStrike" spc="-1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lang="pt-BR" sz="3200" b="0" strike="noStrike" spc="-1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lang="pt-BR" sz="3200" b="0" strike="noStrike" spc="-1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lang="pt-BR" sz="3200" b="0" strike="noStrike" spc="-1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lang="pt-BR" sz="3200" b="0" strike="noStrike" spc="-1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lang="pt-BR" sz="3200" b="0" strike="noStrike" spc="-1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lang="pt-BR" sz="3200" b="0" strike="noStrike" spc="-1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lang="pt-BR" sz="3200" b="0" strike="noStrike" spc="-1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lang="pt-BR" sz="3200" b="0" strike="noStrike" spc="-1">
              <a:latin typeface="Arial"/>
            </a:endParaRPr>
          </a:p>
          <a:p>
            <a:pPr marL="108720">
              <a:lnSpc>
                <a:spcPct val="115000"/>
              </a:lnSpc>
              <a:spcBef>
                <a:spcPts val="1417"/>
              </a:spcBef>
            </a:pPr>
            <a:endParaRPr lang="pt-BR" sz="3200" b="0" strike="noStrike" spc="-1">
              <a:latin typeface="Arial"/>
            </a:endParaRPr>
          </a:p>
          <a:p>
            <a:pPr marL="108720">
              <a:lnSpc>
                <a:spcPct val="100000"/>
              </a:lnSpc>
              <a:spcBef>
                <a:spcPts val="1417"/>
              </a:spcBef>
            </a:pPr>
            <a:endParaRPr lang="pt-BR" sz="3200" b="0" strike="noStrike" spc="-1">
              <a:latin typeface="Arial"/>
            </a:endParaRPr>
          </a:p>
          <a:p>
            <a:pPr marL="108720">
              <a:lnSpc>
                <a:spcPct val="100000"/>
              </a:lnSpc>
              <a:spcBef>
                <a:spcPts val="1417"/>
              </a:spcBef>
            </a:pPr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864000" y="952560"/>
            <a:ext cx="9904680" cy="5093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2" name="CustomShape 2"/>
          <p:cNvSpPr/>
          <p:nvPr/>
        </p:nvSpPr>
        <p:spPr>
          <a:xfrm>
            <a:off x="936000" y="231840"/>
            <a:ext cx="10073880" cy="718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br/>
            <a:endParaRPr lang="pt-BR" sz="1800" b="0" strike="noStrike" spc="-1">
              <a:latin typeface="Arial"/>
            </a:endParaRPr>
          </a:p>
        </p:txBody>
      </p:sp>
      <p:sp>
        <p:nvSpPr>
          <p:cNvPr id="103" name="CustomShape 3"/>
          <p:cNvSpPr/>
          <p:nvPr/>
        </p:nvSpPr>
        <p:spPr>
          <a:xfrm>
            <a:off x="792000" y="536040"/>
            <a:ext cx="10218600" cy="532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28600" indent="-221760" algn="ctr">
              <a:lnSpc>
                <a:spcPct val="150000"/>
              </a:lnSpc>
              <a:spcBef>
                <a:spcPts val="1001"/>
              </a:spcBef>
            </a:pPr>
            <a:r>
              <a:rPr lang="pt-BR" sz="2800" b="0" strike="noStrike" spc="-1">
                <a:solidFill>
                  <a:srgbClr val="937BB0"/>
                </a:solidFill>
                <a:latin typeface="Arial"/>
                <a:ea typeface="DejaVu Sans"/>
              </a:rPr>
              <a:t>    </a:t>
            </a:r>
            <a:endParaRPr lang="pt-BR" sz="2800" b="0" strike="noStrike" spc="-1">
              <a:latin typeface="Arial"/>
            </a:endParaRPr>
          </a:p>
        </p:txBody>
      </p:sp>
      <p:grpSp>
        <p:nvGrpSpPr>
          <p:cNvPr id="104" name="Group 4"/>
          <p:cNvGrpSpPr/>
          <p:nvPr/>
        </p:nvGrpSpPr>
        <p:grpSpPr>
          <a:xfrm>
            <a:off x="0" y="0"/>
            <a:ext cx="36000" cy="36000"/>
            <a:chOff x="0" y="0"/>
            <a:chExt cx="36000" cy="36000"/>
          </a:xfrm>
        </p:grpSpPr>
      </p:grpSp>
      <p:sp>
        <p:nvSpPr>
          <p:cNvPr id="105" name="CustomShape 5"/>
          <p:cNvSpPr/>
          <p:nvPr/>
        </p:nvSpPr>
        <p:spPr>
          <a:xfrm>
            <a:off x="648000" y="232560"/>
            <a:ext cx="11231640" cy="552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			</a:t>
            </a:r>
            <a:endParaRPr lang="pt-BR" sz="2400" b="0" strike="noStrike" spc="-1">
              <a:latin typeface="Arial"/>
            </a:endParaRPr>
          </a:p>
        </p:txBody>
      </p:sp>
      <p:sp>
        <p:nvSpPr>
          <p:cNvPr id="106" name="CustomShape 6"/>
          <p:cNvSpPr/>
          <p:nvPr/>
        </p:nvSpPr>
        <p:spPr>
          <a:xfrm>
            <a:off x="360000" y="469080"/>
            <a:ext cx="11446200" cy="2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ts val="1199"/>
              </a:lnSpc>
            </a:pPr>
            <a:r>
              <a:rPr lang="pt-BR" sz="1800" b="1" strike="noStrike" spc="-1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pt-BR" sz="2400" b="1" strike="noStrike" spc="-1">
                <a:solidFill>
                  <a:srgbClr val="254061"/>
                </a:solidFill>
                <a:latin typeface="Arial"/>
                <a:ea typeface="Calibri"/>
              </a:rPr>
              <a:t>REGISTRO OBRIGATÓRIO DAS INTERNAÇÕES PELA COVID - 19</a:t>
            </a:r>
            <a:endParaRPr lang="pt-BR" sz="2400" b="0" strike="noStrike" spc="-1">
              <a:latin typeface="Arial"/>
            </a:endParaRPr>
          </a:p>
        </p:txBody>
      </p:sp>
      <p:sp>
        <p:nvSpPr>
          <p:cNvPr id="107" name="CustomShape 7"/>
          <p:cNvSpPr/>
          <p:nvPr/>
        </p:nvSpPr>
        <p:spPr>
          <a:xfrm>
            <a:off x="288000" y="921240"/>
            <a:ext cx="11305800" cy="4937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fontScale="70000"/>
          </a:bodyPr>
          <a:lstStyle/>
          <a:p>
            <a:pPr algn="just">
              <a:lnSpc>
                <a:spcPct val="115000"/>
              </a:lnSpc>
              <a:spcBef>
                <a:spcPts val="1417"/>
              </a:spcBef>
            </a:pPr>
            <a:r>
              <a:rPr lang="pt-BR" sz="2000" b="0" u="sng" strike="noStrike" spc="-1">
                <a:solidFill>
                  <a:srgbClr val="000000"/>
                </a:solidFill>
                <a:uFillTx/>
                <a:latin typeface="Arial"/>
                <a:ea typeface="DejaVu Sans"/>
              </a:rPr>
              <a:t>Ações realizadas pela Diretoria de Gestão em Saúde:</a:t>
            </a:r>
            <a:endParaRPr lang="pt-BR" sz="20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2000" b="0" strike="noStrike" spc="-1">
              <a:latin typeface="Arial"/>
            </a:endParaRPr>
          </a:p>
          <a:p>
            <a:pPr marL="216000" indent="-21528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Arial"/>
                <a:ea typeface="Arial"/>
              </a:rPr>
              <a:t> Memorando Circular nº 12/2020 DGS/SESA, de 15 de abril de 2020, para todas as Regionais de Saúde</a:t>
            </a:r>
            <a:endParaRPr lang="pt-BR" sz="2000" b="0" strike="noStrike" spc="-1">
              <a:latin typeface="Arial"/>
            </a:endParaRPr>
          </a:p>
          <a:p>
            <a:pPr algn="just">
              <a:lnSpc>
                <a:spcPct val="115000"/>
              </a:lnSpc>
            </a:pPr>
            <a:endParaRPr lang="pt-BR" sz="2000" b="0" strike="noStrike" spc="-1">
              <a:latin typeface="Arial"/>
            </a:endParaRPr>
          </a:p>
          <a:p>
            <a:pPr marL="216000" indent="-21528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Arial"/>
                <a:ea typeface="Arial"/>
              </a:rPr>
              <a:t>Ofício nº 12/2020 CRASS/DGS, 18 de maio de 2020, para todos os hospitais que realizam atendimento ao SUS;</a:t>
            </a:r>
            <a:endParaRPr lang="pt-BR" sz="2000" b="0" strike="noStrike" spc="-1">
              <a:latin typeface="Arial"/>
            </a:endParaRPr>
          </a:p>
          <a:p>
            <a:pPr marL="216000" indent="-21528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pt-BR" sz="2000" b="0" strike="noStrike" spc="-1">
              <a:latin typeface="Arial"/>
            </a:endParaRPr>
          </a:p>
          <a:p>
            <a:pPr marL="216000" indent="-21528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Arial"/>
                <a:ea typeface="Arial"/>
              </a:rPr>
              <a:t>Ofício nº 127/2020 DGS/SESA, de 03 de junho de 2020 para o COSEMS PR– Conselho de Secretarias Municipais de Saúde do Paraná</a:t>
            </a:r>
            <a:endParaRPr lang="pt-BR" sz="2000" b="0" strike="noStrike" spc="-1">
              <a:latin typeface="Arial"/>
            </a:endParaRPr>
          </a:p>
          <a:p>
            <a:pPr algn="just">
              <a:lnSpc>
                <a:spcPct val="115000"/>
              </a:lnSpc>
            </a:pPr>
            <a:endParaRPr lang="pt-BR" sz="2000" b="0" strike="noStrike" spc="-1">
              <a:latin typeface="Arial"/>
            </a:endParaRPr>
          </a:p>
          <a:p>
            <a:pPr marL="216000" indent="-21528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Arial"/>
                <a:ea typeface="Arial"/>
              </a:rPr>
              <a:t>Ofício nº 128/2020 DGS/SESA, de 03 de junho de 2020 para a FEHOSPAR– Federação dos Hospitais e Estabelecimentos de Serviço de Saúde no Estado do Paraná</a:t>
            </a:r>
            <a:endParaRPr lang="pt-BR" sz="2000" b="0" strike="noStrike" spc="-1">
              <a:latin typeface="Arial"/>
            </a:endParaRPr>
          </a:p>
          <a:p>
            <a:pPr algn="just">
              <a:lnSpc>
                <a:spcPct val="115000"/>
              </a:lnSpc>
            </a:pPr>
            <a:endParaRPr lang="pt-BR" sz="2000" b="0" strike="noStrike" spc="-1">
              <a:latin typeface="Arial"/>
            </a:endParaRPr>
          </a:p>
          <a:p>
            <a:pPr marL="216000" indent="-21528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Arial"/>
                <a:ea typeface="Arial"/>
              </a:rPr>
              <a:t>Ofício nº 129/2020 DGS/SESA, de 03 de junho de 2020 para a FEMIPA – Federação das Santas Casas de Misericórdia</a:t>
            </a:r>
            <a:endParaRPr lang="pt-BR" sz="2000" b="0" strike="noStrike" spc="-1">
              <a:latin typeface="Arial"/>
            </a:endParaRPr>
          </a:p>
          <a:p>
            <a:pPr algn="just">
              <a:lnSpc>
                <a:spcPct val="115000"/>
              </a:lnSpc>
            </a:pPr>
            <a:endParaRPr lang="pt-BR" sz="2000" b="0" strike="noStrike" spc="-1">
              <a:latin typeface="Arial"/>
            </a:endParaRPr>
          </a:p>
          <a:p>
            <a:pPr marL="216000" indent="-21528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Arial"/>
                <a:ea typeface="Arial"/>
              </a:rPr>
              <a:t>Envio de e-mail para todos os estabelecimentos de saúde hospitalares que realizam atendimento ao SUS, em 05 de junho de 2020.</a:t>
            </a:r>
            <a:endParaRPr lang="pt-BR" sz="2000" b="0" strike="noStrike" spc="-1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lang="pt-BR" sz="2000" b="0" strike="noStrike" spc="-1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lang="pt-BR" sz="2000" b="0" strike="noStrike" spc="-1">
              <a:latin typeface="Arial"/>
            </a:endParaRPr>
          </a:p>
          <a:p>
            <a:pPr marL="108720">
              <a:lnSpc>
                <a:spcPct val="115000"/>
              </a:lnSpc>
              <a:spcBef>
                <a:spcPts val="1417"/>
              </a:spcBef>
            </a:pPr>
            <a:endParaRPr lang="pt-BR" sz="2000" b="0" strike="noStrike" spc="-1">
              <a:latin typeface="Arial"/>
            </a:endParaRPr>
          </a:p>
          <a:p>
            <a:pPr marL="108720">
              <a:lnSpc>
                <a:spcPct val="100000"/>
              </a:lnSpc>
              <a:spcBef>
                <a:spcPts val="1417"/>
              </a:spcBef>
            </a:pPr>
            <a:endParaRPr lang="pt-BR" sz="2000" b="0" strike="noStrike" spc="-1">
              <a:latin typeface="Arial"/>
            </a:endParaRPr>
          </a:p>
          <a:p>
            <a:pPr marL="108720">
              <a:lnSpc>
                <a:spcPct val="100000"/>
              </a:lnSpc>
              <a:spcBef>
                <a:spcPts val="1417"/>
              </a:spcBef>
            </a:pPr>
            <a:endParaRPr lang="pt-BR" sz="2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864000" y="952560"/>
            <a:ext cx="9904680" cy="5093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9" name="CustomShape 2"/>
          <p:cNvSpPr/>
          <p:nvPr/>
        </p:nvSpPr>
        <p:spPr>
          <a:xfrm>
            <a:off x="936000" y="231840"/>
            <a:ext cx="10073880" cy="718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br/>
            <a:endParaRPr lang="pt-BR" sz="1800" b="0" strike="noStrike" spc="-1">
              <a:latin typeface="Arial"/>
            </a:endParaRPr>
          </a:p>
        </p:txBody>
      </p:sp>
      <p:sp>
        <p:nvSpPr>
          <p:cNvPr id="110" name="CustomShape 3"/>
          <p:cNvSpPr/>
          <p:nvPr/>
        </p:nvSpPr>
        <p:spPr>
          <a:xfrm>
            <a:off x="792000" y="536040"/>
            <a:ext cx="10218600" cy="532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28600" indent="-221760" algn="ctr">
              <a:lnSpc>
                <a:spcPct val="150000"/>
              </a:lnSpc>
              <a:spcBef>
                <a:spcPts val="1001"/>
              </a:spcBef>
            </a:pPr>
            <a:r>
              <a:rPr lang="pt-BR" sz="2800" b="0" strike="noStrike" spc="-1">
                <a:solidFill>
                  <a:srgbClr val="937BB0"/>
                </a:solidFill>
                <a:latin typeface="Arial"/>
                <a:ea typeface="DejaVu Sans"/>
              </a:rPr>
              <a:t>    </a:t>
            </a:r>
            <a:endParaRPr lang="pt-BR" sz="2800" b="0" strike="noStrike" spc="-1">
              <a:latin typeface="Arial"/>
            </a:endParaRPr>
          </a:p>
        </p:txBody>
      </p:sp>
      <p:grpSp>
        <p:nvGrpSpPr>
          <p:cNvPr id="111" name="Group 4"/>
          <p:cNvGrpSpPr/>
          <p:nvPr/>
        </p:nvGrpSpPr>
        <p:grpSpPr>
          <a:xfrm>
            <a:off x="0" y="0"/>
            <a:ext cx="36000" cy="36000"/>
            <a:chOff x="0" y="0"/>
            <a:chExt cx="36000" cy="36000"/>
          </a:xfrm>
        </p:grpSpPr>
      </p:grpSp>
      <p:sp>
        <p:nvSpPr>
          <p:cNvPr id="112" name="CustomShape 5"/>
          <p:cNvSpPr/>
          <p:nvPr/>
        </p:nvSpPr>
        <p:spPr>
          <a:xfrm>
            <a:off x="720000" y="792000"/>
            <a:ext cx="10794600" cy="552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			</a:t>
            </a:r>
            <a:endParaRPr lang="pt-BR" sz="2400" b="0" strike="noStrike" spc="-1">
              <a:latin typeface="Arial"/>
            </a:endParaRPr>
          </a:p>
        </p:txBody>
      </p:sp>
      <p:sp>
        <p:nvSpPr>
          <p:cNvPr id="113" name="CustomShape 6"/>
          <p:cNvSpPr/>
          <p:nvPr/>
        </p:nvSpPr>
        <p:spPr>
          <a:xfrm>
            <a:off x="360000" y="469080"/>
            <a:ext cx="11446200" cy="2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ts val="1199"/>
              </a:lnSpc>
            </a:pPr>
            <a:r>
              <a:rPr lang="pt-BR" sz="1800" b="1" strike="noStrike" spc="-1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pt-BR" sz="2400" b="1" strike="noStrike" spc="-1">
                <a:solidFill>
                  <a:srgbClr val="254061"/>
                </a:solidFill>
                <a:latin typeface="Arial"/>
                <a:ea typeface="Calibri"/>
              </a:rPr>
              <a:t>REGISTRO OBRIGATÓRIO DAS INTERNAÇÕES PELA COVID - 19</a:t>
            </a:r>
            <a:endParaRPr lang="pt-BR" sz="2400" b="0" strike="noStrike" spc="-1">
              <a:latin typeface="Arial"/>
            </a:endParaRPr>
          </a:p>
        </p:txBody>
      </p:sp>
      <p:sp>
        <p:nvSpPr>
          <p:cNvPr id="114" name="CustomShape 7"/>
          <p:cNvSpPr/>
          <p:nvPr/>
        </p:nvSpPr>
        <p:spPr>
          <a:xfrm>
            <a:off x="428400" y="1280520"/>
            <a:ext cx="11086200" cy="4550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fontScale="89000"/>
          </a:bodyPr>
          <a:lstStyle/>
          <a:p>
            <a:pPr algn="just">
              <a:lnSpc>
                <a:spcPct val="115000"/>
              </a:lnSpc>
              <a:spcBef>
                <a:spcPts val="1417"/>
              </a:spcBef>
            </a:pPr>
            <a:r>
              <a:rPr lang="pt-BR" sz="2200" b="1" u="sng" strike="noStrike" spc="-1">
                <a:solidFill>
                  <a:srgbClr val="000000"/>
                </a:solidFill>
                <a:uFillTx/>
                <a:latin typeface="Arial"/>
                <a:ea typeface="DejaVu Sans"/>
              </a:rPr>
              <a:t>Portaria GM/MS nº 2.181, de 19 de agosto de 2020,</a:t>
            </a:r>
            <a:r>
              <a:rPr lang="pt-BR" sz="2200" b="0" u="sng" strike="noStrike" spc="-1">
                <a:solidFill>
                  <a:srgbClr val="000000"/>
                </a:solidFill>
                <a:uFillTx/>
                <a:latin typeface="Arial"/>
                <a:ea typeface="DejaVu Sans"/>
              </a:rPr>
              <a:t> </a:t>
            </a:r>
            <a:r>
              <a:rPr lang="pt-BR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dispõe sobre o registro obrigatório de internações hospitalares nos estabelecimentos de saúde públicos e privados, em todo o território nacional, durante a emergência de saúde pública de importância internacional decorrente da COVID-19.</a:t>
            </a:r>
            <a:endParaRPr lang="pt-BR" sz="2200" b="0" strike="noStrike" spc="-1">
              <a:latin typeface="Arial"/>
            </a:endParaRPr>
          </a:p>
          <a:p>
            <a:pPr marL="432000" indent="-320400" algn="just">
              <a:lnSpc>
                <a:spcPct val="115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Revoga a Portaria GM/MS nº 758, de 9 de abril de 2020</a:t>
            </a:r>
            <a:endParaRPr lang="pt-BR" sz="2200" b="0" strike="noStrike" spc="-1">
              <a:latin typeface="Arial"/>
            </a:endParaRPr>
          </a:p>
          <a:p>
            <a:pPr marL="432000" indent="-320400" algn="just">
              <a:lnSpc>
                <a:spcPct val="115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Art. 2º É obrigatório o registro de todas as internações hospitalares por todos estabelecimentos com internação de saúde, sejam estabelecimentos públicos ou privados, em todo território nacional;</a:t>
            </a:r>
            <a:endParaRPr lang="pt-BR" sz="2200" b="0" strike="noStrike" spc="-1">
              <a:latin typeface="Arial"/>
            </a:endParaRPr>
          </a:p>
          <a:p>
            <a:pPr marL="432000" indent="-320400" algn="just">
              <a:lnSpc>
                <a:spcPct val="115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Art. 3º Os estabelecimentos da rede SUS que não realizarem o registro obrigatório diariamente terão, até a sua regularização, suspensos os seus pedidos de habilitação de leitos de UTI realizados com base na Portaria nº 1.802/GM/MS, de 20 de julho de 2020.</a:t>
            </a:r>
            <a:endParaRPr lang="pt-BR" sz="2200" b="0" strike="noStrike" spc="-1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lang="pt-BR" sz="2200" b="0" strike="noStrike" spc="-1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lang="pt-BR" sz="2200" b="0" strike="noStrike" spc="-1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lang="pt-BR" sz="2200" b="0" strike="noStrike" spc="-1">
              <a:latin typeface="Arial"/>
            </a:endParaRPr>
          </a:p>
          <a:p>
            <a:pPr marL="108720">
              <a:lnSpc>
                <a:spcPct val="115000"/>
              </a:lnSpc>
              <a:spcBef>
                <a:spcPts val="1417"/>
              </a:spcBef>
            </a:pPr>
            <a:endParaRPr lang="pt-BR" sz="2200" b="0" strike="noStrike" spc="-1">
              <a:latin typeface="Arial"/>
            </a:endParaRPr>
          </a:p>
          <a:p>
            <a:pPr marL="108720">
              <a:lnSpc>
                <a:spcPct val="100000"/>
              </a:lnSpc>
              <a:spcBef>
                <a:spcPts val="1417"/>
              </a:spcBef>
            </a:pPr>
            <a:endParaRPr lang="pt-BR" sz="2200" b="0" strike="noStrike" spc="-1">
              <a:latin typeface="Arial"/>
            </a:endParaRPr>
          </a:p>
          <a:p>
            <a:pPr marL="108720">
              <a:lnSpc>
                <a:spcPct val="100000"/>
              </a:lnSpc>
              <a:spcBef>
                <a:spcPts val="1417"/>
              </a:spcBef>
            </a:pPr>
            <a:endParaRPr lang="pt-BR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864000" y="952560"/>
            <a:ext cx="9904680" cy="5093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6" name="CustomShape 2"/>
          <p:cNvSpPr/>
          <p:nvPr/>
        </p:nvSpPr>
        <p:spPr>
          <a:xfrm>
            <a:off x="936000" y="231840"/>
            <a:ext cx="10073880" cy="718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br/>
            <a:endParaRPr lang="pt-BR" sz="1800" b="0" strike="noStrike" spc="-1">
              <a:latin typeface="Arial"/>
            </a:endParaRPr>
          </a:p>
        </p:txBody>
      </p:sp>
      <p:sp>
        <p:nvSpPr>
          <p:cNvPr id="117" name="CustomShape 3"/>
          <p:cNvSpPr/>
          <p:nvPr/>
        </p:nvSpPr>
        <p:spPr>
          <a:xfrm>
            <a:off x="792000" y="536040"/>
            <a:ext cx="10218600" cy="532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28600" indent="-221760" algn="ctr">
              <a:lnSpc>
                <a:spcPct val="150000"/>
              </a:lnSpc>
              <a:spcBef>
                <a:spcPts val="1001"/>
              </a:spcBef>
            </a:pPr>
            <a:r>
              <a:rPr lang="pt-BR" sz="2800" b="0" strike="noStrike" spc="-1">
                <a:solidFill>
                  <a:srgbClr val="937BB0"/>
                </a:solidFill>
                <a:latin typeface="Arial"/>
                <a:ea typeface="DejaVu Sans"/>
              </a:rPr>
              <a:t>    </a:t>
            </a:r>
            <a:endParaRPr lang="pt-BR" sz="2800" b="0" strike="noStrike" spc="-1">
              <a:latin typeface="Arial"/>
            </a:endParaRPr>
          </a:p>
        </p:txBody>
      </p:sp>
      <p:grpSp>
        <p:nvGrpSpPr>
          <p:cNvPr id="118" name="Group 4"/>
          <p:cNvGrpSpPr/>
          <p:nvPr/>
        </p:nvGrpSpPr>
        <p:grpSpPr>
          <a:xfrm>
            <a:off x="0" y="0"/>
            <a:ext cx="36000" cy="36000"/>
            <a:chOff x="0" y="0"/>
            <a:chExt cx="36000" cy="36000"/>
          </a:xfrm>
        </p:grpSpPr>
      </p:grpSp>
      <p:sp>
        <p:nvSpPr>
          <p:cNvPr id="119" name="CustomShape 5"/>
          <p:cNvSpPr/>
          <p:nvPr/>
        </p:nvSpPr>
        <p:spPr>
          <a:xfrm>
            <a:off x="720000" y="792000"/>
            <a:ext cx="10794600" cy="552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			</a:t>
            </a:r>
            <a:endParaRPr lang="pt-BR" sz="2400" b="0" strike="noStrike" spc="-1">
              <a:latin typeface="Arial"/>
            </a:endParaRPr>
          </a:p>
        </p:txBody>
      </p:sp>
      <p:sp>
        <p:nvSpPr>
          <p:cNvPr id="120" name="CustomShape 6"/>
          <p:cNvSpPr/>
          <p:nvPr/>
        </p:nvSpPr>
        <p:spPr>
          <a:xfrm>
            <a:off x="360000" y="469080"/>
            <a:ext cx="11446200" cy="2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ts val="1199"/>
              </a:lnSpc>
            </a:pPr>
            <a:r>
              <a:rPr lang="pt-BR" sz="1800" b="1" strike="noStrike" spc="-1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pt-BR" sz="2400" b="1" strike="noStrike" spc="-1">
                <a:solidFill>
                  <a:srgbClr val="254061"/>
                </a:solidFill>
                <a:latin typeface="Arial"/>
                <a:ea typeface="Calibri"/>
              </a:rPr>
              <a:t>REGISTRO OBRIGATÓRIO DAS INTERNAÇÕES PELA COVID - 19</a:t>
            </a:r>
            <a:endParaRPr lang="pt-BR" sz="2400" b="0" strike="noStrike" spc="-1">
              <a:latin typeface="Arial"/>
            </a:endParaRPr>
          </a:p>
        </p:txBody>
      </p:sp>
      <p:sp>
        <p:nvSpPr>
          <p:cNvPr id="121" name="CustomShape 7"/>
          <p:cNvSpPr/>
          <p:nvPr/>
        </p:nvSpPr>
        <p:spPr>
          <a:xfrm>
            <a:off x="428400" y="1280520"/>
            <a:ext cx="11086200" cy="4550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algn="just">
              <a:lnSpc>
                <a:spcPct val="115000"/>
              </a:lnSpc>
              <a:spcBef>
                <a:spcPts val="1417"/>
              </a:spcBef>
            </a:pPr>
            <a:r>
              <a:rPr lang="pt-BR" sz="2800" b="0" u="sng" strike="noStrike" spc="-1">
                <a:solidFill>
                  <a:srgbClr val="000000"/>
                </a:solidFill>
                <a:uFillTx/>
                <a:latin typeface="Arial"/>
                <a:ea typeface="DejaVu Sans"/>
              </a:rPr>
              <a:t>Dados de 24/08/2020 do Ministério da Saúde:</a:t>
            </a:r>
            <a:endParaRPr lang="pt-BR" sz="2800" b="0" strike="noStrike" spc="-1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lang="pt-BR" sz="2800" b="0" strike="noStrike" spc="-1">
              <a:latin typeface="Arial"/>
            </a:endParaRPr>
          </a:p>
          <a:p>
            <a:pPr marL="432000" indent="-320400" algn="just">
              <a:lnSpc>
                <a:spcPct val="115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latin typeface="Arial"/>
                <a:ea typeface="DejaVu Sans"/>
              </a:rPr>
              <a:t>Dos </a:t>
            </a:r>
            <a:r>
              <a:rPr lang="pt-BR" sz="2800" b="0" u="sng" strike="noStrike" spc="-1">
                <a:solidFill>
                  <a:srgbClr val="000000"/>
                </a:solidFill>
                <a:uFillTx/>
                <a:latin typeface="Arial"/>
                <a:ea typeface="DejaVu Sans"/>
              </a:rPr>
              <a:t>356 estabelecimentos hospitalares</a:t>
            </a:r>
            <a:r>
              <a:rPr lang="pt-BR" sz="2800" b="0" strike="noStrike" spc="-1">
                <a:solidFill>
                  <a:srgbClr val="000000"/>
                </a:solidFill>
                <a:latin typeface="Arial"/>
                <a:ea typeface="DejaVu Sans"/>
              </a:rPr>
              <a:t>, somente </a:t>
            </a:r>
            <a:r>
              <a:rPr lang="pt-BR" sz="2800" b="0" u="sng" strike="noStrike" spc="-1">
                <a:solidFill>
                  <a:srgbClr val="000000"/>
                </a:solidFill>
                <a:uFillTx/>
                <a:latin typeface="Arial"/>
                <a:ea typeface="DejaVu Sans"/>
              </a:rPr>
              <a:t>157 estão cadastrados</a:t>
            </a:r>
            <a:r>
              <a:rPr lang="pt-BR" sz="2800" b="0" strike="noStrike" spc="-1">
                <a:solidFill>
                  <a:srgbClr val="000000"/>
                </a:solidFill>
                <a:latin typeface="Arial"/>
                <a:ea typeface="DejaVu Sans"/>
              </a:rPr>
              <a:t> e </a:t>
            </a:r>
            <a:r>
              <a:rPr lang="pt-BR" sz="2800" b="0" u="sng" strike="noStrike" spc="-1">
                <a:solidFill>
                  <a:srgbClr val="000000"/>
                </a:solidFill>
                <a:uFillTx/>
                <a:latin typeface="Arial"/>
                <a:ea typeface="DejaVu Sans"/>
              </a:rPr>
              <a:t>49 estão registrando</a:t>
            </a:r>
            <a:r>
              <a:rPr lang="pt-BR" sz="2800" b="0" strike="noStrike" spc="-1">
                <a:solidFill>
                  <a:srgbClr val="000000"/>
                </a:solidFill>
                <a:latin typeface="Arial"/>
                <a:ea typeface="DejaVu Sans"/>
              </a:rPr>
              <a:t> as informações  regularmente no Sistema E- SUS Notifica;</a:t>
            </a:r>
            <a:endParaRPr lang="pt-BR" sz="2800" b="0" strike="noStrike" spc="-1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lang="pt-BR" sz="2800" b="0" strike="noStrike" spc="-1">
              <a:latin typeface="Arial"/>
            </a:endParaRPr>
          </a:p>
          <a:p>
            <a:pPr marL="432000" indent="-320400" algn="just">
              <a:lnSpc>
                <a:spcPct val="115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u="sng" strike="noStrike" spc="-1">
                <a:solidFill>
                  <a:srgbClr val="000000"/>
                </a:solidFill>
                <a:uFillTx/>
                <a:latin typeface="Arial"/>
                <a:ea typeface="DejaVu Sans"/>
              </a:rPr>
              <a:t>Dos 56 hospitais com leitos de UTI SUS exclusivos somente 26 registraram os internamentos nos dias 23 e 24/08/2020.</a:t>
            </a:r>
            <a:endParaRPr lang="pt-BR" sz="2800" b="0" strike="noStrike" spc="-1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lang="pt-BR" sz="2800" b="0" strike="noStrike" spc="-1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lang="pt-BR" sz="2800" b="0" strike="noStrike" spc="-1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lang="pt-BR" sz="2800" b="0" strike="noStrike" spc="-1">
              <a:latin typeface="Arial"/>
            </a:endParaRPr>
          </a:p>
          <a:p>
            <a:pPr marL="108720">
              <a:lnSpc>
                <a:spcPct val="115000"/>
              </a:lnSpc>
              <a:spcBef>
                <a:spcPts val="1417"/>
              </a:spcBef>
            </a:pPr>
            <a:endParaRPr lang="pt-BR" sz="2800" b="0" strike="noStrike" spc="-1">
              <a:latin typeface="Arial"/>
            </a:endParaRPr>
          </a:p>
          <a:p>
            <a:pPr marL="108720">
              <a:lnSpc>
                <a:spcPct val="100000"/>
              </a:lnSpc>
              <a:spcBef>
                <a:spcPts val="1417"/>
              </a:spcBef>
            </a:pPr>
            <a:endParaRPr lang="pt-BR" sz="2800" b="0" strike="noStrike" spc="-1">
              <a:latin typeface="Arial"/>
            </a:endParaRPr>
          </a:p>
          <a:p>
            <a:pPr marL="108720">
              <a:lnSpc>
                <a:spcPct val="100000"/>
              </a:lnSpc>
              <a:spcBef>
                <a:spcPts val="1417"/>
              </a:spcBef>
            </a:pPr>
            <a:endParaRPr lang="pt-BR" sz="2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864000" y="952560"/>
            <a:ext cx="9904680" cy="5093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3" name="CustomShape 2"/>
          <p:cNvSpPr/>
          <p:nvPr/>
        </p:nvSpPr>
        <p:spPr>
          <a:xfrm>
            <a:off x="936000" y="231840"/>
            <a:ext cx="10073880" cy="718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br/>
            <a:endParaRPr lang="pt-BR" sz="1800" b="0" strike="noStrike" spc="-1">
              <a:latin typeface="Arial"/>
            </a:endParaRPr>
          </a:p>
        </p:txBody>
      </p:sp>
      <p:sp>
        <p:nvSpPr>
          <p:cNvPr id="124" name="CustomShape 3"/>
          <p:cNvSpPr/>
          <p:nvPr/>
        </p:nvSpPr>
        <p:spPr>
          <a:xfrm>
            <a:off x="792000" y="536040"/>
            <a:ext cx="10218600" cy="532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28600" indent="-221760" algn="ctr">
              <a:lnSpc>
                <a:spcPct val="150000"/>
              </a:lnSpc>
              <a:spcBef>
                <a:spcPts val="1001"/>
              </a:spcBef>
            </a:pPr>
            <a:r>
              <a:rPr lang="pt-BR" sz="2800" b="0" strike="noStrike" spc="-1">
                <a:solidFill>
                  <a:srgbClr val="937BB0"/>
                </a:solidFill>
                <a:latin typeface="Arial"/>
                <a:ea typeface="DejaVu Sans"/>
              </a:rPr>
              <a:t>    </a:t>
            </a:r>
            <a:endParaRPr lang="pt-BR" sz="2800" b="0" strike="noStrike" spc="-1">
              <a:latin typeface="Arial"/>
            </a:endParaRPr>
          </a:p>
        </p:txBody>
      </p:sp>
      <p:grpSp>
        <p:nvGrpSpPr>
          <p:cNvPr id="125" name="Group 4"/>
          <p:cNvGrpSpPr/>
          <p:nvPr/>
        </p:nvGrpSpPr>
        <p:grpSpPr>
          <a:xfrm>
            <a:off x="0" y="0"/>
            <a:ext cx="36000" cy="36000"/>
            <a:chOff x="0" y="0"/>
            <a:chExt cx="36000" cy="36000"/>
          </a:xfrm>
        </p:grpSpPr>
      </p:grpSp>
      <p:sp>
        <p:nvSpPr>
          <p:cNvPr id="126" name="CustomShape 5"/>
          <p:cNvSpPr/>
          <p:nvPr/>
        </p:nvSpPr>
        <p:spPr>
          <a:xfrm>
            <a:off x="720000" y="792000"/>
            <a:ext cx="10794600" cy="552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			</a:t>
            </a:r>
            <a:endParaRPr lang="pt-BR" sz="2400" b="0" strike="noStrike" spc="-1">
              <a:latin typeface="Arial"/>
            </a:endParaRPr>
          </a:p>
        </p:txBody>
      </p:sp>
      <p:sp>
        <p:nvSpPr>
          <p:cNvPr id="127" name="CustomShape 6"/>
          <p:cNvSpPr/>
          <p:nvPr/>
        </p:nvSpPr>
        <p:spPr>
          <a:xfrm>
            <a:off x="360000" y="469080"/>
            <a:ext cx="11446200" cy="2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ts val="1199"/>
              </a:lnSpc>
            </a:pPr>
            <a:r>
              <a:rPr lang="pt-BR" sz="1800" b="1" strike="noStrike" spc="-1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pt-BR" sz="2400" b="1" strike="noStrike" spc="-1">
                <a:solidFill>
                  <a:srgbClr val="254061"/>
                </a:solidFill>
                <a:latin typeface="Arial"/>
                <a:ea typeface="Calibri"/>
              </a:rPr>
              <a:t>REGISTRO OBRIGATÓRIO DAS INTERNAÇÕES PELA COVID - 19</a:t>
            </a:r>
            <a:endParaRPr lang="pt-BR" sz="2400" b="0" strike="noStrike" spc="-1">
              <a:latin typeface="Arial"/>
            </a:endParaRPr>
          </a:p>
        </p:txBody>
      </p:sp>
      <p:sp>
        <p:nvSpPr>
          <p:cNvPr id="128" name="CustomShape 7"/>
          <p:cNvSpPr/>
          <p:nvPr/>
        </p:nvSpPr>
        <p:spPr>
          <a:xfrm>
            <a:off x="476640" y="1022040"/>
            <a:ext cx="11086200" cy="4550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algn="just">
              <a:lnSpc>
                <a:spcPct val="115000"/>
              </a:lnSpc>
              <a:spcBef>
                <a:spcPts val="1417"/>
              </a:spcBef>
            </a:pPr>
            <a:r>
              <a:rPr lang="pt-BR" sz="2400" b="0" u="sng" strike="noStrike" spc="-1" dirty="0">
                <a:solidFill>
                  <a:srgbClr val="000000"/>
                </a:solidFill>
                <a:uFillTx/>
                <a:latin typeface="Arial"/>
                <a:ea typeface="DejaVu Sans"/>
              </a:rPr>
              <a:t>Implicações da falta de registro das internações:</a:t>
            </a:r>
            <a:endParaRPr lang="pt-BR" sz="2400" b="0" strike="noStrike" spc="-1" dirty="0">
              <a:latin typeface="Arial"/>
            </a:endParaRPr>
          </a:p>
          <a:p>
            <a:pPr marL="432000" indent="-320400" algn="just">
              <a:lnSpc>
                <a:spcPct val="115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Penalidades sanitárias previstas na Lei nº 6.437, de 20 de agosto de 1977;</a:t>
            </a:r>
            <a:endParaRPr lang="pt-BR" sz="2400" b="0" strike="noStrike" spc="-1" dirty="0">
              <a:latin typeface="Arial"/>
            </a:endParaRPr>
          </a:p>
          <a:p>
            <a:pPr marL="432000" indent="-320400" algn="just">
              <a:lnSpc>
                <a:spcPct val="115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Negativa pelo Ministério da Saúde da prorrogação das habilitações dos leitos de UTI COVID;</a:t>
            </a:r>
            <a:endParaRPr lang="pt-BR" sz="2400" b="0" strike="noStrike" spc="-1" dirty="0">
              <a:latin typeface="Arial"/>
            </a:endParaRPr>
          </a:p>
          <a:p>
            <a:pPr marL="432000" indent="-320400" algn="just">
              <a:lnSpc>
                <a:spcPct val="115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Impossibilidade de custeio de </a:t>
            </a:r>
            <a:r>
              <a:rPr lang="pt-BR" sz="2400" spc="-1" dirty="0">
                <a:solidFill>
                  <a:srgbClr val="000000"/>
                </a:solidFill>
                <a:latin typeface="Arial"/>
                <a:ea typeface="DejaVu Sans"/>
              </a:rPr>
              <a:t>278</a:t>
            </a:r>
            <a:r>
              <a:rPr lang="pt-BR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leitos de UTI COVID pela SESA a partir da competência agosto/2020 caso não ocorra prorrogação ou novas habilitações pelo Ministério da Saúde. </a:t>
            </a:r>
            <a:endParaRPr lang="pt-BR" sz="2400" b="0" strike="noStrike" spc="-1" dirty="0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lang="pt-BR" sz="2400" b="0" strike="noStrike" spc="-1" dirty="0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lang="pt-BR" sz="24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lang="pt-BR" sz="2400" b="0" strike="noStrike" spc="-1" dirty="0">
              <a:latin typeface="Arial"/>
            </a:endParaRPr>
          </a:p>
          <a:p>
            <a:pPr marL="108720">
              <a:lnSpc>
                <a:spcPct val="115000"/>
              </a:lnSpc>
              <a:spcBef>
                <a:spcPts val="1417"/>
              </a:spcBef>
            </a:pPr>
            <a:endParaRPr lang="pt-BR" sz="2400" b="0" strike="noStrike" spc="-1" dirty="0">
              <a:latin typeface="Arial"/>
            </a:endParaRPr>
          </a:p>
          <a:p>
            <a:pPr marL="108720">
              <a:lnSpc>
                <a:spcPct val="100000"/>
              </a:lnSpc>
              <a:spcBef>
                <a:spcPts val="1417"/>
              </a:spcBef>
            </a:pPr>
            <a:endParaRPr lang="pt-BR" sz="2400" b="0" strike="noStrike" spc="-1" dirty="0">
              <a:latin typeface="Arial"/>
            </a:endParaRPr>
          </a:p>
          <a:p>
            <a:pPr marL="108720">
              <a:lnSpc>
                <a:spcPct val="100000"/>
              </a:lnSpc>
              <a:spcBef>
                <a:spcPts val="1417"/>
              </a:spcBef>
            </a:pPr>
            <a:endParaRPr lang="pt-BR" sz="2400" b="0" strike="noStrike" spc="-1" dirty="0">
              <a:latin typeface="Arial"/>
            </a:endParaRPr>
          </a:p>
        </p:txBody>
      </p:sp>
      <p:sp>
        <p:nvSpPr>
          <p:cNvPr id="129" name="CustomShape 8"/>
          <p:cNvSpPr/>
          <p:nvPr/>
        </p:nvSpPr>
        <p:spPr>
          <a:xfrm>
            <a:off x="1656000" y="4869360"/>
            <a:ext cx="7991280" cy="745920"/>
          </a:xfrm>
          <a:custGeom>
            <a:avLst/>
            <a:gdLst/>
            <a:ahLst/>
            <a:cxnLst/>
            <a:rect l="l" t="t" r="r" b="b"/>
            <a:pathLst>
              <a:path w="22202" h="2076">
                <a:moveTo>
                  <a:pt x="345" y="0"/>
                </a:moveTo>
                <a:cubicBezTo>
                  <a:pt x="172" y="0"/>
                  <a:pt x="0" y="172"/>
                  <a:pt x="0" y="345"/>
                </a:cubicBezTo>
                <a:lnTo>
                  <a:pt x="0" y="1729"/>
                </a:lnTo>
                <a:cubicBezTo>
                  <a:pt x="0" y="1902"/>
                  <a:pt x="172" y="2075"/>
                  <a:pt x="345" y="2075"/>
                </a:cubicBezTo>
                <a:lnTo>
                  <a:pt x="21855" y="2075"/>
                </a:lnTo>
                <a:cubicBezTo>
                  <a:pt x="22028" y="2075"/>
                  <a:pt x="22201" y="1902"/>
                  <a:pt x="22201" y="1729"/>
                </a:cubicBezTo>
                <a:lnTo>
                  <a:pt x="22201" y="345"/>
                </a:lnTo>
                <a:cubicBezTo>
                  <a:pt x="22201" y="172"/>
                  <a:pt x="22028" y="0"/>
                  <a:pt x="21855" y="0"/>
                </a:cubicBezTo>
                <a:lnTo>
                  <a:pt x="345" y="0"/>
                </a:lnTo>
              </a:path>
            </a:pathLst>
          </a:cu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2400" b="1" spc="-1" dirty="0">
                <a:solidFill>
                  <a:srgbClr val="C9211E"/>
                </a:solidFill>
                <a:latin typeface="Arial"/>
                <a:ea typeface="DejaVu Sans"/>
              </a:rPr>
              <a:t>278</a:t>
            </a:r>
            <a:r>
              <a:rPr lang="pt-BR" sz="2400" b="1" strike="noStrike" spc="-1" dirty="0">
                <a:solidFill>
                  <a:srgbClr val="C9211E"/>
                </a:solidFill>
                <a:latin typeface="Arial"/>
                <a:ea typeface="DejaVu Sans"/>
              </a:rPr>
              <a:t> leitos de UTI COVID: R$ 13.344.000,00/mês</a:t>
            </a:r>
            <a:endParaRPr lang="pt-BR" sz="2400" b="0" strike="noStrike" spc="-1" dirty="0">
              <a:solidFill>
                <a:srgbClr val="C9211E"/>
              </a:solidFill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2390</TotalTime>
  <Words>670</Words>
  <Application>Microsoft Office PowerPoint</Application>
  <PresentationFormat>Widescreen</PresentationFormat>
  <Paragraphs>99</Paragraphs>
  <Slides>7</Slides>
  <Notes>7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7</vt:i4>
      </vt:variant>
    </vt:vector>
  </HeadingPairs>
  <TitlesOfParts>
    <vt:vector size="16" baseType="lpstr">
      <vt:lpstr>Microsoft YaHei</vt:lpstr>
      <vt:lpstr>Arial</vt:lpstr>
      <vt:lpstr>Calibri</vt:lpstr>
      <vt:lpstr>DejaVu Sans</vt:lpstr>
      <vt:lpstr>Symbol</vt:lpstr>
      <vt:lpstr>Times New Roman</vt:lpstr>
      <vt:lpstr>Wingdings</vt:lpstr>
      <vt:lpstr>Office Theme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subject/>
  <dc:creator>Márcio Popia</dc:creator>
  <dc:description/>
  <cp:lastModifiedBy>SESA</cp:lastModifiedBy>
  <cp:revision>255</cp:revision>
  <cp:lastPrinted>2020-07-28T13:40:29Z</cp:lastPrinted>
  <dcterms:created xsi:type="dcterms:W3CDTF">2019-02-06T16:41:46Z</dcterms:created>
  <dcterms:modified xsi:type="dcterms:W3CDTF">2020-08-25T12:55:48Z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34</vt:i4>
  </property>
</Properties>
</file>