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2"/>
  </p:notesMasterIdLst>
  <p:sldIdLst>
    <p:sldId id="274" r:id="rId4"/>
    <p:sldId id="261" r:id="rId5"/>
    <p:sldId id="275" r:id="rId6"/>
    <p:sldId id="256" r:id="rId7"/>
    <p:sldId id="273" r:id="rId8"/>
    <p:sldId id="276" r:id="rId9"/>
    <p:sldId id="272" r:id="rId10"/>
    <p:sldId id="797" r:id="rId11"/>
  </p:sldIdLst>
  <p:sldSz cx="12192000" cy="6858000"/>
  <p:notesSz cx="7010400" cy="9296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1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Ênfas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pt-BR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77182114208562E-2"/>
          <c:y val="4.7887898782395799E-2"/>
          <c:w val="0.85247398935747798"/>
          <c:h val="0.813209985715258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4F81BD"/>
            </a:solidFill>
            <a:ln w="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pt-BR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1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00-43E3-99A1-E9351C813E6B}"/>
            </c:ext>
          </c:extLst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Custeio</c:v>
                </c:pt>
              </c:strCache>
            </c:strRef>
          </c:tx>
          <c:spPr>
            <a:solidFill>
              <a:srgbClr val="002060"/>
            </a:solidFill>
            <a:ln w="76320">
              <a:noFill/>
            </a:ln>
          </c:spPr>
          <c:invertIfNegative val="0"/>
          <c:dLbls>
            <c:numFmt formatCode="#,##0;[Red]#,##0" sourceLinked="0"/>
            <c:spPr>
              <a:noFill/>
              <a:ln>
                <a:noFill/>
              </a:ln>
              <a:effectLst/>
            </c:spPr>
            <c:txPr>
              <a:bodyPr rot="5400000" wrap="square"/>
              <a:lstStyle/>
              <a:p>
                <a:pPr>
                  <a:defRPr sz="12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1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13"/>
                <c:pt idx="0">
                  <c:v>999000</c:v>
                </c:pt>
                <c:pt idx="1">
                  <c:v>1369500</c:v>
                </c:pt>
                <c:pt idx="2">
                  <c:v>0</c:v>
                </c:pt>
                <c:pt idx="3">
                  <c:v>2394000</c:v>
                </c:pt>
                <c:pt idx="4">
                  <c:v>795000</c:v>
                </c:pt>
                <c:pt idx="5">
                  <c:v>528000</c:v>
                </c:pt>
                <c:pt idx="6">
                  <c:v>935000</c:v>
                </c:pt>
                <c:pt idx="7">
                  <c:v>798000</c:v>
                </c:pt>
                <c:pt idx="8">
                  <c:v>826000</c:v>
                </c:pt>
                <c:pt idx="9">
                  <c:v>843000</c:v>
                </c:pt>
                <c:pt idx="10">
                  <c:v>10256000</c:v>
                </c:pt>
                <c:pt idx="11">
                  <c:v>12458350</c:v>
                </c:pt>
                <c:pt idx="12">
                  <c:v>12038840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00-43E3-99A1-E9351C813E6B}"/>
            </c:ext>
          </c:extLst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Capital</c:v>
                </c:pt>
              </c:strCache>
            </c:strRef>
          </c:tx>
          <c:spPr>
            <a:solidFill>
              <a:srgbClr val="FF0000"/>
            </a:solidFill>
            <a:ln w="7632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76320">
                <a:noFill/>
              </a:ln>
            </c:spPr>
            <c:extLst>
              <c:ext xmlns:c16="http://schemas.microsoft.com/office/drawing/2014/chart" uri="{C3380CC4-5D6E-409C-BE32-E72D297353CC}">
                <c16:uniqueId val="{00000003-2100-43E3-99A1-E9351C813E6B}"/>
              </c:ext>
            </c:extLst>
          </c:dPt>
          <c:dLbls>
            <c:dLbl>
              <c:idx val="0"/>
              <c:numFmt formatCode="#,##0;[Red]#,##0" sourceLinked="0"/>
              <c:spPr/>
              <c:txPr>
                <a:bodyPr rot="5400000" wrap="square"/>
                <a:lstStyle/>
                <a:p>
                  <a:pPr>
                    <a:defRPr sz="1200" b="0" strike="noStrike" spc="-1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  <a:endParaRPr lang="pt-B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1"/>
              <c:extLst>
                <c:ext xmlns:c16="http://schemas.microsoft.com/office/drawing/2014/chart" uri="{C3380CC4-5D6E-409C-BE32-E72D297353CC}">
                  <c16:uniqueId val="{00000003-2100-43E3-99A1-E9351C813E6B}"/>
                </c:ext>
              </c:extLst>
            </c:dLbl>
            <c:numFmt formatCode="#,##0;[Red]#,##0" sourceLinked="0"/>
            <c:spPr>
              <a:noFill/>
              <a:ln>
                <a:noFill/>
              </a:ln>
              <a:effectLst/>
            </c:spPr>
            <c:txPr>
              <a:bodyPr rot="5400000" wrap="square"/>
              <a:lstStyle/>
              <a:p>
                <a:pPr>
                  <a:defRPr sz="12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1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13"/>
                <c:pt idx="0">
                  <c:v>0</c:v>
                </c:pt>
                <c:pt idx="1">
                  <c:v>1369500</c:v>
                </c:pt>
                <c:pt idx="2">
                  <c:v>4788000</c:v>
                </c:pt>
                <c:pt idx="3">
                  <c:v>9576000</c:v>
                </c:pt>
                <c:pt idx="4">
                  <c:v>0</c:v>
                </c:pt>
                <c:pt idx="5">
                  <c:v>2288000</c:v>
                </c:pt>
                <c:pt idx="6">
                  <c:v>1122000</c:v>
                </c:pt>
                <c:pt idx="7">
                  <c:v>2639000</c:v>
                </c:pt>
                <c:pt idx="8">
                  <c:v>1906000</c:v>
                </c:pt>
                <c:pt idx="9">
                  <c:v>2025000</c:v>
                </c:pt>
                <c:pt idx="10">
                  <c:v>6190000</c:v>
                </c:pt>
                <c:pt idx="11">
                  <c:v>7489810</c:v>
                </c:pt>
                <c:pt idx="12">
                  <c:v>9040380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00-43E3-99A1-E9351C813E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2"/>
        <c:axId val="17681258"/>
        <c:axId val="40190561"/>
      </c:barChart>
      <c:catAx>
        <c:axId val="1768125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txPr>
          <a:bodyPr/>
          <a:lstStyle/>
          <a:p>
            <a:pPr>
              <a:defRPr sz="1200" b="0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pt-BR"/>
          </a:p>
        </c:txPr>
        <c:crossAx val="40190561"/>
        <c:crosses val="autoZero"/>
        <c:auto val="1"/>
        <c:lblAlgn val="ctr"/>
        <c:lblOffset val="100"/>
        <c:noMultiLvlLbl val="0"/>
      </c:catAx>
      <c:valAx>
        <c:axId val="40190561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681258"/>
        <c:crosses val="autoZero"/>
        <c:crossBetween val="between"/>
      </c:valAx>
      <c:spPr>
        <a:noFill/>
        <a:ln w="25560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89017797245570396"/>
          <c:y val="0.45283917035022098"/>
          <c:w val="0.100670876085241"/>
          <c:h val="0.160908596300326"/>
        </c:manualLayout>
      </c:layout>
      <c:overlay val="0"/>
      <c:spPr>
        <a:noFill/>
        <a:ln w="0">
          <a:noFill/>
        </a:ln>
      </c:spPr>
      <c:txPr>
        <a:bodyPr/>
        <a:lstStyle/>
        <a:p>
          <a:pPr>
            <a:defRPr sz="1600" b="0" strike="noStrike" spc="-1">
              <a:solidFill>
                <a:srgbClr val="000000"/>
              </a:solidFill>
              <a:latin typeface="Arial"/>
              <a:ea typeface="DejaVu Sans"/>
            </a:defRPr>
          </a:pPr>
          <a:endParaRPr lang="pt-BR"/>
        </a:p>
      </c:txPr>
    </c:legend>
    <c:plotVisOnly val="1"/>
    <c:dispBlanksAs val="gap"/>
    <c:showDLblsOverMax val="1"/>
  </c:chart>
  <c:spPr>
    <a:solidFill>
      <a:srgbClr val="FFFFFF"/>
    </a:solidFill>
    <a:ln w="9360">
      <a:solidFill>
        <a:srgbClr val="D9D9D9"/>
      </a:solidFill>
      <a:round/>
    </a:ln>
  </c:spPr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body"/>
          </p:nvPr>
        </p:nvSpPr>
        <p:spPr>
          <a:xfrm>
            <a:off x="772800" y="5163162"/>
            <a:ext cx="6182032" cy="4891224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de notas</a:t>
            </a:r>
          </a:p>
        </p:txBody>
      </p:sp>
      <p:sp>
        <p:nvSpPr>
          <p:cNvPr id="12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53584" cy="543144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7" name="PlaceHolder 3"/>
          <p:cNvSpPr>
            <a:spLocks noGrp="1"/>
          </p:cNvSpPr>
          <p:nvPr>
            <p:ph type="dt"/>
          </p:nvPr>
        </p:nvSpPr>
        <p:spPr>
          <a:xfrm>
            <a:off x="4374048" y="0"/>
            <a:ext cx="3353584" cy="543144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8" name="PlaceHolder 4"/>
          <p:cNvSpPr>
            <a:spLocks noGrp="1"/>
          </p:cNvSpPr>
          <p:nvPr>
            <p:ph type="ftr"/>
          </p:nvPr>
        </p:nvSpPr>
        <p:spPr>
          <a:xfrm>
            <a:off x="0" y="10326690"/>
            <a:ext cx="3353584" cy="543144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9" name="PlaceHolder 5"/>
          <p:cNvSpPr>
            <a:spLocks noGrp="1"/>
          </p:cNvSpPr>
          <p:nvPr>
            <p:ph type="sldNum"/>
          </p:nvPr>
        </p:nvSpPr>
        <p:spPr>
          <a:xfrm>
            <a:off x="4374048" y="10326690"/>
            <a:ext cx="3353584" cy="543144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10417627-9F7B-4E81-A50A-395F46613E75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701041" y="4473984"/>
            <a:ext cx="5607952" cy="3660000"/>
          </a:xfrm>
          <a:prstGeom prst="rect">
            <a:avLst/>
          </a:prstGeom>
        </p:spPr>
        <p:txBody>
          <a:bodyPr/>
          <a:lstStyle/>
          <a:p>
            <a:r>
              <a:rPr lang="pt-B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Você poderá </a:t>
            </a:r>
          </a:p>
        </p:txBody>
      </p:sp>
      <p:sp>
        <p:nvSpPr>
          <p:cNvPr id="147" name="TextShape 2"/>
          <p:cNvSpPr txBox="1"/>
          <p:nvPr/>
        </p:nvSpPr>
        <p:spPr>
          <a:xfrm>
            <a:off x="3971088" y="8830116"/>
            <a:ext cx="3037472" cy="465918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03C4FF2-1F2A-469D-8DC1-E733615992B4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9707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10417627-9F7B-4E81-A50A-395F46613E75}" type="slidenum">
              <a:rPr lang="pt-B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864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701041" y="4473984"/>
            <a:ext cx="5607952" cy="3660000"/>
          </a:xfrm>
          <a:prstGeom prst="rect">
            <a:avLst/>
          </a:prstGeom>
        </p:spPr>
        <p:txBody>
          <a:bodyPr/>
          <a:lstStyle/>
          <a:p>
            <a:r>
              <a:rPr lang="pt-B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Você poderá </a:t>
            </a:r>
          </a:p>
        </p:txBody>
      </p:sp>
      <p:sp>
        <p:nvSpPr>
          <p:cNvPr id="147" name="TextShape 2"/>
          <p:cNvSpPr txBox="1"/>
          <p:nvPr/>
        </p:nvSpPr>
        <p:spPr>
          <a:xfrm>
            <a:off x="3971088" y="8830116"/>
            <a:ext cx="3037472" cy="465918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03C4FF2-1F2A-469D-8DC1-E733615992B4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4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6816EE-BA8C-457B-8226-6C7E385AA3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1A7BE36-E075-4C79-A656-BB5F4C85A4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BA153DB-8B6C-4366-A09B-7596C2DAD8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BB78B-61D4-4262-A6E5-53EFA4BCCD1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3D6B63C-8F0E-4DFE-A60F-321231635D6B}"/>
              </a:ext>
            </a:extLst>
          </p:cNvPr>
          <p:cNvSpPr/>
          <p:nvPr userDrawn="1"/>
        </p:nvSpPr>
        <p:spPr>
          <a:xfrm>
            <a:off x="9013371" y="4963886"/>
            <a:ext cx="3069772" cy="15208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00104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4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pt-BR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Clique para editar o título Mestre</a:t>
            </a:r>
            <a:endParaRPr lang="pt-BR" sz="6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741609D1-AA89-401F-A50D-27E43412509F}" type="datetime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11/12/2024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B338D56-5E07-4ED2-8693-DEFE80DF264B}" type="slidenum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‹nº›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865E5CA-3F4E-4CDC-9A03-4A2655ABB14E}" type="datetime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11/12/2024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3F93B08E-E4B7-4596-B72F-77DD15B3752B}" type="slidenum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‹nº›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do título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</a:t>
            </a:r>
          </a:p>
        </p:txBody>
      </p:sp>
      <p:pic>
        <p:nvPicPr>
          <p:cNvPr id="46" name="Imagem 5"/>
          <p:cNvPicPr/>
          <p:nvPr/>
        </p:nvPicPr>
        <p:blipFill>
          <a:blip r:embed="rId15"/>
          <a:stretch/>
        </p:blipFill>
        <p:spPr>
          <a:xfrm>
            <a:off x="0" y="6573240"/>
            <a:ext cx="12191760" cy="126720"/>
          </a:xfrm>
          <a:prstGeom prst="rect">
            <a:avLst/>
          </a:prstGeom>
          <a:ln>
            <a:noFill/>
          </a:ln>
        </p:spPr>
      </p:pic>
      <p:pic>
        <p:nvPicPr>
          <p:cNvPr id="47" name="Imagem 46"/>
          <p:cNvPicPr/>
          <p:nvPr/>
        </p:nvPicPr>
        <p:blipFill>
          <a:blip r:embed="rId16"/>
          <a:stretch/>
        </p:blipFill>
        <p:spPr>
          <a:xfrm>
            <a:off x="9936000" y="5544000"/>
            <a:ext cx="1800000" cy="9216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pt-B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Clique para editar o título Mestre</a:t>
            </a:r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Editar estilos de texto Mestre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nível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Terceiro nível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Quarto nível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nível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41A21683-7688-417A-A8C6-5C69D3955C98}" type="datetime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11/12/2024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B6A2C9D3-4D4A-4CDD-8E55-C368EDCCBFBA}" type="slidenum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‹nº›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Imagem 6"/>
          <p:cNvPicPr/>
          <p:nvPr/>
        </p:nvPicPr>
        <p:blipFill>
          <a:blip r:embed="rId3"/>
          <a:stretch/>
        </p:blipFill>
        <p:spPr>
          <a:xfrm>
            <a:off x="0" y="0"/>
            <a:ext cx="12191760" cy="126720"/>
          </a:xfrm>
          <a:prstGeom prst="rect">
            <a:avLst/>
          </a:prstGeom>
          <a:ln>
            <a:noFill/>
          </a:ln>
        </p:spPr>
      </p:pic>
      <p:pic>
        <p:nvPicPr>
          <p:cNvPr id="132" name="Imagem 131"/>
          <p:cNvPicPr/>
          <p:nvPr/>
        </p:nvPicPr>
        <p:blipFill>
          <a:blip r:embed="rId4"/>
          <a:stretch/>
        </p:blipFill>
        <p:spPr>
          <a:xfrm>
            <a:off x="8247981" y="443882"/>
            <a:ext cx="3142070" cy="1579159"/>
          </a:xfrm>
          <a:prstGeom prst="rect">
            <a:avLst/>
          </a:prstGeom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A7752289-075B-4BD8-B1DA-CB37DA3F23EE}"/>
              </a:ext>
            </a:extLst>
          </p:cNvPr>
          <p:cNvSpPr txBox="1"/>
          <p:nvPr/>
        </p:nvSpPr>
        <p:spPr>
          <a:xfrm>
            <a:off x="1981078" y="2250935"/>
            <a:ext cx="84146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INCENTIVO À ORGANIZAÇÃO DA ASSISTÊNCIA FARMACÊUTICA – IOAF – EXERCÍCIO 2024</a:t>
            </a:r>
          </a:p>
          <a:p>
            <a:pPr algn="ctr"/>
            <a:endParaRPr lang="pt-BR" sz="2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endParaRPr lang="pt-BR" sz="2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pt-BR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DELIBERAÇÃO CIB PR 315/2024</a:t>
            </a:r>
          </a:p>
          <a:p>
            <a:pPr algn="ctr"/>
            <a:r>
              <a:rPr lang="pt-BR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RESOLUÇÃO SESA PR 1.712/2024</a:t>
            </a:r>
          </a:p>
          <a:p>
            <a:pPr algn="ctr"/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ABD37C-D512-42BB-8255-246C394CF309}"/>
              </a:ext>
            </a:extLst>
          </p:cNvPr>
          <p:cNvSpPr txBox="1"/>
          <p:nvPr/>
        </p:nvSpPr>
        <p:spPr>
          <a:xfrm>
            <a:off x="3041278" y="5045857"/>
            <a:ext cx="5974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Coordenação de Assistência Farmacêutica - COAF</a:t>
            </a:r>
          </a:p>
          <a:p>
            <a:pPr algn="ctr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Deise Pontarolli</a:t>
            </a:r>
          </a:p>
          <a:p>
            <a:pPr algn="ctr"/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E1F9A13-3CDC-4881-8A12-F4E1C05E9DDA}"/>
              </a:ext>
            </a:extLst>
          </p:cNvPr>
          <p:cNvSpPr txBox="1"/>
          <p:nvPr/>
        </p:nvSpPr>
        <p:spPr>
          <a:xfrm>
            <a:off x="5003926" y="5991420"/>
            <a:ext cx="2183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CIB </a:t>
            </a:r>
          </a:p>
          <a:p>
            <a:pPr algn="ctr"/>
            <a:r>
              <a:rPr lang="pt-BR" sz="1600" dirty="0"/>
              <a:t>12/12/2024</a:t>
            </a:r>
          </a:p>
        </p:txBody>
      </p:sp>
    </p:spTree>
    <p:extLst>
      <p:ext uri="{BB962C8B-B14F-4D97-AF65-F5344CB8AC3E}">
        <p14:creationId xmlns:p14="http://schemas.microsoft.com/office/powerpoint/2010/main" val="10797323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68;p5"/>
          <p:cNvSpPr/>
          <p:nvPr/>
        </p:nvSpPr>
        <p:spPr>
          <a:xfrm>
            <a:off x="3188160" y="251640"/>
            <a:ext cx="638568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pt-BR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Histórico IOAF desde a implantação </a:t>
            </a:r>
          </a:p>
        </p:txBody>
      </p:sp>
      <p:sp>
        <p:nvSpPr>
          <p:cNvPr id="141" name="Google Shape;169;p5"/>
          <p:cNvSpPr/>
          <p:nvPr/>
        </p:nvSpPr>
        <p:spPr>
          <a:xfrm>
            <a:off x="9258840" y="1855440"/>
            <a:ext cx="279684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Valor Total:       </a:t>
            </a:r>
            <a:br>
              <a:rPr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pt-BR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R$ 92.674.380,00</a:t>
            </a:r>
          </a:p>
        </p:txBody>
      </p:sp>
      <p:graphicFrame>
        <p:nvGraphicFramePr>
          <p:cNvPr id="142" name="Gráfico 18"/>
          <p:cNvGraphicFramePr/>
          <p:nvPr>
            <p:extLst>
              <p:ext uri="{D42A27DB-BD31-4B8C-83A1-F6EECF244321}">
                <p14:modId xmlns:p14="http://schemas.microsoft.com/office/powerpoint/2010/main" val="1902652733"/>
              </p:ext>
            </p:extLst>
          </p:nvPr>
        </p:nvGraphicFramePr>
        <p:xfrm>
          <a:off x="136320" y="1314360"/>
          <a:ext cx="9065160" cy="52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" name="CaixaDeTexto 1"/>
          <p:cNvSpPr/>
          <p:nvPr/>
        </p:nvSpPr>
        <p:spPr>
          <a:xfrm>
            <a:off x="2246400" y="6210000"/>
            <a:ext cx="536400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000000"/>
                </a:solidFill>
                <a:latin typeface="Arial"/>
                <a:ea typeface="DejaVu Sans"/>
              </a:rPr>
              <a:t>Nº de municípios contemplados com o IOAF a cada ano</a:t>
            </a:r>
            <a:endParaRPr lang="pt-BR" sz="1600" b="0" strike="noStrike" spc="-1">
              <a:latin typeface="Arial"/>
            </a:endParaRPr>
          </a:p>
        </p:txBody>
      </p:sp>
      <p:sp>
        <p:nvSpPr>
          <p:cNvPr id="144" name="CaixaDeTexto 2"/>
          <p:cNvSpPr/>
          <p:nvPr/>
        </p:nvSpPr>
        <p:spPr>
          <a:xfrm>
            <a:off x="3663360" y="915840"/>
            <a:ext cx="25297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Valor Financeiro Anual</a:t>
            </a:r>
            <a:endParaRPr lang="pt-BR" sz="1800" b="0" strike="noStrike" spc="-1">
              <a:latin typeface="Arial"/>
            </a:endParaRPr>
          </a:p>
        </p:txBody>
      </p:sp>
      <p:sp>
        <p:nvSpPr>
          <p:cNvPr id="145" name="Elipse 7"/>
          <p:cNvSpPr/>
          <p:nvPr/>
        </p:nvSpPr>
        <p:spPr>
          <a:xfrm>
            <a:off x="9258840" y="3562560"/>
            <a:ext cx="2972520" cy="198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pt-BR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pt-BR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 2022 a 2024: R$ 57.473.380,00</a:t>
            </a:r>
          </a:p>
          <a:p>
            <a:pPr algn="ctr">
              <a:tabLst>
                <a:tab pos="0" algn="l"/>
              </a:tabLst>
            </a:pPr>
            <a:r>
              <a:rPr lang="pt-BR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(62% do valor)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4944711-0E74-4B4E-9458-9DBDC7BFADCC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5522" y="1445718"/>
            <a:ext cx="8558075" cy="1705767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B3755B5-791B-4920-B263-10286ADF41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1744" y="277326"/>
            <a:ext cx="1097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ctr">
              <a:lnSpc>
                <a:spcPct val="100000"/>
              </a:lnSpc>
              <a:spcBef>
                <a:spcPts val="0"/>
              </a:spcBef>
            </a:pPr>
            <a:r>
              <a:rPr lang="pt-BR" sz="2400" b="1" dirty="0">
                <a:solidFill>
                  <a:srgbClr val="1F497D"/>
                </a:solidFill>
              </a:rPr>
              <a:t>IOAF - EXERCÍCIO 2024</a:t>
            </a:r>
            <a:br>
              <a:rPr lang="pt-BR" sz="2400" b="1" dirty="0">
                <a:solidFill>
                  <a:srgbClr val="1F497D"/>
                </a:solidFill>
              </a:rPr>
            </a:br>
            <a:endParaRPr lang="pt-BR" sz="2400" b="1" dirty="0">
              <a:solidFill>
                <a:srgbClr val="1F497D"/>
              </a:solidFill>
            </a:endParaRP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1A7D00C6-A856-465C-9BB5-BAFF19740C2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76183" y="1241575"/>
            <a:ext cx="9746202" cy="4599931"/>
          </a:xfrm>
        </p:spPr>
        <p:txBody>
          <a:bodyPr>
            <a:normAutofit fontScale="32500" lnSpcReduction="20000"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pt-BR" sz="55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BASE: </a:t>
            </a:r>
            <a:r>
              <a:rPr lang="pt-BR" sz="5500" dirty="0"/>
              <a:t>número de usuários do CEAF com cadastro ativo no SISMEDEX, atendidos na farmácia do município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pt-BR" sz="5500" b="1" dirty="0"/>
              <a:t>300.846 </a:t>
            </a:r>
            <a:r>
              <a:rPr lang="pt-BR" sz="5500" dirty="0"/>
              <a:t>usuários atendidos em 398 municípios ( 63%)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pt-BR" sz="55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VALOR TOTAL:    R$ 21.079.220,00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55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pt-BR" sz="5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CUSTEIO: R$ 12.038.840,00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5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CAPITAL: R$ 9.040.380,00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endParaRPr lang="pt-BR" sz="55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pt-BR" sz="55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TODOS OS MUNÍCÍPIOS </a:t>
            </a:r>
            <a:r>
              <a:rPr lang="pt-BR" sz="55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ASSINARAM OS TERMOS DE ADESÃO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5500" b="1" u="sng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pt-BR" sz="55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TRANSFERÊNCIA REALIZADA FUNDO A FUNDO EM </a:t>
            </a:r>
            <a:r>
              <a:rPr lang="pt-BR" sz="55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10/12/2024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55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endParaRPr lang="pt-BR" sz="55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3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have Esquerda 4">
            <a:extLst>
              <a:ext uri="{FF2B5EF4-FFF2-40B4-BE49-F238E27FC236}">
                <a16:creationId xmlns:a16="http://schemas.microsoft.com/office/drawing/2014/main" id="{3CD5D79B-2C91-4C25-9599-81B66CA3E849}"/>
              </a:ext>
            </a:extLst>
          </p:cNvPr>
          <p:cNvSpPr/>
          <p:nvPr/>
        </p:nvSpPr>
        <p:spPr>
          <a:xfrm>
            <a:off x="1411550" y="2792116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354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Imagem 6"/>
          <p:cNvPicPr/>
          <p:nvPr/>
        </p:nvPicPr>
        <p:blipFill>
          <a:blip r:embed="rId3"/>
          <a:stretch/>
        </p:blipFill>
        <p:spPr>
          <a:xfrm>
            <a:off x="0" y="0"/>
            <a:ext cx="12191760" cy="126720"/>
          </a:xfrm>
          <a:prstGeom prst="rect">
            <a:avLst/>
          </a:prstGeom>
          <a:ln>
            <a:noFill/>
          </a:ln>
        </p:spPr>
      </p:pic>
      <p:pic>
        <p:nvPicPr>
          <p:cNvPr id="132" name="Imagem 131"/>
          <p:cNvPicPr/>
          <p:nvPr/>
        </p:nvPicPr>
        <p:blipFill>
          <a:blip r:embed="rId4"/>
          <a:stretch/>
        </p:blipFill>
        <p:spPr>
          <a:xfrm>
            <a:off x="8247981" y="443882"/>
            <a:ext cx="3142070" cy="1579159"/>
          </a:xfrm>
          <a:prstGeom prst="rect">
            <a:avLst/>
          </a:prstGeom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A7752289-075B-4BD8-B1DA-CB37DA3F23EE}"/>
              </a:ext>
            </a:extLst>
          </p:cNvPr>
          <p:cNvSpPr txBox="1"/>
          <p:nvPr/>
        </p:nvSpPr>
        <p:spPr>
          <a:xfrm>
            <a:off x="1981078" y="2250935"/>
            <a:ext cx="841467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FINANCIAMENTO DO COMPONENTE BÁSICO DA ASSISTÊNCIA FARMACÊUTICA – CBAF</a:t>
            </a:r>
          </a:p>
          <a:p>
            <a:pPr algn="ctr"/>
            <a:endParaRPr lang="pt-BR" sz="2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pt-BR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DELIBERAÇÃO CIB PR 341/2024</a:t>
            </a:r>
          </a:p>
          <a:p>
            <a:pPr algn="ctr"/>
            <a:endParaRPr lang="pt-BR" sz="2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endParaRPr lang="pt-BR" sz="2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ABD37C-D512-42BB-8255-246C394CF309}"/>
              </a:ext>
            </a:extLst>
          </p:cNvPr>
          <p:cNvSpPr txBox="1"/>
          <p:nvPr/>
        </p:nvSpPr>
        <p:spPr>
          <a:xfrm>
            <a:off x="3201077" y="4448599"/>
            <a:ext cx="59746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Coordenação de Assistência Farmacêutica</a:t>
            </a:r>
          </a:p>
          <a:p>
            <a:pPr algn="ctr"/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Deise Pontarolli</a:t>
            </a:r>
          </a:p>
          <a:p>
            <a:pPr algn="ctr"/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E1F9A13-3CDC-4881-8A12-F4E1C05E9DDA}"/>
              </a:ext>
            </a:extLst>
          </p:cNvPr>
          <p:cNvSpPr txBox="1"/>
          <p:nvPr/>
        </p:nvSpPr>
        <p:spPr>
          <a:xfrm>
            <a:off x="5003926" y="6006366"/>
            <a:ext cx="2183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CIB </a:t>
            </a:r>
          </a:p>
          <a:p>
            <a:pPr algn="ctr"/>
            <a:r>
              <a:rPr lang="pt-BR" sz="1600" dirty="0"/>
              <a:t>12/12/2024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4944711-0E74-4B4E-9458-9DBDC7BFADCC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5522" y="1445718"/>
            <a:ext cx="8558075" cy="1705767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B3755B5-791B-4920-B263-10286ADF41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480" y="531657"/>
            <a:ext cx="1097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ctr">
              <a:lnSpc>
                <a:spcPct val="100000"/>
              </a:lnSpc>
              <a:spcBef>
                <a:spcPts val="0"/>
              </a:spcBef>
            </a:pPr>
            <a:r>
              <a:rPr lang="pt-BR" sz="2000" b="1" dirty="0">
                <a:solidFill>
                  <a:srgbClr val="1F497D"/>
                </a:solidFill>
              </a:rPr>
              <a:t>COMPONENTE BÁSICO DA ASSISTÊNCIA FARMACÊUTICA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1A7D00C6-A856-465C-9BB5-BAFF19740C2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518081" y="2766813"/>
            <a:ext cx="8768388" cy="2208321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0F75A1F4-4C44-4041-AB76-E0E8891F999D}"/>
              </a:ext>
            </a:extLst>
          </p:cNvPr>
          <p:cNvSpPr/>
          <p:nvPr/>
        </p:nvSpPr>
        <p:spPr>
          <a:xfrm>
            <a:off x="1313894" y="976544"/>
            <a:ext cx="9046347" cy="471610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b="1" dirty="0">
              <a:solidFill>
                <a:schemeClr val="tx1"/>
              </a:solidFill>
            </a:endParaRPr>
          </a:p>
          <a:p>
            <a:pPr algn="ctr"/>
            <a:endParaRPr lang="pt-BR" b="1" dirty="0">
              <a:solidFill>
                <a:schemeClr val="tx1"/>
              </a:solidFill>
            </a:endParaRPr>
          </a:p>
          <a:p>
            <a:pPr algn="ctr"/>
            <a:endParaRPr lang="pt-BR" b="1" dirty="0">
              <a:solidFill>
                <a:schemeClr val="tx1"/>
              </a:solidFill>
            </a:endParaRPr>
          </a:p>
          <a:p>
            <a:pPr algn="ctr"/>
            <a:endParaRPr lang="pt-BR" b="1" dirty="0">
              <a:solidFill>
                <a:schemeClr val="tx1"/>
              </a:solidFill>
            </a:endParaRPr>
          </a:p>
          <a:p>
            <a:pPr algn="ctr"/>
            <a:r>
              <a:rPr lang="pt-BR" b="1" dirty="0">
                <a:solidFill>
                  <a:schemeClr val="tx1"/>
                </a:solidFill>
              </a:rPr>
              <a:t>Portarias GM/MS 5632 e 5634, de 25/10/2024</a:t>
            </a:r>
            <a:endParaRPr lang="pt-BR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chemeClr val="tx1"/>
                </a:solidFill>
              </a:rPr>
              <a:t>Contrapartida FEDERAL</a:t>
            </a:r>
            <a:r>
              <a:rPr lang="pt-BR" dirty="0">
                <a:solidFill>
                  <a:schemeClr val="tx1"/>
                </a:solidFill>
              </a:rPr>
              <a:t>: R$ 7,20 a R$ 8,05/</a:t>
            </a:r>
            <a:r>
              <a:rPr lang="pt-BR" dirty="0" err="1">
                <a:solidFill>
                  <a:schemeClr val="tx1"/>
                </a:solidFill>
              </a:rPr>
              <a:t>hab</a:t>
            </a:r>
            <a:r>
              <a:rPr lang="pt-BR" dirty="0">
                <a:solidFill>
                  <a:schemeClr val="tx1"/>
                </a:solidFill>
              </a:rPr>
              <a:t>/ano</a:t>
            </a:r>
            <a:r>
              <a:rPr lang="pt-BR" dirty="0">
                <a:latin typeface="Arial" panose="020B0604020202020204" pitchFamily="34" charset="0"/>
                <a:ea typeface="Symbol" panose="05050102010706020507" pitchFamily="18" charset="2"/>
              </a:rPr>
              <a:t> teriam diminuição na alocação dos recursos</a:t>
            </a:r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chemeClr val="tx1"/>
                </a:solidFill>
              </a:rPr>
              <a:t>Contrapartida ESTADUAL</a:t>
            </a:r>
            <a:r>
              <a:rPr lang="pt-BR" dirty="0">
                <a:solidFill>
                  <a:schemeClr val="tx1"/>
                </a:solidFill>
              </a:rPr>
              <a:t>: aplicação mínima de R$ 3,01/</a:t>
            </a:r>
            <a:r>
              <a:rPr lang="pt-BR" dirty="0" err="1">
                <a:solidFill>
                  <a:schemeClr val="tx1"/>
                </a:solidFill>
              </a:rPr>
              <a:t>hab</a:t>
            </a:r>
            <a:r>
              <a:rPr lang="pt-BR" dirty="0">
                <a:solidFill>
                  <a:schemeClr val="tx1"/>
                </a:solidFill>
              </a:rPr>
              <a:t>/ano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chemeClr val="tx1"/>
                </a:solidFill>
              </a:rPr>
              <a:t>Contrapartida MUNICIPAL</a:t>
            </a:r>
            <a:r>
              <a:rPr lang="pt-BR" dirty="0">
                <a:solidFill>
                  <a:schemeClr val="tx1"/>
                </a:solidFill>
              </a:rPr>
              <a:t>: aplicação mínima de R$ 3,01/</a:t>
            </a:r>
            <a:r>
              <a:rPr lang="pt-BR" dirty="0" err="1">
                <a:solidFill>
                  <a:schemeClr val="tx1"/>
                </a:solidFill>
              </a:rPr>
              <a:t>hab</a:t>
            </a:r>
            <a:r>
              <a:rPr lang="pt-BR" dirty="0">
                <a:solidFill>
                  <a:schemeClr val="tx1"/>
                </a:solidFill>
              </a:rPr>
              <a:t>/ano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</a:rPr>
              <a:t>População estimada: </a:t>
            </a:r>
            <a:r>
              <a:rPr lang="pt-BR" b="1" dirty="0">
                <a:solidFill>
                  <a:srgbClr val="000000"/>
                </a:solidFill>
                <a:latin typeface="Arial" panose="020B0604020202020204" pitchFamily="34" charset="0"/>
              </a:rPr>
              <a:t>11.444.380 </a:t>
            </a: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pt-BR" dirty="0">
                <a:solidFill>
                  <a:schemeClr val="tx1"/>
                </a:solidFill>
              </a:rPr>
              <a:t>CENSO IBGE 2022)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</a:rPr>
              <a:t>Classificação dos municípios por faixa do IDHM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42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4944711-0E74-4B4E-9458-9DBDC7BFADCC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5522" y="1445718"/>
            <a:ext cx="8558075" cy="1705767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B3755B5-791B-4920-B263-10286ADF41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480" y="531657"/>
            <a:ext cx="1097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ctr">
              <a:lnSpc>
                <a:spcPct val="100000"/>
              </a:lnSpc>
              <a:spcBef>
                <a:spcPts val="0"/>
              </a:spcBef>
            </a:pPr>
            <a:r>
              <a:rPr lang="pt-BR" sz="2000" b="1" dirty="0">
                <a:solidFill>
                  <a:srgbClr val="1F497D"/>
                </a:solidFill>
              </a:rPr>
              <a:t>COMPONENTE BÁSICO DA ASSISTÊNCIA FARMACÊUTICA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1A7D00C6-A856-465C-9BB5-BAFF19740C2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518081" y="2766813"/>
            <a:ext cx="8768388" cy="2208321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8A01B7F9-5A92-4539-B59E-EF8D55AD6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005850"/>
              </p:ext>
            </p:extLst>
          </p:nvPr>
        </p:nvGraphicFramePr>
        <p:xfrm>
          <a:off x="609480" y="927216"/>
          <a:ext cx="10478729" cy="5460300"/>
        </p:xfrm>
        <a:graphic>
          <a:graphicData uri="http://schemas.openxmlformats.org/drawingml/2006/table">
            <a:tbl>
              <a:tblPr/>
              <a:tblGrid>
                <a:gridCol w="1202203">
                  <a:extLst>
                    <a:ext uri="{9D8B030D-6E8A-4147-A177-3AD203B41FA5}">
                      <a16:colId xmlns:a16="http://schemas.microsoft.com/office/drawing/2014/main" val="1380953890"/>
                    </a:ext>
                  </a:extLst>
                </a:gridCol>
                <a:gridCol w="1380655">
                  <a:extLst>
                    <a:ext uri="{9D8B030D-6E8A-4147-A177-3AD203B41FA5}">
                      <a16:colId xmlns:a16="http://schemas.microsoft.com/office/drawing/2014/main" val="3410981478"/>
                    </a:ext>
                  </a:extLst>
                </a:gridCol>
                <a:gridCol w="1102019">
                  <a:extLst>
                    <a:ext uri="{9D8B030D-6E8A-4147-A177-3AD203B41FA5}">
                      <a16:colId xmlns:a16="http://schemas.microsoft.com/office/drawing/2014/main" val="736336766"/>
                    </a:ext>
                  </a:extLst>
                </a:gridCol>
                <a:gridCol w="2755047">
                  <a:extLst>
                    <a:ext uri="{9D8B030D-6E8A-4147-A177-3AD203B41FA5}">
                      <a16:colId xmlns:a16="http://schemas.microsoft.com/office/drawing/2014/main" val="3208745730"/>
                    </a:ext>
                  </a:extLst>
                </a:gridCol>
                <a:gridCol w="1350987">
                  <a:extLst>
                    <a:ext uri="{9D8B030D-6E8A-4147-A177-3AD203B41FA5}">
                      <a16:colId xmlns:a16="http://schemas.microsoft.com/office/drawing/2014/main" val="3866216533"/>
                    </a:ext>
                  </a:extLst>
                </a:gridCol>
                <a:gridCol w="2687818">
                  <a:extLst>
                    <a:ext uri="{9D8B030D-6E8A-4147-A177-3AD203B41FA5}">
                      <a16:colId xmlns:a16="http://schemas.microsoft.com/office/drawing/2014/main" val="525475321"/>
                    </a:ext>
                  </a:extLst>
                </a:gridCol>
              </a:tblGrid>
              <a:tr h="1434558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População PR  11.444.380</a:t>
                      </a:r>
                    </a:p>
                  </a:txBody>
                  <a:tcPr marL="5185" marR="5185" marT="51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CONTRAPARTIDA FEDERAL                                      PARA O EXERCÍCIO 2024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CONTRAPARTIDA ESTADUAL                                       PARA OS EXERCÍCIOS 2025 E 2026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77791"/>
                  </a:ext>
                </a:extLst>
              </a:tr>
              <a:tr h="637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FAIXA IDHM </a:t>
                      </a:r>
                    </a:p>
                  </a:txBody>
                  <a:tcPr marL="5185" marR="5185" marT="51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Número de Municípios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Valor hab/ano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ANUAL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Valor </a:t>
                      </a:r>
                      <a:r>
                        <a:rPr lang="pt-BR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hab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/ano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ANUAL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510652"/>
                  </a:ext>
                </a:extLst>
              </a:tr>
              <a:tr h="31879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Muito baixo</a:t>
                      </a:r>
                    </a:p>
                  </a:txBody>
                  <a:tcPr marL="5185" marR="5185" marT="51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R$ 8,05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R$ 0,00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R$ 6,90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R$ 0,00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898777"/>
                  </a:ext>
                </a:extLst>
              </a:tr>
              <a:tr h="26210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Baixo</a:t>
                      </a:r>
                    </a:p>
                  </a:txBody>
                  <a:tcPr marL="5185" marR="5185" marT="51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R$ 7,80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R$ 271.915,80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R$ 6,60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R$ 230.082,60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287846"/>
                  </a:ext>
                </a:extLst>
              </a:tr>
              <a:tr h="26210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Médio</a:t>
                      </a:r>
                    </a:p>
                  </a:txBody>
                  <a:tcPr marL="5185" marR="5185" marT="51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R$ 7,55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R$ 13.541.046,96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R$ 6,30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R$ 11.273.527,32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072644"/>
                  </a:ext>
                </a:extLst>
              </a:tr>
              <a:tr h="26210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Alto </a:t>
                      </a:r>
                    </a:p>
                  </a:txBody>
                  <a:tcPr marL="5185" marR="5185" marT="51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R$ 7,30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R$ 54.291.834,24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R$ 6,00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R$ 44.620.176,00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2452009"/>
                  </a:ext>
                </a:extLst>
              </a:tr>
              <a:tr h="26210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Muito alto</a:t>
                      </a:r>
                    </a:p>
                  </a:txBody>
                  <a:tcPr marL="5185" marR="5185" marT="51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R$ 7,20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R$ 15.720.300,00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R$ 5,80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R$ 12.663.575,16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6639474"/>
                  </a:ext>
                </a:extLst>
              </a:tr>
              <a:tr h="26210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185" marR="5185" marT="51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399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5" marR="5185" marT="51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R$ 83.825.097,00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R$ 68.787.361,08</a:t>
                      </a:r>
                    </a:p>
                  </a:txBody>
                  <a:tcPr marL="5185" marR="5185" marT="51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199141"/>
                  </a:ext>
                </a:extLst>
              </a:tr>
              <a:tr h="262102"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5" marR="5185" marT="51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5" marR="5185" marT="51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5" marR="5185" marT="51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5" marR="5185" marT="51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5" marR="5185" marT="51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5" marR="5185" marT="51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468308"/>
                  </a:ext>
                </a:extLst>
              </a:tr>
              <a:tr h="262102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Valor médio da contrapartida federal   = R$ 7,32/</a:t>
                      </a:r>
                      <a:r>
                        <a:rPr lang="pt-BR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hab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/ano</a:t>
                      </a:r>
                    </a:p>
                    <a:p>
                      <a:pPr algn="l" fontAlgn="b"/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5" marR="5185" marT="51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123399"/>
                  </a:ext>
                </a:extLst>
              </a:tr>
              <a:tr h="262102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Valor médio da contrapartida estadual = R$ 6,01/</a:t>
                      </a:r>
                      <a:r>
                        <a:rPr lang="pt-BR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hab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/ano</a:t>
                      </a:r>
                    </a:p>
                  </a:txBody>
                  <a:tcPr marL="5185" marR="5185" marT="51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157027"/>
                  </a:ext>
                </a:extLst>
              </a:tr>
              <a:tr h="262102">
                <a:tc gridSpan="6">
                  <a:txBody>
                    <a:bodyPr/>
                    <a:lstStyle/>
                    <a:p>
                      <a:pPr algn="l" fontAlgn="b"/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5" marR="5185" marT="51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203088"/>
                  </a:ext>
                </a:extLst>
              </a:tr>
              <a:tr h="26210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85" marR="5185" marT="51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93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5469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4944711-0E74-4B4E-9458-9DBDC7BFADCC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5522" y="1445718"/>
            <a:ext cx="8558075" cy="1705767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B3755B5-791B-4920-B263-10286ADF41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480" y="531657"/>
            <a:ext cx="1097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ctr">
              <a:lnSpc>
                <a:spcPct val="100000"/>
              </a:lnSpc>
              <a:spcBef>
                <a:spcPts val="0"/>
              </a:spcBef>
            </a:pPr>
            <a:r>
              <a:rPr lang="pt-BR" sz="2000" b="1" dirty="0">
                <a:solidFill>
                  <a:srgbClr val="1F497D"/>
                </a:solidFill>
              </a:rPr>
              <a:t>COMPONENTE BÁSICO DA ASSISTÊNCIA FARMACÊUTICA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1A7D00C6-A856-465C-9BB5-BAFF19740C2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42664" y="3706516"/>
            <a:ext cx="3859036" cy="1071989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7E5C4D7-9FFB-42E1-9107-296CBEB3073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72358" y="1266517"/>
          <a:ext cx="10972800" cy="2439998"/>
        </p:xfrm>
        <a:graphic>
          <a:graphicData uri="http://schemas.openxmlformats.org/drawingml/2006/table">
            <a:tbl>
              <a:tblPr/>
              <a:tblGrid>
                <a:gridCol w="3199229">
                  <a:extLst>
                    <a:ext uri="{9D8B030D-6E8A-4147-A177-3AD203B41FA5}">
                      <a16:colId xmlns:a16="http://schemas.microsoft.com/office/drawing/2014/main" val="611493934"/>
                    </a:ext>
                  </a:extLst>
                </a:gridCol>
                <a:gridCol w="3716475">
                  <a:extLst>
                    <a:ext uri="{9D8B030D-6E8A-4147-A177-3AD203B41FA5}">
                      <a16:colId xmlns:a16="http://schemas.microsoft.com/office/drawing/2014/main" val="3552428159"/>
                    </a:ext>
                  </a:extLst>
                </a:gridCol>
                <a:gridCol w="4057096">
                  <a:extLst>
                    <a:ext uri="{9D8B030D-6E8A-4147-A177-3AD203B41FA5}">
                      <a16:colId xmlns:a16="http://schemas.microsoft.com/office/drawing/2014/main" val="3593759993"/>
                    </a:ext>
                  </a:extLst>
                </a:gridCol>
              </a:tblGrid>
              <a:tr h="896109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CONTRAPARTIDA FEDERAL para o exercício 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CONTRAPARTIDA ESTADUAL para os exercícios 2025 e 2026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708661"/>
                  </a:ext>
                </a:extLst>
              </a:tr>
              <a:tr h="655511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Consórcio Paraná Saúde</a:t>
                      </a:r>
                    </a:p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(398 municípios)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R$ 71.054.327,40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R$ 58.499.796,60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864262"/>
                  </a:ext>
                </a:extLst>
              </a:tr>
              <a:tr h="444189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CURITIBA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R$ 12.770.769,60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R$ 10.287.564,48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672457"/>
                  </a:ext>
                </a:extLst>
              </a:tr>
              <a:tr h="44418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R$ 83.825.097,00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R$ 68.787.361,08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502567"/>
                  </a:ext>
                </a:extLst>
              </a:tr>
            </a:tbl>
          </a:graphicData>
        </a:graphic>
      </p:graphicFrame>
      <p:sp>
        <p:nvSpPr>
          <p:cNvPr id="7" name="Elipse 6">
            <a:extLst>
              <a:ext uri="{FF2B5EF4-FFF2-40B4-BE49-F238E27FC236}">
                <a16:creationId xmlns:a16="http://schemas.microsoft.com/office/drawing/2014/main" id="{50B1BE64-BC67-4D4A-B305-294F88E4301C}"/>
              </a:ext>
            </a:extLst>
          </p:cNvPr>
          <p:cNvSpPr/>
          <p:nvPr/>
        </p:nvSpPr>
        <p:spPr>
          <a:xfrm>
            <a:off x="772358" y="3942753"/>
            <a:ext cx="4742892" cy="179328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chemeClr val="tx1"/>
                </a:solidFill>
              </a:rPr>
              <a:t>Para 2024, serão acrescidos na contrapartida federal R$ 15. 375.187,11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F537E0ED-9EE1-4172-8A38-9D56B55A69BB}"/>
              </a:ext>
            </a:extLst>
          </p:cNvPr>
          <p:cNvSpPr/>
          <p:nvPr/>
        </p:nvSpPr>
        <p:spPr>
          <a:xfrm>
            <a:off x="6214369" y="3973799"/>
            <a:ext cx="5530789" cy="179328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chemeClr val="tx1"/>
                </a:solidFill>
              </a:rPr>
              <a:t>Para 2025 e 2026, a SESA PR está majorando a contrapartida estadual em 99,7%                      (seria de R$ 34.447.583,80)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12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1599C832-35D9-4A04-88E8-D3C7590A9441}"/>
              </a:ext>
            </a:extLst>
          </p:cNvPr>
          <p:cNvSpPr/>
          <p:nvPr/>
        </p:nvSpPr>
        <p:spPr>
          <a:xfrm>
            <a:off x="4077187" y="588687"/>
            <a:ext cx="6777872" cy="248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  <a:buFontTx/>
              <a:buNone/>
            </a:pPr>
            <a:endParaRPr lang="pt-BR" altLang="pt-BR" dirty="0">
              <a:latin typeface="Arial" panose="020B0604020202020204" pitchFamily="34" charset="0"/>
            </a:endParaRPr>
          </a:p>
        </p:txBody>
      </p:sp>
      <p:pic>
        <p:nvPicPr>
          <p:cNvPr id="5" name="Imagem 2">
            <a:extLst>
              <a:ext uri="{FF2B5EF4-FFF2-40B4-BE49-F238E27FC236}">
                <a16:creationId xmlns:a16="http://schemas.microsoft.com/office/drawing/2014/main" id="{1429F3CD-FE2F-439F-9EBF-9E138F049A1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90379" y="2308205"/>
            <a:ext cx="1976447" cy="1407087"/>
          </a:xfrm>
          <a:prstGeom prst="rect">
            <a:avLst/>
          </a:prstGeom>
          <a:ln w="0">
            <a:noFill/>
          </a:ln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4B56FBB-9539-418A-A34F-A8CBCD71C2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556" y="2308205"/>
            <a:ext cx="5887497" cy="3012886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494E9FC-A168-455F-BB84-4A32F1B50538}"/>
              </a:ext>
            </a:extLst>
          </p:cNvPr>
          <p:cNvSpPr txBox="1"/>
          <p:nvPr/>
        </p:nvSpPr>
        <p:spPr>
          <a:xfrm>
            <a:off x="7164283" y="5362138"/>
            <a:ext cx="32524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Feliz Natal!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37B03F8-EB40-400A-B7C7-E7F461F4C0F1}"/>
              </a:ext>
            </a:extLst>
          </p:cNvPr>
          <p:cNvSpPr txBox="1"/>
          <p:nvPr/>
        </p:nvSpPr>
        <p:spPr>
          <a:xfrm>
            <a:off x="824770" y="1376472"/>
            <a:ext cx="3252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Obrigada!</a:t>
            </a:r>
          </a:p>
        </p:txBody>
      </p:sp>
    </p:spTree>
    <p:extLst>
      <p:ext uri="{BB962C8B-B14F-4D97-AF65-F5344CB8AC3E}">
        <p14:creationId xmlns:p14="http://schemas.microsoft.com/office/powerpoint/2010/main" val="198529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2637</TotalTime>
  <Words>478</Words>
  <Application>Microsoft Office PowerPoint</Application>
  <PresentationFormat>Widescreen</PresentationFormat>
  <Paragraphs>145</Paragraphs>
  <Slides>8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Office Theme</vt:lpstr>
      <vt:lpstr>Office Theme</vt:lpstr>
      <vt:lpstr>Office Theme</vt:lpstr>
      <vt:lpstr>Apresentação do PowerPoint</vt:lpstr>
      <vt:lpstr>Apresentação do PowerPoint</vt:lpstr>
      <vt:lpstr>IOAF - EXERCÍCIO 2024 </vt:lpstr>
      <vt:lpstr>Apresentação do PowerPoint</vt:lpstr>
      <vt:lpstr>COMPONENTE BÁSICO DA ASSISTÊNCIA FARMACÊUTICA</vt:lpstr>
      <vt:lpstr>COMPONENTE BÁSICO DA ASSISTÊNCIA FARMACÊUTICA</vt:lpstr>
      <vt:lpstr>COMPONENTE BÁSICO DA ASSISTÊNCIA FARMACÊUTICA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Márcio Popia</dc:creator>
  <dc:description/>
  <cp:lastModifiedBy>Deise Regina S. Pontarolli</cp:lastModifiedBy>
  <cp:revision>217</cp:revision>
  <cp:lastPrinted>2024-12-11T18:44:25Z</cp:lastPrinted>
  <dcterms:created xsi:type="dcterms:W3CDTF">2019-02-06T16:41:46Z</dcterms:created>
  <dcterms:modified xsi:type="dcterms:W3CDTF">2024-12-11T18:47:47Z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16</vt:i4>
  </property>
  <property fmtid="{D5CDD505-2E9C-101B-9397-08002B2CF9AE}" pid="8" name="PresentationFormat">
    <vt:lpwstr>Personalizar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30</vt:i4>
  </property>
</Properties>
</file>