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wmf" ContentType="image/x-wmf"/>
  <Override PartName="/ppt/media/image2.png" ContentType="image/png"/>
  <Override PartName="/ppt/media/image3.png" ContentType="image/png"/>
  <Override PartName="/ppt/media/image4.png" ContentType="image/png"/>
  <Override PartName="/ppt/media/image5.wmf" ContentType="image/x-wmf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0" sz="1300" spc="-1" strike="noStrike">
                <a:solidFill>
                  <a:srgbClr val="000000"/>
                </a:solidFill>
                <a:latin typeface="Arial"/>
                <a:ea typeface="DejaVu Sans"/>
              </a:rPr>
              <a:t>Pesquisa de arbovírus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Amostras recebidas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1592</c:v>
                </c:pt>
                <c:pt idx="1">
                  <c:v>1682</c:v>
                </c:pt>
                <c:pt idx="2">
                  <c:v>166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Amostras descartadas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524</c:v>
                </c:pt>
                <c:pt idx="1">
                  <c:v>391</c:v>
                </c:pt>
                <c:pt idx="2">
                  <c:v>66</c:v>
                </c:pt>
              </c:numCache>
            </c:numRef>
          </c:val>
        </c:ser>
        <c:gapWidth val="100"/>
        <c:overlap val="0"/>
        <c:axId val="75342412"/>
        <c:axId val="13446318"/>
      </c:barChart>
      <c:catAx>
        <c:axId val="753424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13446318"/>
        <c:crosses val="autoZero"/>
        <c:auto val="1"/>
        <c:lblAlgn val="ctr"/>
        <c:lblOffset val="100"/>
        <c:noMultiLvlLbl val="0"/>
      </c:catAx>
      <c:valAx>
        <c:axId val="13446318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75342412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 w="0">
      <a:noFill/>
    </a:ln>
  </c:spPr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0" sz="1300" spc="-1" strike="noStrike">
                <a:solidFill>
                  <a:srgbClr val="000000"/>
                </a:solidFill>
                <a:latin typeface="Arial"/>
                <a:ea typeface="DejaVu Sans"/>
              </a:rPr>
              <a:t>Dengue IgM - Sorologia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Amostras recebidas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3339</c:v>
                </c:pt>
                <c:pt idx="1">
                  <c:v>3212</c:v>
                </c:pt>
                <c:pt idx="2">
                  <c:v>1130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Amostras descartadas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269</c:v>
                </c:pt>
                <c:pt idx="1">
                  <c:v>1008</c:v>
                </c:pt>
                <c:pt idx="2">
                  <c:v>61</c:v>
                </c:pt>
              </c:numCache>
            </c:numRef>
          </c:val>
        </c:ser>
        <c:gapWidth val="100"/>
        <c:overlap val="0"/>
        <c:axId val="39076366"/>
        <c:axId val="35494171"/>
      </c:barChart>
      <c:catAx>
        <c:axId val="3907636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35494171"/>
        <c:crosses val="autoZero"/>
        <c:auto val="1"/>
        <c:lblAlgn val="ctr"/>
        <c:lblOffset val="100"/>
        <c:noMultiLvlLbl val="0"/>
      </c:catAx>
      <c:valAx>
        <c:axId val="35494171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39076366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0">
      <a:noFill/>
    </a:ln>
  </c:spPr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0" sz="1300" spc="-1" strike="noStrike">
                <a:solidFill>
                  <a:srgbClr val="000000"/>
                </a:solidFill>
                <a:latin typeface="Arial"/>
                <a:ea typeface="DejaVu Sans"/>
              </a:rPr>
              <a:t>Pesquisa de arbovírus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Coleta – Triagem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4.94</c:v>
                </c:pt>
                <c:pt idx="1">
                  <c:v>5.84</c:v>
                </c:pt>
                <c:pt idx="2">
                  <c:v>5.6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Triagem – Liberação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2.68</c:v>
                </c:pt>
                <c:pt idx="1">
                  <c:v>2.98</c:v>
                </c:pt>
                <c:pt idx="2">
                  <c:v>3.36</c:v>
                </c:pt>
              </c:numCache>
            </c:numRef>
          </c:val>
        </c:ser>
        <c:gapWidth val="100"/>
        <c:overlap val="100"/>
        <c:axId val="46823606"/>
        <c:axId val="11208622"/>
      </c:barChart>
      <c:catAx>
        <c:axId val="4682360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11208622"/>
        <c:crosses val="autoZero"/>
        <c:auto val="1"/>
        <c:lblAlgn val="ctr"/>
        <c:lblOffset val="100"/>
        <c:noMultiLvlLbl val="0"/>
      </c:catAx>
      <c:valAx>
        <c:axId val="1120862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46823606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 w="0">
      <a:noFill/>
    </a:ln>
  </c:spPr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3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b="0" sz="1300" spc="-1" strike="noStrike">
                <a:solidFill>
                  <a:srgbClr val="000000"/>
                </a:solidFill>
                <a:latin typeface="Arial"/>
                <a:ea typeface="DejaVu Sans"/>
              </a:rPr>
              <a:t>Dengue IgM - Sorologia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Coleta – Triagem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4.21</c:v>
                </c:pt>
                <c:pt idx="1">
                  <c:v>5.21</c:v>
                </c:pt>
                <c:pt idx="2">
                  <c:v>6.32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Triagem – Liberação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março</c:v>
                </c:pt>
                <c:pt idx="1">
                  <c:v>abril</c:v>
                </c:pt>
                <c:pt idx="2">
                  <c:v>maio (até 10/05)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4.31</c:v>
                </c:pt>
                <c:pt idx="1">
                  <c:v>7.98</c:v>
                </c:pt>
                <c:pt idx="2">
                  <c:v>6.14</c:v>
                </c:pt>
              </c:numCache>
            </c:numRef>
          </c:val>
        </c:ser>
        <c:gapWidth val="100"/>
        <c:overlap val="100"/>
        <c:axId val="19484287"/>
        <c:axId val="41843782"/>
      </c:barChart>
      <c:catAx>
        <c:axId val="19484287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41843782"/>
        <c:crosses val="autoZero"/>
        <c:auto val="1"/>
        <c:lblAlgn val="ctr"/>
        <c:lblOffset val="100"/>
        <c:noMultiLvlLbl val="0"/>
      </c:catAx>
      <c:valAx>
        <c:axId val="4184378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  <a:ea typeface="DejaVu Sans"/>
              </a:defRPr>
            </a:pPr>
          </a:p>
        </c:txPr>
        <c:crossAx val="19484287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solidFill>
                <a:srgbClr val="000000"/>
              </a:solidFill>
              <a:latin typeface="Arial"/>
              <a:ea typeface="DejaVu Sans"/>
            </a:defRPr>
          </a:pPr>
        </a:p>
      </c:txPr>
    </c:legend>
    <c:plotVisOnly val="1"/>
    <c:dispBlanksAs val="gap"/>
  </c:chart>
  <c:spPr>
    <a:solidFill>
      <a:srgbClr val="ffffff"/>
    </a:solidFill>
    <a:ln w="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2935DD1D-BCE9-496E-840A-29B75CC6E404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92EADBB-1F41-44CE-BCAA-84C6E73F023C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31D8F04-01F1-4812-A47C-AFCD05DD779F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04E64E8-90C7-4F5D-8F73-8EF20ACBCAB9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BB19A9D-2E54-491D-80DA-F11F3486CC03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D6F3955-0A7F-4BDC-8732-21FD0F4D7278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A286F71-8407-4168-AC45-22AE2D13B158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26CFF1D-9343-402B-9DBA-02E3EAA00275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B4E70FF-27C9-4565-9638-2E86A1B78E54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960" cy="308484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EF6C63F-3B5E-4F9A-8E2B-0D5C803905FE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13.xml"/><Relationship Id="rId3" Type="http://schemas.openxmlformats.org/officeDocument/2006/relationships/chart" Target="../charts/chart14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chart" Target="../charts/chart15.xml"/><Relationship Id="rId3" Type="http://schemas.openxmlformats.org/officeDocument/2006/relationships/chart" Target="../charts/chart16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3" descr=""/>
          <p:cNvPicPr/>
          <p:nvPr/>
        </p:nvPicPr>
        <p:blipFill>
          <a:blip r:embed="rId1"/>
          <a:stretch/>
        </p:blipFill>
        <p:spPr>
          <a:xfrm>
            <a:off x="0" y="3365640"/>
            <a:ext cx="12190680" cy="125640"/>
          </a:xfrm>
          <a:prstGeom prst="rect">
            <a:avLst/>
          </a:prstGeom>
          <a:ln w="0">
            <a:noFill/>
          </a:ln>
        </p:spPr>
      </p:pic>
      <p:sp>
        <p:nvSpPr>
          <p:cNvPr id="83" name="CaixaDeTexto 5"/>
          <p:cNvSpPr/>
          <p:nvPr/>
        </p:nvSpPr>
        <p:spPr>
          <a:xfrm>
            <a:off x="180000" y="3684600"/>
            <a:ext cx="11879640" cy="29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840"/>
              </a:lnSpc>
            </a:pPr>
            <a:r>
              <a:rPr b="1" lang="fr-FR" sz="2800" spc="-1" strike="noStrike">
                <a:solidFill>
                  <a:srgbClr val="455861"/>
                </a:solidFill>
                <a:latin typeface="Calibri"/>
                <a:ea typeface="DejaVu Sans"/>
              </a:rPr>
              <a:t>Diagnóstico laboratorial da dengue no Estado do Paraná – avaliação situacional (maio/2022)</a:t>
            </a:r>
            <a:endParaRPr b="0" lang="pt-BR" sz="2800" spc="-1" strike="noStrike">
              <a:latin typeface="Arial"/>
            </a:endParaRPr>
          </a:p>
          <a:p>
            <a:pPr>
              <a:lnSpc>
                <a:spcPts val="2840"/>
              </a:lnSpc>
            </a:pPr>
            <a:endParaRPr b="0" lang="pt-BR" sz="2800" spc="-1" strike="noStrike">
              <a:latin typeface="Arial"/>
            </a:endParaRPr>
          </a:p>
          <a:p>
            <a:pPr>
              <a:lnSpc>
                <a:spcPts val="2840"/>
              </a:lnSpc>
            </a:pPr>
            <a:r>
              <a:rPr b="1" lang="fr-FR" sz="1500" spc="-1" strike="noStrike">
                <a:solidFill>
                  <a:srgbClr val="455861"/>
                </a:solidFill>
                <a:latin typeface="Calibri"/>
                <a:ea typeface="DejaVu Sans"/>
              </a:rPr>
              <a:t>Irina Riediger, PhD</a:t>
            </a:r>
            <a:endParaRPr b="0" lang="pt-BR" sz="1500" spc="-1" strike="noStrike">
              <a:latin typeface="Arial"/>
            </a:endParaRPr>
          </a:p>
          <a:p>
            <a:pPr>
              <a:lnSpc>
                <a:spcPts val="2840"/>
              </a:lnSpc>
            </a:pPr>
            <a:r>
              <a:rPr b="1" lang="fr-FR" sz="1500" spc="-1" strike="noStrike">
                <a:solidFill>
                  <a:srgbClr val="455861"/>
                </a:solidFill>
                <a:latin typeface="Calibri"/>
                <a:ea typeface="DejaVu Sans"/>
              </a:rPr>
              <a:t>Diretora substituta</a:t>
            </a:r>
            <a:endParaRPr b="0" lang="pt-BR" sz="1500" spc="-1" strike="noStrike">
              <a:latin typeface="Arial"/>
            </a:endParaRPr>
          </a:p>
          <a:p>
            <a:pPr>
              <a:lnSpc>
                <a:spcPts val="2840"/>
              </a:lnSpc>
            </a:pPr>
            <a:r>
              <a:rPr b="1" lang="fr-FR" sz="1500" spc="-1" strike="noStrike">
                <a:solidFill>
                  <a:srgbClr val="455861"/>
                </a:solidFill>
                <a:latin typeface="Calibri"/>
                <a:ea typeface="DejaVu Sans"/>
              </a:rPr>
              <a:t>Lacen/PR</a:t>
            </a:r>
            <a:endParaRPr b="0" lang="pt-BR" sz="1500" spc="-1" strike="noStrike">
              <a:latin typeface="Arial"/>
            </a:endParaRPr>
          </a:p>
          <a:p>
            <a:pPr>
              <a:lnSpc>
                <a:spcPts val="2840"/>
              </a:lnSpc>
            </a:pPr>
            <a:r>
              <a:rPr b="1" lang="fr-FR" sz="1500" spc="-1" strike="noStrike">
                <a:solidFill>
                  <a:srgbClr val="455861"/>
                </a:solidFill>
                <a:latin typeface="Calibri"/>
                <a:ea typeface="DejaVu Sans"/>
              </a:rPr>
              <a:t>16/05/2022</a:t>
            </a:r>
            <a:endParaRPr b="0" lang="pt-BR" sz="1500" spc="-1" strike="noStrike">
              <a:latin typeface="Arial"/>
            </a:endParaRPr>
          </a:p>
          <a:p>
            <a:pPr>
              <a:lnSpc>
                <a:spcPts val="2840"/>
              </a:lnSpc>
            </a:pPr>
            <a:endParaRPr b="0" lang="pt-BR" sz="1500" spc="-1" strike="noStrike">
              <a:latin typeface="Arial"/>
            </a:endParaRPr>
          </a:p>
        </p:txBody>
      </p:sp>
      <p:pic>
        <p:nvPicPr>
          <p:cNvPr id="84" name="Imagem 6" descr=""/>
          <p:cNvPicPr/>
          <p:nvPr/>
        </p:nvPicPr>
        <p:blipFill>
          <a:blip r:embed="rId2"/>
          <a:stretch/>
        </p:blipFill>
        <p:spPr>
          <a:xfrm>
            <a:off x="8629200" y="2085840"/>
            <a:ext cx="2968560" cy="113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3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Freeform 5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Freeform 6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Freeform 6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Imagem 6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90" name=""/>
          <p:cNvSpPr/>
          <p:nvPr/>
        </p:nvSpPr>
        <p:spPr>
          <a:xfrm>
            <a:off x="720000" y="540000"/>
            <a:ext cx="109789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AMOSTRAS RECEBIDAS vs AMOSTRAS DESCARTADAS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720000" y="1980000"/>
            <a:ext cx="10438920" cy="18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"/>
          <p:cNvSpPr/>
          <p:nvPr/>
        </p:nvSpPr>
        <p:spPr>
          <a:xfrm>
            <a:off x="4462560" y="2504880"/>
            <a:ext cx="17964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3" name=""/>
          <p:cNvGraphicFramePr/>
          <p:nvPr/>
        </p:nvGraphicFramePr>
        <p:xfrm>
          <a:off x="540000" y="1256400"/>
          <a:ext cx="5221080" cy="324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4" name=""/>
          <p:cNvGraphicFramePr/>
          <p:nvPr/>
        </p:nvGraphicFramePr>
        <p:xfrm>
          <a:off x="5762160" y="1260360"/>
          <a:ext cx="5758920" cy="323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"/>
          <p:cNvSpPr/>
          <p:nvPr/>
        </p:nvSpPr>
        <p:spPr>
          <a:xfrm>
            <a:off x="720000" y="4860000"/>
            <a:ext cx="10979280" cy="168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Principais motivos de descarte de amostras: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-Acondicionamento inadequado / amostra vazada / temperatura inadequada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-Cadastro duplo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-Amostras fora do prazo oportuno para o exame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-Amostra incorreta / Não centrifugada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-Fora dos critérios clínico-epidemiológicos para a realização do exame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-Identificação incorreta da amostra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6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Freeform 15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Freeform 16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Freeform 17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Imagem 7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/>
          <p:nvPr/>
        </p:nvSpPr>
        <p:spPr>
          <a:xfrm>
            <a:off x="720000" y="540000"/>
            <a:ext cx="109789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TEMPO MÉDIO PARA LIBERAÇÃO DE RESULTADOS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462560" y="2504880"/>
            <a:ext cx="17964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03" name=""/>
          <p:cNvGraphicFramePr/>
          <p:nvPr/>
        </p:nvGraphicFramePr>
        <p:xfrm>
          <a:off x="360000" y="1619280"/>
          <a:ext cx="576144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4" name=""/>
          <p:cNvGraphicFramePr/>
          <p:nvPr/>
        </p:nvGraphicFramePr>
        <p:xfrm>
          <a:off x="5940000" y="1619280"/>
          <a:ext cx="5758920" cy="323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m 11" descr=""/>
          <p:cNvPicPr/>
          <p:nvPr/>
        </p:nvPicPr>
        <p:blipFill>
          <a:blip r:embed="rId1"/>
          <a:stretch/>
        </p:blipFill>
        <p:spPr>
          <a:xfrm>
            <a:off x="0" y="3365640"/>
            <a:ext cx="12190680" cy="125640"/>
          </a:xfrm>
          <a:prstGeom prst="rect">
            <a:avLst/>
          </a:prstGeom>
          <a:ln w="0">
            <a:noFill/>
          </a:ln>
        </p:spPr>
      </p:pic>
      <p:sp>
        <p:nvSpPr>
          <p:cNvPr id="106" name="CaixaDeTexto 3"/>
          <p:cNvSpPr/>
          <p:nvPr/>
        </p:nvSpPr>
        <p:spPr>
          <a:xfrm>
            <a:off x="540000" y="4406040"/>
            <a:ext cx="102589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2840"/>
              </a:lnSpc>
            </a:pPr>
            <a:r>
              <a:rPr b="1" lang="fr-FR" sz="2800" spc="-1" strike="noStrike">
                <a:solidFill>
                  <a:srgbClr val="455861"/>
                </a:solidFill>
                <a:latin typeface="Calibri"/>
                <a:ea typeface="DejaVu Sans"/>
              </a:rPr>
              <a:t>Situação dos estoque de kits – testes sorológicos (NS1 e IgM)</a:t>
            </a:r>
            <a:endParaRPr b="0" lang="pt-BR" sz="2800" spc="-1" strike="noStrike">
              <a:latin typeface="Arial"/>
            </a:endParaRPr>
          </a:p>
        </p:txBody>
      </p:sp>
      <p:pic>
        <p:nvPicPr>
          <p:cNvPr id="107" name="Imagem 12" descr=""/>
          <p:cNvPicPr/>
          <p:nvPr/>
        </p:nvPicPr>
        <p:blipFill>
          <a:blip r:embed="rId2"/>
          <a:stretch/>
        </p:blipFill>
        <p:spPr>
          <a:xfrm>
            <a:off x="8629200" y="2085840"/>
            <a:ext cx="2968560" cy="113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utoShape 7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Freeform 18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Freeform 19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Freeform 20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2" name="Imagem 8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113" name=""/>
          <p:cNvSpPr/>
          <p:nvPr/>
        </p:nvSpPr>
        <p:spPr>
          <a:xfrm>
            <a:off x="720000" y="540000"/>
            <a:ext cx="109789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MINISTÉRIO DA SAÚDE (conforme CGLAB, em reunião em 12/05/2022)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4" name=""/>
          <p:cNvSpPr/>
          <p:nvPr/>
        </p:nvSpPr>
        <p:spPr>
          <a:xfrm>
            <a:off x="720000" y="1980000"/>
            <a:ext cx="10438920" cy="18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-ELISA DENV IgM E NS1: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Contrato assinado em 07/04/2000. Contratada com problemas de importação devida à guerra na Ucrânia e impacto logístico do surto de COVID-19 na Ásia. Antecipação da entrega total do contrato prevista para final de junho/2022.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ESTOQUE ATUAL: ZERADO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462560" y="2504880"/>
            <a:ext cx="17964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utoShape 1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Freeform 1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Freeform 2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Freeform 3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0" name="Imagem 1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121" name=""/>
          <p:cNvSpPr/>
          <p:nvPr/>
        </p:nvSpPr>
        <p:spPr>
          <a:xfrm>
            <a:off x="720000" y="540000"/>
            <a:ext cx="109789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SESA / Lacen-PR / Rede Estadual de Laboratórios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720000" y="1262160"/>
            <a:ext cx="11158920" cy="41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ELISA DENV IgM: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Ata SRP 1176/2021, vigente até 28/08/2022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Aguarda entrega de 52 kits (4992 reações) solicitados em 06/04/2022, entrega prevista para final de maio/2022. Solicitado entrega de mais 100 kits (9600 reações), previsão de entrega em final de junho/2022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-LACEN/PR: 3.000 AMOSTRAS REPRESADAS (~600 GRUPOS C E D), 1 KIT EM ESTOQUE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-HU/UEL: SEM AMOSTRAS REPRESADAS, 2 KITS EM ESTOQUE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-LEPAC/UEM: 600 AMOSTRAS REPRESADAS, RECEBIMENTO DE AMOSTRAS SUSPENSO. ESTOQUE ZERADO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-LACEN/LABFRONT: 3.000 AMOSTRAS REPRESADAS (~600 GRUPOS C E D), 1 KIT EM ESTOQUE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-PARANAVAÍ: SEM AMOSTRAS REPRESADAS, 2 KITS EM ESTOQUE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icrosoft YaHei"/>
              </a:rPr>
              <a:t>	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AutoShape 5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Freeform 12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Freeform 13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Freeform 14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Imagem 5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720000" y="1433880"/>
            <a:ext cx="10438920" cy="18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-ELISA DENV NS1: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não temos Ata SRP vigente, novo processo em instrução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Devido à situação geopolítica, estamos com dificuldade em obter cotações dos fornecedores, pois não têm previsão de regularização dos estoques.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ESTOQUE ATUAL: 140 kits (13.440 reações) – suficiente para cerca de 70 dias, com a rotina atual da rede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720000" y="540000"/>
            <a:ext cx="109789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SESA / Lacen-PR / Rede Estadual de Laboratórios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utoShape 4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Freeform 9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Freeform 10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Freeform 11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Imagem 4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720000" y="540000"/>
            <a:ext cx="109789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PROPOSTAS DE MITIGAÇÃO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720000" y="1319400"/>
            <a:ext cx="10798920" cy="38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</a:pPr>
            <a:r>
              <a:rPr b="0" lang="pt-BR" sz="1500" spc="-1" strike="noStrike">
                <a:solidFill>
                  <a:srgbClr val="000000"/>
                </a:solidFill>
                <a:latin typeface="Arial"/>
                <a:ea typeface="NSimSun"/>
              </a:rPr>
              <a:t>-Suspensão imediata de coletas de exames para pesquisa de anticorpos IgM para dengue, para pacientes em estadiamento clínico A e B, a partir de 16/05/2022, até que haja regularização dos estoque de insumos.</a:t>
            </a: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500" spc="-1" strike="noStrike">
                <a:solidFill>
                  <a:srgbClr val="000000"/>
                </a:solidFill>
                <a:latin typeface="Arial"/>
                <a:ea typeface="NSimSun"/>
              </a:rPr>
              <a:t>-Manutenção de coleta e envio de amostras ao Lacen/PR e laboratórios da Rede Estadual de Laboratórios, para pesquisa de anticorpos IgM para dengue, das amostras  dos pacientes com estadiamento clínico C e D. Essas amostras serão estocadas para processamento futuro.</a:t>
            </a: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500" spc="-1" strike="noStrike">
                <a:solidFill>
                  <a:srgbClr val="000000"/>
                </a:solidFill>
                <a:latin typeface="Arial"/>
                <a:ea typeface="NSimSun"/>
              </a:rPr>
              <a:t>-Dentre as amostras já recebidas e estocadas no Lacen/PR e laboratórios da Rede Estadual de Laboratórios, serão processadas futuramente somente as amostras que se referem a casos com estadiamento clínico C e D. As amostras estocadas referentes aos grupos A e B não serão processadas em virtude da perda de período oportuno para resposta, em virtude da falta de previsão para recomposição do estoque de insumos.</a:t>
            </a: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500" spc="-1" strike="noStrike">
                <a:solidFill>
                  <a:srgbClr val="000000"/>
                </a:solidFill>
                <a:latin typeface="Arial"/>
                <a:ea typeface="NSimSun"/>
              </a:rPr>
              <a:t>-As rotinas dos exames para pesquisa de anticorpos IgM para dengue serão retomadas assim que houver a regularização do estoque de insumos, prevista para ocorrer a partir do final do mês de junho/2022. A partir da regularização do estoque de insumos, amostras represadas de pacientes com estadiamento clínico C e D serão processadas conforme capacidade operacional dos laboratórios.</a:t>
            </a: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500" spc="-1" strike="noStrike">
                <a:solidFill>
                  <a:srgbClr val="000000"/>
                </a:solidFill>
                <a:latin typeface="Arial"/>
                <a:ea typeface="NSimSun"/>
              </a:rPr>
              <a:t>-As rotinas dos testes de pesquisa de arbovírus por RT-qPCR e dengue NS1 permanecem inalteradas, para atendimento aos pacientes que se enquadrem nos critérios estabelecidos pela NOTA TÉCNICA – NT 06 /2019/CVA/LACEN/DAV (Atualizada em 12/01/2021).</a:t>
            </a:r>
            <a:endParaRPr b="0" lang="pt-BR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utoShape 2"/>
          <p:cNvSpPr/>
          <p:nvPr/>
        </p:nvSpPr>
        <p:spPr>
          <a:xfrm>
            <a:off x="0" y="6573960"/>
            <a:ext cx="12190680" cy="12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Freeform 4"/>
          <p:cNvSpPr/>
          <p:nvPr/>
        </p:nvSpPr>
        <p:spPr>
          <a:xfrm>
            <a:off x="-1519200" y="6732720"/>
            <a:ext cx="10186200" cy="135000"/>
          </a:xfrm>
          <a:custGeom>
            <a:avLst/>
            <a:gdLst/>
            <a:ahLst/>
            <a:rect l="l" t="t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Freeform 7"/>
          <p:cNvSpPr/>
          <p:nvPr/>
        </p:nvSpPr>
        <p:spPr>
          <a:xfrm>
            <a:off x="8729640" y="673272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Freeform 8"/>
          <p:cNvSpPr/>
          <p:nvPr/>
        </p:nvSpPr>
        <p:spPr>
          <a:xfrm>
            <a:off x="9034920" y="6726960"/>
            <a:ext cx="3155760" cy="135000"/>
          </a:xfrm>
          <a:custGeom>
            <a:avLst/>
            <a:gdLst/>
            <a:ahLst/>
            <a:rect l="l" t="t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Imagem 2" descr=""/>
          <p:cNvPicPr/>
          <p:nvPr/>
        </p:nvPicPr>
        <p:blipFill>
          <a:blip r:embed="rId1"/>
          <a:stretch/>
        </p:blipFill>
        <p:spPr>
          <a:xfrm>
            <a:off x="9556560" y="5904360"/>
            <a:ext cx="1917360" cy="731520"/>
          </a:xfrm>
          <a:prstGeom prst="rect">
            <a:avLst/>
          </a:prstGeom>
          <a:ln w="0">
            <a:noFill/>
          </a:ln>
        </p:spPr>
      </p:pic>
      <p:sp>
        <p:nvSpPr>
          <p:cNvPr id="142" name=""/>
          <p:cNvSpPr/>
          <p:nvPr/>
        </p:nvSpPr>
        <p:spPr>
          <a:xfrm>
            <a:off x="1620000" y="1853280"/>
            <a:ext cx="845892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DejaVu Sans"/>
              </a:rPr>
              <a:t>Obrigada pela atenção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Application>LibreOffice/7.2.1.2$Windows_X86_64 LibreOffice_project/87b77fad49947c1441b67c559c339af8f3517e22</Application>
  <AppVersion>15.0000</AppVersion>
  <Words>1143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2019-02-12T10:51:29Z</cp:lastPrinted>
  <dcterms:modified xsi:type="dcterms:W3CDTF">2022-05-17T18:05:15Z</dcterms:modified>
  <cp:revision>138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Widescreen</vt:lpwstr>
  </property>
  <property fmtid="{D5CDD505-2E9C-101B-9397-08002B2CF9AE}" pid="4" name="Slides">
    <vt:i4>22</vt:i4>
  </property>
</Properties>
</file>