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</p:sldMasterIdLst>
  <p:notesMasterIdLst>
    <p:notesMasterId r:id="rId24"/>
  </p:notesMasterIdLst>
  <p:sldIdLst>
    <p:sldId id="256" r:id="rId11"/>
    <p:sldId id="508" r:id="rId12"/>
    <p:sldId id="472" r:id="rId13"/>
    <p:sldId id="475" r:id="rId14"/>
    <p:sldId id="504" r:id="rId15"/>
    <p:sldId id="509" r:id="rId16"/>
    <p:sldId id="515" r:id="rId17"/>
    <p:sldId id="510" r:id="rId18"/>
    <p:sldId id="513" r:id="rId19"/>
    <p:sldId id="511" r:id="rId20"/>
    <p:sldId id="514" r:id="rId21"/>
    <p:sldId id="507" r:id="rId22"/>
    <p:sldId id="282" r:id="rId23"/>
  </p:sldIdLst>
  <p:sldSz cx="12188825" cy="6858000"/>
  <p:notesSz cx="7104063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0">
          <p15:clr>
            <a:srgbClr val="A4A3A4"/>
          </p15:clr>
        </p15:guide>
        <p15:guide id="2" pos="225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ia Venz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5B87B-B842-44B2-8621-2BF6BEA6D37C}" v="202" dt="2023-12-07T16:31:18.334"/>
    <p1510:client id="{AE39A999-3808-4264-A999-4F805AB731F0}" v="26" dt="2023-12-07T17:01:50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970" y="1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0"/>
        <p:guide pos="22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65552E63-B036-5C5B-EE85-B86559FD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C366BCB7-E7C2-0175-1ACD-7C3D384F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7A37266C-3827-3C61-999B-46574D22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B481D9B7-8BA8-D33A-0DC1-F939ACCC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624FD0BD-A76C-D69A-3CF2-8FD39920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DFAF6BDC-2E12-152A-6793-CA03F4668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2" name="AutoShape 7">
            <a:extLst>
              <a:ext uri="{FF2B5EF4-FFF2-40B4-BE49-F238E27FC236}">
                <a16:creationId xmlns:a16="http://schemas.microsoft.com/office/drawing/2014/main" id="{DDD08B5A-3890-C9B1-954F-E002D807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565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3" name="AutoShape 8">
            <a:extLst>
              <a:ext uri="{FF2B5EF4-FFF2-40B4-BE49-F238E27FC236}">
                <a16:creationId xmlns:a16="http://schemas.microsoft.com/office/drawing/2014/main" id="{41808331-A87A-1F5B-B64A-19260AA0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565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4" name="AutoShape 9">
            <a:extLst>
              <a:ext uri="{FF2B5EF4-FFF2-40B4-BE49-F238E27FC236}">
                <a16:creationId xmlns:a16="http://schemas.microsoft.com/office/drawing/2014/main" id="{B4DEDA92-A8D5-214E-6210-E070715F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5650" cy="10236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5" name="AutoShape 10">
            <a:extLst>
              <a:ext uri="{FF2B5EF4-FFF2-40B4-BE49-F238E27FC236}">
                <a16:creationId xmlns:a16="http://schemas.microsoft.com/office/drawing/2014/main" id="{522E707F-CD1F-6758-5843-2CD4B07D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7238" cy="10237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6" name="AutoShape 11">
            <a:extLst>
              <a:ext uri="{FF2B5EF4-FFF2-40B4-BE49-F238E27FC236}">
                <a16:creationId xmlns:a16="http://schemas.microsoft.com/office/drawing/2014/main" id="{0CAB0337-CFF9-95AB-3D8D-942AB19F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7238" cy="10237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7" name="AutoShape 12">
            <a:extLst>
              <a:ext uri="{FF2B5EF4-FFF2-40B4-BE49-F238E27FC236}">
                <a16:creationId xmlns:a16="http://schemas.microsoft.com/office/drawing/2014/main" id="{74BA1D88-869D-872D-8D66-953ECB51F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7238" cy="10237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8" name="AutoShape 13">
            <a:extLst>
              <a:ext uri="{FF2B5EF4-FFF2-40B4-BE49-F238E27FC236}">
                <a16:creationId xmlns:a16="http://schemas.microsoft.com/office/drawing/2014/main" id="{A40C4DA3-283F-602E-6A0F-A21C51D5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8825" cy="10239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79" name="AutoShape 14">
            <a:extLst>
              <a:ext uri="{FF2B5EF4-FFF2-40B4-BE49-F238E27FC236}">
                <a16:creationId xmlns:a16="http://schemas.microsoft.com/office/drawing/2014/main" id="{BDD2BB92-568B-7034-FA1D-398CF915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8825" cy="10239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80" name="Text Box 15">
            <a:extLst>
              <a:ext uri="{FF2B5EF4-FFF2-40B4-BE49-F238E27FC236}">
                <a16:creationId xmlns:a16="http://schemas.microsoft.com/office/drawing/2014/main" id="{EC639BF7-E196-FB6A-62BE-4E97D76F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81" name="Text Box 16">
            <a:extLst>
              <a:ext uri="{FF2B5EF4-FFF2-40B4-BE49-F238E27FC236}">
                <a16:creationId xmlns:a16="http://schemas.microsoft.com/office/drawing/2014/main" id="{04D99C50-0D79-812A-96DD-5B63666A4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282" name="Rectangle 17">
            <a:extLst>
              <a:ext uri="{FF2B5EF4-FFF2-40B4-BE49-F238E27FC236}">
                <a16:creationId xmlns:a16="http://schemas.microsoft.com/office/drawing/2014/main" id="{831B8521-7C1E-48B6-BA66-32350392CA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3988" y="768350"/>
            <a:ext cx="6780212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5261C604-0573-4030-AD37-87FC3BFB2EA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2513"/>
            <a:ext cx="566737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11284" name="Text Box 19">
            <a:extLst>
              <a:ext uri="{FF2B5EF4-FFF2-40B4-BE49-F238E27FC236}">
                <a16:creationId xmlns:a16="http://schemas.microsoft.com/office/drawing/2014/main" id="{0C901903-8159-E097-AB2D-1C1F8E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6613"/>
            <a:ext cx="30797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814" tIns="47407" rIns="94814" bIns="47407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A7065F4-2C8F-4C71-AB3B-5FBC6A236C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9075" y="9726613"/>
            <a:ext cx="30575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1" tIns="48527" rIns="93321" bIns="485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75"/>
              </a:spcBef>
              <a:spcAft>
                <a:spcPts val="75"/>
              </a:spcAft>
              <a:buSzPct val="10000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fld id="{3824BE28-3775-493A-8AC4-5493A9D30E3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">
            <a:extLst>
              <a:ext uri="{FF2B5EF4-FFF2-40B4-BE49-F238E27FC236}">
                <a16:creationId xmlns:a16="http://schemas.microsoft.com/office/drawing/2014/main" id="{C4577CF0-47A5-04F9-F67A-292EB9A252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0375" algn="l"/>
                <a:tab pos="925513" algn="l"/>
                <a:tab pos="1392238" algn="l"/>
                <a:tab pos="1857375" algn="l"/>
                <a:tab pos="2324100" algn="l"/>
                <a:tab pos="2789238" algn="l"/>
                <a:tab pos="3254375" algn="l"/>
                <a:tab pos="3721100" algn="l"/>
                <a:tab pos="4186238" algn="l"/>
                <a:tab pos="4652963" algn="l"/>
                <a:tab pos="5118100" algn="l"/>
                <a:tab pos="5584825" algn="l"/>
                <a:tab pos="6049963" algn="l"/>
                <a:tab pos="6516688" algn="l"/>
                <a:tab pos="6981825" algn="l"/>
                <a:tab pos="7446963" algn="l"/>
                <a:tab pos="7913688" algn="l"/>
                <a:tab pos="8378825" algn="l"/>
                <a:tab pos="8845550" algn="l"/>
                <a:tab pos="9310688" algn="l"/>
                <a:tab pos="9777413" algn="l"/>
                <a:tab pos="10242550" algn="l"/>
                <a:tab pos="10709275" algn="l"/>
                <a:tab pos="11174413" algn="l"/>
                <a:tab pos="11176000" algn="l"/>
                <a:tab pos="11177588" algn="l"/>
                <a:tab pos="111791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75"/>
              </a:spcBef>
              <a:buClrTx/>
            </a:pPr>
            <a:fld id="{33DE7690-DC14-4DD5-A374-3C708B284259}" type="slidenum">
              <a:rPr lang="pt-BR" altLang="pt-BR"/>
              <a:pPr>
                <a:spcBef>
                  <a:spcPts val="75"/>
                </a:spcBef>
                <a:buClrTx/>
              </a:pPr>
              <a:t>1</a:t>
            </a:fld>
            <a:endParaRPr lang="pt-BR" altLang="pt-BR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FEF140C8-7D3D-42E4-2597-62C2807E9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68350"/>
            <a:ext cx="6799263" cy="382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0251A38-E4D6-6BFA-28BA-D9F73DE9B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76900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0E10EE84-DC4B-AA57-4329-FA176FAE3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9726613"/>
            <a:ext cx="30670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321" tIns="48527" rIns="93321" bIns="4852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75"/>
              </a:spcBef>
              <a:spcAft>
                <a:spcPts val="75"/>
              </a:spcAft>
              <a:buClrTx/>
            </a:pPr>
            <a:fld id="{4D197C7B-6A17-44CF-8E63-598698FEA2BB}" type="slidenum">
              <a:rPr lang="pt-BR" altLang="pt-BR" b="0">
                <a:cs typeface="DejaVu Sans" pitchFamily="34" charset="0"/>
              </a:rPr>
              <a:pPr algn="r" eaLnBrk="1" hangingPunct="1">
                <a:spcBef>
                  <a:spcPts val="75"/>
                </a:spcBef>
                <a:spcAft>
                  <a:spcPts val="75"/>
                </a:spcAft>
                <a:buClrTx/>
              </a:pPr>
              <a:t>1</a:t>
            </a:fld>
            <a:endParaRPr lang="pt-BR" altLang="pt-BR" b="0"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A2270-1409-439B-B420-5BACDCDD6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BFC72-DE64-405D-9030-BD9004FBF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69983-C7C5-4417-6DC4-47A46265C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A9F76-8D1C-4538-ABDA-01BF6A6AFC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68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4E8E0-E8A4-4155-8B8F-1CBFDC3A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87F488-6A14-43CB-8E74-2282865DD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398C2-803D-B39F-2F6C-4E29BBF087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609B1-96A7-4124-90EE-601A1C94F9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87274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1A897-51F5-4C0D-A9B7-68A8C6A8B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F7EB18-C60C-47DA-B46A-F10BDDFF7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B327CA-8F31-F22D-F608-A3E1F8C92E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5D9CA-308E-4EDA-AB0B-F7ED8D443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70940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1FC5C-3CEE-4E4E-A816-039756E8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F5AD2-4EA0-456E-AE8B-97E712FC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71753-859C-26F7-8B09-1F5B13B318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4DB1-7F9A-49B5-BB07-81DCEA67D7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8470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75BE8-75B9-4E00-942D-073F246F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96C05-FAE2-4245-AEDF-FC7BDF36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142C7A-4B19-300D-F4E3-60AF150A0F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6AD4-EE93-47EA-B59E-BEB562B25A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46863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19A4-520F-446D-9044-8D85D9C1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E6AAFE-666E-4A4E-B96D-A6C66CBAA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8DC2FD-B613-4B79-96AF-61E8B6C6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8F706-2B77-92BF-F7D1-9B0081414E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86F4-D7C9-404B-BD7C-FF0086D5E8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8563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37F30-44B1-47E7-A91F-79987948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51FEA9-A456-434C-9B53-D3F9F913C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94E0B-73D4-4905-A0D0-4059F79F6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CFDA60-2639-4B4A-992D-4BD5AACB2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D750D2-8494-4E37-8644-8D0F5AB87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3C7F1D-A5AB-58B0-A831-F6F62F3DC8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9A0AF-B432-454A-88FE-67149C784F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4072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5F0D1-6F83-4FC9-A13F-DEDBFA05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B30DA5-B69E-B368-A3B5-157B4A15E4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5AA90-F209-4355-9553-3CEAAAFDCA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46902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CD7B6E-B98D-224A-7CF8-554659929A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4765C-2AAE-4286-A8E4-64B543D77D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7926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8EBF3-AA25-4A86-A548-6533AD2D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1AF5C8-417D-42D8-AFE8-8D0A9372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DCD969-A57A-4149-8AA8-D6B6D137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FA816-97C1-34EA-A767-8447CF99E6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E4ED6-BEE7-4A30-8AB1-38A4B5D47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5516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1AE40-E573-4CDE-8BF4-8BBAF111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8E8044-FF21-4C7F-84C5-C7419B105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3A1098-3B57-424A-B871-4C982B0EE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6154D-C30D-FE42-B3E5-3AFAF7C8EF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6641B-FCC5-45BA-B6FE-964EA25291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92065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26295-E63C-43F8-85A0-370C4260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BD77F3-AFD9-402C-B043-A2EEE070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823E8-4C0E-A506-9B47-2444543D18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23272-5FE5-4B2C-A567-F99839CCDB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203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786BB5-4B86-4271-83D1-F3A48C07C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4A6F4A-D6E8-48EC-B7A7-98459D733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B819BF-EC95-AEC2-FC4C-24B88880912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4E83C-E6B5-44A6-987C-4C13C674E0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8802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9CA9D2-33F0-4379-A35C-E0C7FF20B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B3A5C6-4800-4CBF-AA21-CC68C6721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D4775-DB35-553A-D719-212BF65028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1F685-C12F-4BBA-928B-A6A3226F70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385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A1715-5493-4151-8FC6-E72426C0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3315CD-2396-45DB-B9BB-85F958F88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CDA19-1E1E-7F99-6BC7-6F50D1492C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47FD6-F289-42E6-9B80-55B13087AB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53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1C8D-DD41-4B97-91C6-A7591B9D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FCFCF-D860-4638-9B84-5BAA4C19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D8865-61C6-F564-94B0-E1CFDFE69A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28C67-EF08-4BA5-9834-5E1BA581E2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397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0F733-8CF2-40FD-A581-3DCCD14C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45239-50F7-4D66-A6CC-06EB88350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E4740-58C3-903E-4AE9-8EBD469DB6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00C05-32BE-4AF1-A250-5E673F5C97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392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FA33F-9BB4-490F-9051-E5C9ABBF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EA30D-2EBF-4FB2-9BA3-773130469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5F5D42-0519-4833-8A32-AEB0A8DD4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7B3EB-7FAE-45DF-2F36-66EE5A9F89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EEA0B-AF66-43C9-9B53-33C47D51A7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365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6C0C5-A2DD-4E26-83DA-65390A10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96706-28C6-42D6-8012-8AC491DB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115AAC-672A-4DD8-9125-041658649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4B03B1-0721-437B-A592-546317F44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7B2416-5C09-49D4-A604-FD0E288C3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F66037-7D30-B7A9-CC6A-E7CB5A8F88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120E7-26B1-4EF5-8900-95C910242E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649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9E643-5C1F-40A8-90A9-1E995D81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ADFAE1-09ED-EB57-99C4-DDE776E915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055D2-8088-470F-872E-8B8FA512EE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834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565E2-455D-CB91-F625-6CEB64110B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C2C7C-A0C8-4D56-A793-CB97C87D16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21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80725-71AD-43EF-9916-AFBEB67D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F50D4-4DEF-4706-B20F-03A88712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35FFA2-0E1E-459F-89B0-E27DBCDF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0AF6-4A72-7508-A916-EE5DFF268B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FD297-DE35-4FB6-B6DE-B644F9AC02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1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FC60E-C67B-411F-AC26-2CD05E08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D9012C-2AF2-4511-B336-FF19BCDF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E0938F-B9EE-0DC3-DB23-0490A96FF1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BB4ED-DF6E-4DD6-A23F-1DBE88679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434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0D571-664C-40A3-BDAF-B8F988E0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9FA649-8793-4C6E-85F7-B387D2B38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BB5B13-436F-4531-8E18-FB7B67D47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54047-8DB1-75CD-96F2-82DB2024FC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610A2-D343-4235-A14E-C6FD8CE0C4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73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43DC5-B208-4512-ACE0-C1655770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50B8E2-0C22-4D19-AAA0-87D0A0030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822B0-F1DE-95F9-7F46-F50390C5E9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BFA3A-7B8A-4C18-A5F8-6F7DFA9542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295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3FF410-C8FD-4D85-A89E-B3FBB96E3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F3F01A-8248-4AF5-83E9-F6125DD07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A9128-36E7-68D2-B1FA-D892DEA5AF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3CCBF-E521-4691-9CF9-991E21BECE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230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B363F-9180-44FD-B8A9-CD73E53D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DD8AA4-10FE-46B2-B8F3-C952F977B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0A1F4-2009-6341-F4E9-E028E6CDB9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2364-724B-4136-8427-81F05A3F4E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1874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F1544-230F-46C1-BE5A-A0F927AF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3EED7-BBBF-4AA1-8370-D1B74077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BA6D3-EDF0-346A-F6BE-48925ED35A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83617-C80B-4ED5-A26A-9969E0130D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24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DFDF8-DDA4-487F-AEBF-C59B24FB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369D0D-7F60-4F74-B4A1-DF6F5FC2E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28F1B-F2BF-23A3-6DB3-5B848EF2B3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B2F7-4E7B-4F03-AC85-7DFEC911DC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541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33220-6E88-4AA5-92A5-82508BC9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464D2A-88A0-4397-A9A3-84F0F3DDB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F1AC57-EA05-4838-8D09-24836F457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03D5D-818E-3701-9C51-164A21CDCC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E6D87-7273-472D-B1D0-824AA8209A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32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C456F-A6B1-4BE8-A848-B3022F7F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C5042-AC14-44E9-A15C-830773349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38C5E1-099B-4EC2-833C-996BE6C4F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CEF927-800D-4A44-B0A4-292725BEE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0C4E99-3347-419A-9DF4-0C8237025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8D06AD-F6A8-152E-9E6C-AEC0315FD5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E51ED-B395-4921-A7B0-B7B6A59EF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1346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F2C38-5114-48F6-8698-D9A39F05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A09B3C-51C8-AC02-AC8E-D3FC01D19A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CBEAE-7D2D-44F1-92F0-E76C03EB1A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9968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E18165-6D38-4A8E-D5C2-DCD785F000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AF104-73BA-4E90-BEC1-02C55B707F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035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8499F-43D0-47E6-9A94-00C99F8D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91B08-E414-4FEA-8EAA-10BA209A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0CF6C0-69A8-BEEC-3B19-38347AD9D3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5F17-5AC9-40DD-A3F7-8B7CF1B24F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942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03A6D-5F50-4A9E-AC32-31505E04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35FA0-665B-4B6D-A10E-1EFE8CF9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820A9E-A4C1-41D7-BE3A-E13262546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93CAC-3623-644A-76AD-7D69BAE44B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22A94-F5CC-43F8-AB1A-801F160E88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3455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C8A39-D34D-443A-B7ED-44FF8A35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482777-0C46-4723-871F-173C9FCA8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83AC2D-55BC-41A9-B158-065EA2B8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C2DB7-6730-A522-7C63-12C84669ED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A1D4B-124D-4C04-A461-1CB8B69789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2063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93DFB-BD15-4A06-BEFE-216119E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BECAEF-86C9-479C-9997-CA142D08B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6066CD-D03A-A6C1-544A-8C8FD45E39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190A0-5ED4-4CD0-870C-E75538423E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8540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6C82E8-5B8E-4E76-BBE1-7CE8F0112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A6D4FF-0A58-4E03-90B1-2C576180B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2E473-BEEC-B74B-01C7-D4CD7137EC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E24DE-CA7E-45ED-8FA4-7D3699A88A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7624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E5E0A-7915-48B7-91B8-6C860652C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1E092E-2FF0-4762-B126-639E9C063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AC3E1-8C11-0C17-4D7C-CDCF67BEDF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A5875-1931-4375-9A80-8B4A57CE28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3666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32357-4187-42C2-BB2B-2A68B682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45539B-D049-47E9-9736-7E858588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8B749-C9D7-9AE3-0B8F-8F3C7CD24E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8BF39-0AD2-47B3-A3A3-9DCCC6A2E3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2663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1DCDB-FEB5-4960-B9D2-344253CB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387801-F665-4D8C-94EA-5BC0B115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53A9F4-6A25-CC9F-57FA-25206EB1C5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A2AF0-5273-47CD-882A-994C51FC93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9710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F1F8B-0A67-4467-8CD8-B71D8650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6F0666-11BE-4E25-8A74-B6583C172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BECFC6-1691-4BBC-8EA0-54205D56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ABDD1-FF4A-F378-B1D7-6510684073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41C7-ECA7-4257-8579-968653AA7F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283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3C039-5F19-40D9-87A0-CE5E0268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252905-0F7B-4199-9D2D-B7F144F14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D94A90-6C44-4D83-9E77-68C02F4C2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9FEE6E-D1BD-4C73-8A47-F4F6CD964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19A2BF-73E6-4E28-BAC2-AD84F6A5A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9F0355-07DA-7E9A-CB74-6B12B7A412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81AB6-0F63-48BA-BE10-E81B3D6EE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49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CD912-0705-4C68-9EFA-0351CC20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34E524-8A2B-8803-D319-2A0A356ED1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6BE4-CA1A-426E-925F-32AEC42FCA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404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3DF1-4BC2-4488-8D15-7445287B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15613-7E4C-41A5-8A33-13760CC22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819539-5E55-4B37-B62C-A11D5ACF0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E6EC3-154A-2F43-7AEA-42F5FC1AA5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6BB3E-6D98-4AAD-92C3-242FBEC4E5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1894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DA7CFF-4819-43C9-FBA3-751D2DB637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3C62E-EEF2-4D69-9EB2-914D9CE2B7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2671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1A535-996C-4246-918C-1983B2AC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57A04-D373-40D7-A060-68C319DE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2CDBC2-433C-4347-88C5-62B739A3A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FAA06-7433-5C15-5C4B-10C3D63A88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C99CC-1B5A-4CA4-A8BF-4C8A1BFD9E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9327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AEC81-77BA-4BE1-A20B-CC78D5F8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B7AE31-ED33-4527-B959-27B8A4774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785CEA-7375-4BBF-A939-7E9C1D5C1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D716D-95AC-53E3-F927-985C69F23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6F4D-D88C-425F-9492-7486731FD3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4298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6EEEA-B958-4AF2-B737-4940A772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25CABF-9ED9-4BB5-98A7-1D1F98C70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B3E0D-4EF3-E2EE-7C84-FC78E76C61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CAD30-A513-40F3-A0F2-967B52C8C1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3862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C25284-1386-4916-949D-288549689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9B4617-102D-4DEB-91A6-EAFE7757C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9F804-BEB1-0426-71BE-D535A9A9F9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8FD7-6B2C-4435-88D7-F483F6AC0E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2116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7CE1A-C96F-4AB1-9433-B44AFC564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6F1898-48C6-44D8-9753-0C6927F1E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788242-56DC-5D73-1B09-CFF7191D74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C637C-881C-448B-A46E-188FBDBB45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142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B17B-5B5B-4A08-BF93-DCF9BBDB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4AEA34-6B95-449D-A3E0-6AD67D72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069AE-03DC-7B87-24DB-9C17916842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34953-7604-4196-9B09-AC127872C2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0556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28D62-CA93-467D-9983-863D90F4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87FEE7-C3FE-424D-821D-467C6F1B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6E2C1-C974-1297-2513-4B102BEE34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40403-B1C8-4432-AD68-C686828E49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9965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C5A93-C415-44C8-AB88-62C921A3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8972-5379-49C9-97CD-2573AB1EB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BF8C3E-E24B-4300-B417-953892C67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6D3988-10F4-F6DD-E32A-87FFA8E5D9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875AB-35E0-42C7-8952-7871FFB19F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2160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2A4F-AB77-480C-8A2A-791B193E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647295-E5E3-4EA6-B960-09A9187B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92A56A-EF1E-4808-A9E2-74A393A9A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CCCF5-6C5F-4FA3-95F8-D11BBD4F2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6C937A-87A6-4C41-9E2A-D5ACAD4CC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64FEC4-2486-9073-06CF-D834EBF39B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49698-DCAE-4515-B55F-BFB4DE1ED2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18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AFC19-DD68-44D9-9BF9-07731758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139C1E-CD45-46A3-8A4E-E6C6E796F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310FF5-2110-441A-819F-11D2E54CA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9AD6C5-4002-405C-B3E0-14517D09E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53A617-2C85-4252-8E10-6FBC24D01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EEA9BB-BA93-6E31-36A4-1B3E886B31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851E-7B06-4540-8376-C9F3C74EB2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1963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5DB00-5967-4DB2-935F-499233DF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951877-0949-DEF5-3A2C-04F8DD478C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2173D-1EC9-4922-B5D0-BFD1C1645D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1179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E8F27D-6870-D2C8-6E7D-0A4B863297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80CD-9DA3-4967-A484-5B5638F723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5527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62233-0FA3-4BFD-ADEE-1521EFD4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876100-AACC-42F0-AB06-00208524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E30431-E1BA-412A-95D1-43DB409C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5CB37-F929-10F7-B621-E457892021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5B29A-4B2B-4A96-9770-CE274E8A77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0419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FF4EF-18BC-4350-8C10-953323AF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206D5F-077B-4F74-9567-9D76D4775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123578-3ED5-47DC-A323-9AACFBD33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1D613-EBC6-DD6D-9E64-C1BC8713A4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6D723-183C-4C9C-A435-7811C38D6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467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C6ED7-9522-4ABC-BD96-6AA5AA37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2EB0BE-7E3F-4E1F-A410-6AF83E65F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6FF59-901B-B5E8-0B48-B54D497A0B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4DD4A-678B-423E-A6BB-62EC785E8A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4703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509236-BAC2-4D1F-AD06-0C911DE9C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60DBD5-CC79-4CDE-97E5-C24F2D71E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2B12D-9A72-2BED-B36A-76FA6C9C22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779CF-E187-4AC6-B63D-1AA36D2587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913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84DB4-A6B4-40EA-93AA-BB55723E8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C65254-D527-437E-93B6-22F406730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D0AC51-880B-AB17-442C-201E2CB3F2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AA692-5361-415F-9811-3186B179F4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190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1609E-584E-4EAE-AE6C-356B6951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0DAFBA-BACD-4AA6-A10B-D2429414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D6501-A313-70C1-F1FB-D015DB4373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7BA1-6265-4AE8-9585-7F67ACFC45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8614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76778-B115-4282-B53F-6E655487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9E0806-5677-46A7-AA2D-F698A831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CECC7-98FB-5AD7-20F2-41A2977212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904B4-8DCC-4970-B44A-B685D5C9F0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478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C7C16-C0F0-4A10-9E62-BDBF5BD5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CF0DE-3CC5-4C5C-B0DF-9F2D5C3F6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5438" cy="39719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DCBEBA-6550-45B4-AF3A-2B82D651E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604963"/>
            <a:ext cx="5407025" cy="39719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BD740-430E-6192-20D6-A8CF8BC43D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DDD16-B1A6-40A8-9A1D-454BFED3C4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44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B821-25D3-48BB-8B39-5CA19B18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99B191-8F71-6342-525B-FB83E8BDD6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40733-67A5-4564-B43F-2AB45137FD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5858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D3551-168B-474E-BFF3-834B8FC4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164A37-2087-4DA8-A0B8-9C781C5C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C3CD17-73DF-4DE0-B63C-E6ABD001D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99ECF0-106C-4CB3-A42C-1031B868A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FF47B4-5585-4FC1-839C-8CBBD03AA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BB8130-02E8-D6CE-E2C0-94F1476C20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01DB2-0FA0-4BBF-8D25-EAD7BE7B6D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0480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0708-ED8E-44A0-B332-9D90D8B8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D943D-D7EB-E37D-D1B2-67F00D8AE9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53B2A-CC83-4F9E-8CA9-F1388E0706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0278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1B4CF7-5E50-B77F-D03C-F5F0BEFFEB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E5A52-FC7E-49C4-BEBC-28DCAA36EE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8570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210F2-3766-4912-BB58-7BE9D41C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ADA229-7D24-4CFF-8D11-3A338336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512DEA-E23C-4226-9DD4-F2E9EE4D0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A40-8549-76E4-E3B2-6A66A2FE409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3137A-09C5-4ECC-8F15-F3C43A3993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78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DD7D6-E86B-4FC5-8164-D0F28B46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544934-0FAE-490D-9991-9412AD4EB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BC5C4B-B6FA-44D3-930D-E273DDF07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4B184-D7D1-84B0-FB46-C66A8A67120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58BF0-0D49-4A92-9322-73E35E5A86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8353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4EE92-F34C-4FE9-B9F6-96A82379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A524D5-47B6-47FF-B71E-40B4BE334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C8152-3AD0-C7B8-0B10-EAFFE0695D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4E558-6E78-43F2-94CA-9ADE9C6DFC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2385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85CE7C-32FD-4DCB-8131-418A66C22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4438" y="273050"/>
            <a:ext cx="2740025" cy="5303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3F635F-81D7-40CB-A87C-F6A9A4A60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2438" cy="5303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12F61-316C-02A4-DCE2-071F04AA90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446F-547C-4BEF-B32A-A1EB107C10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0171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43C39-AFFB-45FB-8876-E3650DE7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C3B420-9FD0-400A-9238-72AF53E8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B4A3E-7100-8425-5D6E-48E504DD0A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00F8-0574-411F-8DC4-FC8D4E224B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6518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0F12B-015F-4BE9-B4D6-61820F54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71ED0-6F1E-4941-8D80-1699D8FC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88307B-F23C-083A-DAF1-DCD4BD7532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19B82-D69F-4C39-AFB5-60F7159496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7980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53C82-907A-4810-AD5A-7939B7F8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593B93-8EE8-4423-A099-26932128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F517-15AD-00D0-554F-903F0A40A8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0B382-4F95-447E-87E0-DBC25CD28E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29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F288CC-6498-2A00-8926-6175E55F5F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87194-05AF-4170-8C1C-21A4054705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613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48ECE-81C6-4759-A923-46E5F8D1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746BD9-8EFB-4AA8-A4D5-A1F4989D1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1788F1-CCDB-472F-AE6E-43037CD6D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DD324-9CBC-810A-AEF0-6E127C5894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38DD-E654-4BF7-BF5C-9EC7826195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392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2831D-B509-4FE7-B242-29CBD182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ED81E-4F92-48CB-AFD1-8FB4C2249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B20513-56C2-4049-83B2-7BC7E000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12D36B-39D0-497C-8041-21313EB1C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91EAEE-0742-494F-A0D0-1C05CF2BC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BC1A64-B62E-1587-60EA-DB56175FE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1D224-B79F-430A-B6B2-313DFF2D05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88990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EDE9-4C95-40C5-BE5B-49ED7E53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0F6E43-7396-FBA4-E780-24742F2DC4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4C61B-FE70-4065-B14A-F6D15A332D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5288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ADA964-B823-C370-2D19-61C8A96AAF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4CBCA-5A91-451C-BB95-7CDB66F15B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516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BA1FD-E5EA-4E68-A2C8-2AE4FFAD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122E8-50F0-4F3B-919E-C04AA7696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415750-39C0-4060-BF2E-B70C57936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3A423-B3CE-DB09-9465-C7179CB828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4C029-EF3B-4084-94A8-BE8688D4F4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361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21D8E-A28C-4B4F-9996-8BC58CBA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7EFC8C-1FB5-4E38-9E5F-2B35F9A7D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90545E-A011-4EE2-B3CF-660653C81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0099B-3257-6078-C407-8638E40C0B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5B482-E0C5-4662-8CF9-011EC0363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198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F6B8B-72C9-45A7-A8C6-406A6670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3725CD-59F1-4CA1-A778-287ED519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EEA79-7507-8902-0EE6-126FC541DB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DE8FB-63A4-43BB-9038-B49EC82CA4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5245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2C52EE-AE7F-4276-984F-3F9EF8A37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40729F-D1FE-4709-81C2-9867D22BE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7D95E-24A7-4727-74A9-47907485A7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6CCF7-C43D-4DFC-AC19-7BFCF23717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029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BECF0-0292-4A2A-B737-3E8FB44C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52EF47-DCC0-4DF0-851A-2A020D63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279563-B514-DEB7-F268-774B9E984E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F20DB-D960-4A1D-AEBB-0AD42467A0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8117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7FF3F-C110-48AA-B684-D437AF2E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4072B-E8FB-41C7-B468-44B90E53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B29B4-57B1-EC19-BF50-D859B2114A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AE7B8-DBD5-4B32-BB41-AE88E6AF31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83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1EDD7-4864-42B5-BAD4-DF0E540D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4119D8-952F-4BF2-8D88-D5809C60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9CB60F-DD2A-48A2-B0CA-E8ABBB102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1784C-B224-73A7-1356-D8A5A4AFC5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2AF11-5F82-42A8-AD55-C5DF6F6C6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500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D72EE-C562-4619-9211-869538A2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5400D4-531E-4A4C-8839-3896DC86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531C3-DF7C-1AEC-3B01-5E7774A289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E3A60-C521-49A2-8820-34C263861F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0133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F5F86-EB7F-4738-8929-680BADE1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64DD7-8E1D-42FB-B273-68296A2AD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ABC502-337A-404A-B684-9F7019571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06505-6C7F-F83B-2487-E79B2EEFCD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A1EC-59B0-411F-9BDF-E8A9988F7F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90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3D13C-2D1F-4035-AFC0-873F285A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AE06EB-D28E-47C6-8938-AF00D748F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C3B3EB-4DB2-47B5-A379-4622CF12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817BC4-E705-4038-A8C7-777C21F67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77AB7F-D5C4-43AA-B17A-615F4E33C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991E14-0513-921D-2C96-18B927410C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282B1-2CEE-42C4-B97B-6C2D32B570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642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68B04-F3BE-442C-BB75-8400462D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C3B510-4090-4557-0D86-56881835F6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E406C-6160-4BC7-B887-6C32D72749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6978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6813B0-3AB3-B5BE-5BFE-630CFB7546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64715-5F31-4185-B558-8BB1FF8594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0236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B6AFA-722B-4FDF-A1E0-4A81675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41A8E-6BF5-4660-9A20-A46D069A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87FC7E-CFC1-47B5-AF63-D4A1FAE8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8061B-6B64-198A-C4F0-866ACA8993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4018C-B78E-4FCB-92A2-7150FA4BDD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0899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6CC30-3616-4962-977A-1EB339C1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9CA9B5-1FC7-49F3-8933-C346FD271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911708-8E64-4260-ABC0-A98E0FACB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93BCE-6093-056A-86B1-76C986BF86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73C39-0605-4A7A-BB25-26A00C4AD5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3164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845D-E3CB-4CC4-A180-4266B70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967D26-5691-42B7-88BE-DE587D00F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787C3A-BE21-F3C7-DA0E-15AB97919F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17C25-343B-4BE6-A800-7C904232C9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9771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AB9F87-E9EE-4231-A18E-A3B5CC25F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1F02D1-A619-4B12-A20D-B53FEB58E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0B3FE-810B-3364-CFE4-FC1CCA78E5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75E51-3A9D-4B1C-B76F-5BA028BF11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28138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2234E-E2DE-4392-B7FC-EE4501E37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BCCFF-303B-49B5-BBF9-803A406B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E80CF-5245-C702-AB1D-2CD054F15B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4C47F-CA7D-4209-96C0-F584CC3A79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24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F1AF0-C879-4F42-B634-A8C4B134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B36794-2C51-4696-B87B-E5506D38B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6E58CB-42F9-4697-97A7-33F2C020D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566AD-8CF4-B17E-578A-5820B9D4DC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AABDC-520C-4320-AC74-0EA1F65ADE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9176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6C483-96A8-4C1C-A362-770F20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50F0DF-FE69-4225-B61C-E89C1E81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B4753-76B3-DA6B-7F13-E24D2637EE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67AFF-35FF-478D-951E-FD50A7965B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5892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98C4B-22F8-499C-AFBA-3F2C2252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8B60CB-3355-4C98-B29C-D676EB97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697C1-FB12-1055-5276-DE120CC0B7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EAD73-C33C-492B-9850-4C204C4C98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42411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36770-9DAB-43EF-8291-90C6E3FE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80F95-2EE3-485B-A886-0298480BC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C7030D-D06E-4101-863A-36444285F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B817E-5E88-081D-513D-182B74FCAB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F97A-6B8C-4FA8-B74E-DE9481E2A2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6465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E9FA8-1D2C-4D64-97A3-76EED27F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97633-DFB2-498C-B405-711D33DE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1430D9-20A6-4D93-A0B9-0823849EB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B17A7B-F4BD-477B-8A90-F51C3503A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D5C445-6CB0-4407-A8DB-51BDC93C4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ABFA74-CD11-0AD0-504E-C66B3BAEABA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637DD-72A6-4D53-B0D9-D011FA76A7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88000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069D3-444D-4F12-8FCB-82DE9462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CDB3FA-C749-1550-1EE3-8876555FD2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9F302-6F19-4E09-A6E9-9BD0551A5A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95273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E6204-7BBD-B89E-7FFB-83C7E722CE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B0F6C-FEFD-4069-8797-A7CB6D39CF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102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6E144-5765-41FB-84A4-C59BEFD0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D6237D-F38B-45F7-9D64-1A7041F0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222EA3-A28D-4E80-8049-1415FD0FD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67EA8-DD43-9F18-D1C3-8D641DE57F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05F0C-73E8-4721-B760-A0A89002CC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6683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D2A1D-9395-4F2F-A4E6-7E39744B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10D3BAC-3CB5-45FB-A5B5-ECD64EDC0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E8F54D-FC04-49D1-BB3D-8607184B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B42-4D0D-35C0-7635-164F95C106F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069A-67D1-4C1E-B916-09FC36E3B0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26436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21A24-2A1A-4B5D-BFA8-E4C5CF58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8E73E8-8E70-4BAA-819C-7BE02D629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0A4DC-52AE-852F-052F-01740425A7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E2EE1-7204-44B6-9EF5-10B84D5861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6812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B1D427-4CED-4D85-A786-F5587D3A5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3A968A-44C0-49E2-9BBB-68975A400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0BF9C-1BD0-C3FF-1944-7449E8A43D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E0CE9-93B6-4CDE-B4B7-0CFBA7FDB9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98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>
            <a:extLst>
              <a:ext uri="{FF2B5EF4-FFF2-40B4-BE49-F238E27FC236}">
                <a16:creationId xmlns:a16="http://schemas.microsoft.com/office/drawing/2014/main" id="{E70B5524-6D47-AE16-7941-31A46C58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Freeform 2">
            <a:extLst>
              <a:ext uri="{FF2B5EF4-FFF2-40B4-BE49-F238E27FC236}">
                <a16:creationId xmlns:a16="http://schemas.microsoft.com/office/drawing/2014/main" id="{AB539318-33B5-75FE-FE1E-C4FCF06D5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E94F9CC4-7FB9-265C-6861-5BB0EF31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C09515D-93DF-4A65-A537-4D27BDEF7C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111CAFC-9A75-407C-9EC0-9C8823A4509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">
            <a:extLst>
              <a:ext uri="{FF2B5EF4-FFF2-40B4-BE49-F238E27FC236}">
                <a16:creationId xmlns:a16="http://schemas.microsoft.com/office/drawing/2014/main" id="{EB2BFA4A-2D51-729B-7577-09903E1F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3" name="Freeform 2">
            <a:extLst>
              <a:ext uri="{FF2B5EF4-FFF2-40B4-BE49-F238E27FC236}">
                <a16:creationId xmlns:a16="http://schemas.microsoft.com/office/drawing/2014/main" id="{87137282-431C-0253-9472-ACFDB2C3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5239F6CE-9CE9-C9E5-29FC-D8DFAC67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0F51764-C088-45F2-A6FF-D65EC0727C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6E16126-1C8B-4C26-88EB-C7A4BC767C5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>
            <a:extLst>
              <a:ext uri="{FF2B5EF4-FFF2-40B4-BE49-F238E27FC236}">
                <a16:creationId xmlns:a16="http://schemas.microsoft.com/office/drawing/2014/main" id="{4CD06B91-7DFC-9E8F-F998-7CD9190C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Freeform 2">
            <a:extLst>
              <a:ext uri="{FF2B5EF4-FFF2-40B4-BE49-F238E27FC236}">
                <a16:creationId xmlns:a16="http://schemas.microsoft.com/office/drawing/2014/main" id="{9DC0A43A-BBA8-A1F2-6BCB-57DA0DF0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A67DB85B-8C54-74EA-C596-B381BE9F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9D233A3-EC55-4485-AA23-26F55F7457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232E3AB-127A-4A45-BC6C-89A65E2E42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>
            <a:extLst>
              <a:ext uri="{FF2B5EF4-FFF2-40B4-BE49-F238E27FC236}">
                <a16:creationId xmlns:a16="http://schemas.microsoft.com/office/drawing/2014/main" id="{9AD3256B-45C6-94B4-502F-6A59C745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Freeform 2">
            <a:extLst>
              <a:ext uri="{FF2B5EF4-FFF2-40B4-BE49-F238E27FC236}">
                <a16:creationId xmlns:a16="http://schemas.microsoft.com/office/drawing/2014/main" id="{E53D6517-101C-843C-16C3-F566C39B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6803F1D-E10E-4ED3-6A35-EDC7D5D9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6BDE1E8-C065-4B24-AAD4-3EE43D9A27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B0E2BEA-E55D-44E3-B3C5-D5018ED6B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>
            <a:extLst>
              <a:ext uri="{FF2B5EF4-FFF2-40B4-BE49-F238E27FC236}">
                <a16:creationId xmlns:a16="http://schemas.microsoft.com/office/drawing/2014/main" id="{66D7C55E-22B9-AF10-9462-C8653B11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9" name="Freeform 2">
            <a:extLst>
              <a:ext uri="{FF2B5EF4-FFF2-40B4-BE49-F238E27FC236}">
                <a16:creationId xmlns:a16="http://schemas.microsoft.com/office/drawing/2014/main" id="{2E970302-6139-4B6B-0A7E-ED163EA41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CBD015D-1A54-FE3F-9F1D-C52011E1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47D01D89-38CA-47C6-ABEE-0ADB9303BE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132E912-2129-4D4D-8D3F-07184CC1C76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">
            <a:extLst>
              <a:ext uri="{FF2B5EF4-FFF2-40B4-BE49-F238E27FC236}">
                <a16:creationId xmlns:a16="http://schemas.microsoft.com/office/drawing/2014/main" id="{C12E1921-45CA-FF4A-D3E4-A62C5EC5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Freeform 2">
            <a:extLst>
              <a:ext uri="{FF2B5EF4-FFF2-40B4-BE49-F238E27FC236}">
                <a16:creationId xmlns:a16="http://schemas.microsoft.com/office/drawing/2014/main" id="{69A9E508-CE8F-423F-7431-8F369081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F9127F7A-0364-F43C-5DEA-14EEEE70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737E3AF-2283-49B9-8EB9-DED4E8A698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F4EED29-2404-4233-B46B-46D6EFC06D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">
            <a:extLst>
              <a:ext uri="{FF2B5EF4-FFF2-40B4-BE49-F238E27FC236}">
                <a16:creationId xmlns:a16="http://schemas.microsoft.com/office/drawing/2014/main" id="{61EF72DE-375B-4FB4-E185-B5D63850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7" name="Freeform 2">
            <a:extLst>
              <a:ext uri="{FF2B5EF4-FFF2-40B4-BE49-F238E27FC236}">
                <a16:creationId xmlns:a16="http://schemas.microsoft.com/office/drawing/2014/main" id="{38705937-D972-EA78-529E-DEF22F04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C9A5B2A4-71C0-1E6D-77FE-1808E54C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616E817-5E7C-49EA-BAE8-DF86EA5662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2BFB253-D58B-49C6-AF4E-A72B814372D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18018590-11A6-49F6-83ED-0C9C51582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8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6151" name="Rectangle 6">
            <a:extLst>
              <a:ext uri="{FF2B5EF4-FFF2-40B4-BE49-F238E27FC236}">
                <a16:creationId xmlns:a16="http://schemas.microsoft.com/office/drawing/2014/main" id="{CC7A3FFD-36E0-3081-B6D8-EFB56A811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48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">
            <a:extLst>
              <a:ext uri="{FF2B5EF4-FFF2-40B4-BE49-F238E27FC236}">
                <a16:creationId xmlns:a16="http://schemas.microsoft.com/office/drawing/2014/main" id="{9A1DE1BA-9673-F736-745B-015C73011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1" name="Freeform 2">
            <a:extLst>
              <a:ext uri="{FF2B5EF4-FFF2-40B4-BE49-F238E27FC236}">
                <a16:creationId xmlns:a16="http://schemas.microsoft.com/office/drawing/2014/main" id="{42E4F496-0851-0DBC-C769-5C0491FE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06CB75A3-88E3-A3A9-A72A-9658BB85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7689F93-A8B8-45C5-8F2F-1FC8B61C70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4B16E67-B1E3-4C17-AD9D-600774E5561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>
            <a:extLst>
              <a:ext uri="{FF2B5EF4-FFF2-40B4-BE49-F238E27FC236}">
                <a16:creationId xmlns:a16="http://schemas.microsoft.com/office/drawing/2014/main" id="{D36DB09A-DAD2-CCE3-51F6-4EF5B286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Freeform 2">
            <a:extLst>
              <a:ext uri="{FF2B5EF4-FFF2-40B4-BE49-F238E27FC236}">
                <a16:creationId xmlns:a16="http://schemas.microsoft.com/office/drawing/2014/main" id="{1D78AB13-F907-9A65-3837-380277993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69048ECB-47CA-F31F-BE96-555EA6FC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9E4069B5-38BC-4AB8-9F10-AC76EC5DE8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99F2929-4282-4A76-91EA-B4311EC762B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>
            <a:extLst>
              <a:ext uri="{FF2B5EF4-FFF2-40B4-BE49-F238E27FC236}">
                <a16:creationId xmlns:a16="http://schemas.microsoft.com/office/drawing/2014/main" id="{167FAA62-42BC-83DD-7817-54B518A7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4175"/>
            <a:ext cx="9248775" cy="1238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Freeform 2">
            <a:extLst>
              <a:ext uri="{FF2B5EF4-FFF2-40B4-BE49-F238E27FC236}">
                <a16:creationId xmlns:a16="http://schemas.microsoft.com/office/drawing/2014/main" id="{B8E0A184-D02E-44B9-3E48-A19404ACB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6727825"/>
            <a:ext cx="2867025" cy="1238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EB9A4CF9-08D4-CEEB-21FC-67F429BE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5876925"/>
            <a:ext cx="17414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EECC192-AD19-4BE8-8E99-34F8F694F9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22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eaLnBrk="1">
              <a:spcBef>
                <a:spcPts val="75"/>
              </a:spcBef>
              <a:spcAft>
                <a:spcPts val="75"/>
              </a:spcAft>
              <a:buSzPct val="4500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 b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8DF7324-F73F-417F-B057-0454F788348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75"/>
        </a:spcBef>
        <a:spcAft>
          <a:spcPts val="75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E2B5A7E-B7FF-9027-B03E-BB3CD02A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1223962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84546655-725F-E7F3-D588-40986FFE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72250"/>
            <a:ext cx="121888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F6585E9A-AA18-BF79-6869-4F649009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981075"/>
            <a:ext cx="7993062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9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75"/>
              </a:spcBef>
              <a:spcAft>
                <a:spcPts val="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75"/>
              </a:spcBef>
              <a:buClrTx/>
              <a:buFontTx/>
              <a:buNone/>
            </a:pPr>
            <a:r>
              <a:rPr lang="pt-BR" altLang="pt-BR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do Plano Estadual de Gestão do Trabalho e Educação na Saúde - PEGTES</a:t>
            </a:r>
          </a:p>
          <a:p>
            <a:pPr eaLnBrk="1" hangingPunct="1">
              <a:lnSpc>
                <a:spcPct val="100000"/>
              </a:lnSpc>
              <a:spcBef>
                <a:spcPts val="75"/>
              </a:spcBef>
              <a:buClrTx/>
              <a:buFontTx/>
              <a:buNone/>
            </a:pPr>
            <a:endParaRPr lang="pt-BR" altLang="pt-BR" sz="28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5">
            <a:extLst>
              <a:ext uri="{FF2B5EF4-FFF2-40B4-BE49-F238E27FC236}">
                <a16:creationId xmlns:a16="http://schemas.microsoft.com/office/drawing/2014/main" id="{7CB988D9-44A2-EF4C-38D0-A683A0E91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2A80CB80-D303-401D-BE08-987D752D5835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88826" cy="558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413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  <a:gridCol w="6094413">
                  <a:extLst>
                    <a:ext uri="{9D8B030D-6E8A-4147-A177-3AD203B41FA5}">
                      <a16:colId xmlns:a16="http://schemas.microsoft.com/office/drawing/2014/main" val="177057720"/>
                    </a:ext>
                  </a:extLst>
                </a:gridCol>
              </a:tblGrid>
              <a:tr h="69779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2 – Gestão do Trabalho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61147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Objetivos específicos </a:t>
                      </a:r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/atividades</a:t>
                      </a:r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2140160">
                <a:tc rowSpan="2">
                  <a:txBody>
                    <a:bodyPr/>
                    <a:lstStyle/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a participação das entidades na MENPSUS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Realizar encontro/evento com as entidades com representatividade na MENPSUS para resgatar a importância desse espaço de negociação permanente para a GTES no SUS.</a:t>
                      </a:r>
                    </a:p>
                  </a:txBody>
                  <a:tcPr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214016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 o envolvimento da MENPSUS no desenvolvimento do PEGTES.</a:t>
                      </a:r>
                    </a:p>
                  </a:txBody>
                  <a:tcPr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349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2C74AB68-63C4-49AE-BCDA-13E8C2D62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6D3583CB-22ED-EE5A-7181-897386C46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99872B51-77BD-40DF-ACBA-3C48B02F1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430269"/>
              </p:ext>
            </p:extLst>
          </p:nvPr>
        </p:nvGraphicFramePr>
        <p:xfrm>
          <a:off x="427337" y="712810"/>
          <a:ext cx="11104193" cy="515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193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</a:tblGrid>
              <a:tr h="4279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3 – Gestão da Educação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396231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PROBLEMA: Fragilidade no planejamento das ações de Educação na Saúde de forma ascendente.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40318439"/>
                  </a:ext>
                </a:extLst>
              </a:tr>
              <a:tr h="301135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GERAL: Fortalecer o planejamento das ações de Educação na Saúde (ES), integrado ao Planejamento Regional Integrado (PRI)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620731151"/>
                  </a:ext>
                </a:extLst>
              </a:tr>
              <a:tr h="3011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Objetivos específicos </a:t>
                      </a:r>
                    </a:p>
                  </a:txBody>
                  <a:tcPr marT="45715" marB="4571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1521527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pt-BR" sz="1600" dirty="0">
                          <a:latin typeface="Arial"/>
                          <a:cs typeface="Arial"/>
                        </a:rPr>
                        <a:t> 1. Planejar, de forma ascendente, vinculado ao PRI, os processos de educação na saúde baseados nas necessidades do território considerando os diferentes níveis de formação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1949453">
                <a:tc>
                  <a:txBody>
                    <a:bodyPr/>
                    <a:lstStyle/>
                    <a:p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r>
                        <a:rPr lang="pt-BR" sz="1600" dirty="0">
                          <a:latin typeface="Arial"/>
                          <a:cs typeface="Arial"/>
                        </a:rPr>
                        <a:t>2. Reestruturar a CIESC estadual e implementar as </a:t>
                      </a:r>
                      <a:r>
                        <a:rPr lang="pt-BR" sz="1600" dirty="0" err="1">
                          <a:latin typeface="Arial"/>
                          <a:cs typeface="Arial"/>
                        </a:rPr>
                        <a:t>CIESCs</a:t>
                      </a:r>
                      <a:r>
                        <a:rPr lang="pt-BR" sz="1600" dirty="0">
                          <a:latin typeface="Arial"/>
                          <a:cs typeface="Arial"/>
                        </a:rPr>
                        <a:t> nas macrorregiões</a:t>
                      </a: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53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8329D9C4-0B79-5F0C-9E61-AECC03052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81075"/>
            <a:ext cx="10964863" cy="503238"/>
          </a:xfrm>
        </p:spPr>
        <p:txBody>
          <a:bodyPr/>
          <a:lstStyle/>
          <a:p>
            <a:r>
              <a:rPr lang="pt-BR" altLang="pt-BR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Valorização da Gestão do Trabalho e da Educação na Saúde no âmbito do SUS (ValorizaGTES-SUS)</a:t>
            </a:r>
            <a:br>
              <a:rPr lang="pt-BR" altLang="pt-BR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CAF63-A017-45E1-8DC1-161FF320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Fica instituído incentivo financeiro de custeio para implantação do Programa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ValorizaGTES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-SUS;</a:t>
            </a:r>
          </a:p>
          <a:p>
            <a:pPr marL="0" indent="0"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 valor do incentivo financeiro para implantação e execução Planos Estaduais e Distrital de Gestão do Trabalho e Educação na Saúde , será definido por faixa com valor fixado, considerando o número de regiões de saúde existentes no estado e no Distrito Federal;</a:t>
            </a:r>
          </a:p>
          <a:p>
            <a:pPr marL="0" indent="0"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Faixa 4 - 16 a 25 Regiões de Saúde - R$ 3.000.000,00</a:t>
            </a:r>
          </a:p>
          <a:p>
            <a:pPr marL="0" indent="0" algn="just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4614C1B-6B92-CC4C-9D8E-D16F2D4FD079}"/>
              </a:ext>
            </a:extLst>
          </p:cNvPr>
          <p:cNvSpPr txBox="1"/>
          <p:nvPr/>
        </p:nvSpPr>
        <p:spPr>
          <a:xfrm>
            <a:off x="1019175" y="3727450"/>
            <a:ext cx="7646988" cy="286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599" dirty="0">
                <a:solidFill>
                  <a:srgbClr val="455861"/>
                </a:solidFill>
                <a:latin typeface="Bradley Hand ITC" panose="03070402050302030203" pitchFamily="66" charset="0"/>
                <a:cs typeface="Calibri Light" panose="020F0302020204030204" pitchFamily="34" charset="0"/>
              </a:rPr>
              <a:t>“Não se gerencia o que não se mede, não se mede o que não se define, não se define o que não se entende, e não há sucesso no que não se gerencia.”                  </a:t>
            </a:r>
            <a:r>
              <a:rPr lang="pt-BR" sz="3199" i="1" dirty="0">
                <a:solidFill>
                  <a:srgbClr val="45586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Willian Deming</a:t>
            </a:r>
          </a:p>
        </p:txBody>
      </p:sp>
      <p:pic>
        <p:nvPicPr>
          <p:cNvPr id="26627" name="Imagem 8">
            <a:extLst>
              <a:ext uri="{FF2B5EF4-FFF2-40B4-BE49-F238E27FC236}">
                <a16:creationId xmlns:a16="http://schemas.microsoft.com/office/drawing/2014/main" id="{DCBC4CF9-8E1D-A1EF-4170-D91E23C1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 b="31015"/>
          <a:stretch>
            <a:fillRect/>
          </a:stretch>
        </p:blipFill>
        <p:spPr bwMode="auto">
          <a:xfrm>
            <a:off x="1019175" y="512763"/>
            <a:ext cx="101504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reeform 5">
            <a:extLst>
              <a:ext uri="{FF2B5EF4-FFF2-40B4-BE49-F238E27FC236}">
                <a16:creationId xmlns:a16="http://schemas.microsoft.com/office/drawing/2014/main" id="{DC4C1D72-82FD-E545-599E-719D5F84012F}"/>
              </a:ext>
            </a:extLst>
          </p:cNvPr>
          <p:cNvSpPr>
            <a:spLocks/>
          </p:cNvSpPr>
          <p:nvPr/>
        </p:nvSpPr>
        <p:spPr bwMode="auto">
          <a:xfrm>
            <a:off x="-1519238" y="6732588"/>
            <a:ext cx="10185401" cy="134937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2147483646 h 133"/>
              <a:gd name="T6" fmla="*/ 2147483646 w 9712"/>
              <a:gd name="T7" fmla="*/ 2147483646 h 133"/>
              <a:gd name="T8" fmla="*/ 2147483646 w 9712"/>
              <a:gd name="T9" fmla="*/ 0 h 133"/>
              <a:gd name="T10" fmla="*/ 0 w 9712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endParaRPr lang="pt-BR"/>
          </a:p>
        </p:txBody>
      </p:sp>
      <p:sp>
        <p:nvSpPr>
          <p:cNvPr id="26629" name="Freeform 6">
            <a:extLst>
              <a:ext uri="{FF2B5EF4-FFF2-40B4-BE49-F238E27FC236}">
                <a16:creationId xmlns:a16="http://schemas.microsoft.com/office/drawing/2014/main" id="{40CD97F1-0DB3-C360-022E-12FCAE9293AA}"/>
              </a:ext>
            </a:extLst>
          </p:cNvPr>
          <p:cNvSpPr>
            <a:spLocks/>
          </p:cNvSpPr>
          <p:nvPr/>
        </p:nvSpPr>
        <p:spPr bwMode="auto">
          <a:xfrm>
            <a:off x="8726488" y="6732588"/>
            <a:ext cx="3157537" cy="134937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endParaRPr lang="pt-BR"/>
          </a:p>
        </p:txBody>
      </p:sp>
      <p:sp>
        <p:nvSpPr>
          <p:cNvPr id="26630" name="Freeform 6">
            <a:extLst>
              <a:ext uri="{FF2B5EF4-FFF2-40B4-BE49-F238E27FC236}">
                <a16:creationId xmlns:a16="http://schemas.microsoft.com/office/drawing/2014/main" id="{C8949196-CD89-49A5-7A00-4CEB6761088D}"/>
              </a:ext>
            </a:extLst>
          </p:cNvPr>
          <p:cNvSpPr>
            <a:spLocks/>
          </p:cNvSpPr>
          <p:nvPr/>
        </p:nvSpPr>
        <p:spPr bwMode="auto">
          <a:xfrm>
            <a:off x="9032875" y="6726238"/>
            <a:ext cx="3155950" cy="136525"/>
          </a:xfrm>
          <a:custGeom>
            <a:avLst/>
            <a:gdLst>
              <a:gd name="T0" fmla="*/ 2147483646 w 3010"/>
              <a:gd name="T1" fmla="*/ 0 h 133"/>
              <a:gd name="T2" fmla="*/ 2147483646 w 3010"/>
              <a:gd name="T3" fmla="*/ 0 h 133"/>
              <a:gd name="T4" fmla="*/ 0 w 3010"/>
              <a:gd name="T5" fmla="*/ 2147483646 h 133"/>
              <a:gd name="T6" fmla="*/ 2147483646 w 3010"/>
              <a:gd name="T7" fmla="*/ 2147483646 h 133"/>
              <a:gd name="T8" fmla="*/ 2147483646 w 3010"/>
              <a:gd name="T9" fmla="*/ 0 h 133"/>
              <a:gd name="T10" fmla="*/ 2147483646 w 3010"/>
              <a:gd name="T11" fmla="*/ 0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3960B9F-9089-9C29-6E3A-3B11D721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36675"/>
            <a:ext cx="23907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14F25497-6A25-C849-7C4F-65B6AB77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692150"/>
            <a:ext cx="6551612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000">
                <a:solidFill>
                  <a:srgbClr val="004D99"/>
                </a:solidFill>
                <a:cs typeface="Arial" panose="020B0604020202020204" pitchFamily="34" charset="0"/>
              </a:rPr>
              <a:t>PLANO ESTADUAL DE GESTÃO DO TRABALHO E DA EDUCAÇÃO NA SAÚDE (PEGTES) </a:t>
            </a:r>
          </a:p>
        </p:txBody>
      </p:sp>
      <p:sp>
        <p:nvSpPr>
          <p:cNvPr id="14340" name="Retângulo 3">
            <a:extLst>
              <a:ext uri="{FF2B5EF4-FFF2-40B4-BE49-F238E27FC236}">
                <a16:creationId xmlns:a16="http://schemas.microsoft.com/office/drawing/2014/main" id="{B8C94A85-A7CF-9D69-96B1-9EC5FC88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3644900"/>
            <a:ext cx="7294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1800">
                <a:solidFill>
                  <a:srgbClr val="000000"/>
                </a:solidFill>
              </a:rPr>
              <a:t>Junho/2023: </a:t>
            </a:r>
            <a:r>
              <a:rPr lang="pt-BR" altLang="pt-BR" sz="1800" b="0">
                <a:solidFill>
                  <a:srgbClr val="000000"/>
                </a:solidFill>
              </a:rPr>
              <a:t>A Secretaria de Gestão do Trabalho e da Educação na Saúde do Ministério da Saúde (SGTES/MS) promoveu Oficinas Regionais de Planejamento da Área de Gestão do Trabalho e Educação na Saúde no SUS;</a:t>
            </a:r>
          </a:p>
          <a:p>
            <a:pPr algn="just"/>
            <a:endParaRPr lang="pt-BR" altLang="pt-BR" sz="180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1800" b="0">
                <a:solidFill>
                  <a:srgbClr val="000000"/>
                </a:solidFill>
              </a:rPr>
              <a:t>Nos dias 28 e 29/06/23 foi realizada, em Curitiba, a Oficina da Região Sul;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8199672-5DEF-881B-FFBF-8E4C145D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1949450"/>
            <a:ext cx="741680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1800">
                <a:solidFill>
                  <a:srgbClr val="000000"/>
                </a:solidFill>
                <a:cs typeface="Arial" panose="020B0604020202020204" pitchFamily="34" charset="0"/>
              </a:rPr>
              <a:t>Objetivo: </a:t>
            </a:r>
            <a:r>
              <a:rPr lang="pt-BR" altLang="pt-BR" sz="1800" b="0">
                <a:solidFill>
                  <a:srgbClr val="000000"/>
                </a:solidFill>
                <a:cs typeface="Arial" panose="020B0604020202020204" pitchFamily="34" charset="0"/>
              </a:rPr>
              <a:t>consolidar um processo de planejamento participativo e ascendente, envolvendo diversos atores da área de trabalho e educação em saúde em níveis nacional, estadual e municipal, com vistas a fortalecer a área de GTES em todo o país.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372F314A-2C89-06B8-781A-D6253C01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117725"/>
            <a:ext cx="272097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CaixaDeTexto 4">
            <a:extLst>
              <a:ext uri="{FF2B5EF4-FFF2-40B4-BE49-F238E27FC236}">
                <a16:creationId xmlns:a16="http://schemas.microsoft.com/office/drawing/2014/main" id="{1563C6B5-E790-A98E-9FDE-7581CE483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76250"/>
            <a:ext cx="10369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FF"/>
                </a:solidFill>
                <a:cs typeface="Arial" panose="020B0604020202020204" pitchFamily="34" charset="0"/>
              </a:rPr>
              <a:t>Plano Estadual de Gestão do Trabalho e Educação na Saúde - PEGTES</a:t>
            </a:r>
            <a:endParaRPr lang="pt-BR" altLang="pt-BR"/>
          </a:p>
        </p:txBody>
      </p:sp>
      <p:sp>
        <p:nvSpPr>
          <p:cNvPr id="15364" name="CaixaDeTexto 5">
            <a:extLst>
              <a:ext uri="{FF2B5EF4-FFF2-40B4-BE49-F238E27FC236}">
                <a16:creationId xmlns:a16="http://schemas.microsoft.com/office/drawing/2014/main" id="{CCACCEBD-17B6-B9EB-FFA1-0879A0AC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0075"/>
            <a:ext cx="1073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rgbClr val="000000"/>
                </a:solidFill>
              </a:rPr>
              <a:t>Curso de Atualização em Gestão do Trabalho e Educação na Saúde (GTES)</a:t>
            </a:r>
            <a:endParaRPr lang="pt-BR" altLang="pt-BR" sz="2000"/>
          </a:p>
        </p:txBody>
      </p:sp>
      <p:sp>
        <p:nvSpPr>
          <p:cNvPr id="15365" name="CaixaDeTexto 6">
            <a:extLst>
              <a:ext uri="{FF2B5EF4-FFF2-40B4-BE49-F238E27FC236}">
                <a16:creationId xmlns:a16="http://schemas.microsoft.com/office/drawing/2014/main" id="{CADF8A10-4751-AFB7-F50E-01978524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1392238"/>
            <a:ext cx="6840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Dde</a:t>
            </a:r>
          </a:p>
        </p:txBody>
      </p:sp>
      <p:sp>
        <p:nvSpPr>
          <p:cNvPr id="15366" name="CaixaDeTexto 7">
            <a:extLst>
              <a:ext uri="{FF2B5EF4-FFF2-40B4-BE49-F238E27FC236}">
                <a16:creationId xmlns:a16="http://schemas.microsoft.com/office/drawing/2014/main" id="{DC0FBDF7-47D8-59BD-1BF3-802457D2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916113"/>
            <a:ext cx="55451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>
                <a:solidFill>
                  <a:srgbClr val="000000"/>
                </a:solidFill>
              </a:rPr>
              <a:t>Participantes</a:t>
            </a:r>
            <a:r>
              <a:rPr lang="pt-BR" altLang="pt-BR" sz="2000" b="0">
                <a:solidFill>
                  <a:srgbClr val="000000"/>
                </a:solidFill>
              </a:rPr>
              <a:t>:  Gestão do Trabalho, Gestão da Educação na Saúde, Planejamento, Vigilância, Atenção Primária, Atenção Especializada, Vigilância à Saúde, Superintendência do Ministério da Saúde, CES, COSEMS, CONASEMS e Distrito Sanitário Indígena. </a:t>
            </a:r>
            <a:r>
              <a:rPr lang="pt-BR" altLang="pt-BR" sz="2000" b="0" i="1">
                <a:solidFill>
                  <a:srgbClr val="000000"/>
                </a:solidFill>
              </a:rPr>
              <a:t>(Ofício Circular em 2023/SGTES/GAB/MS) </a:t>
            </a:r>
            <a:r>
              <a:rPr lang="pt-BR" altLang="pt-BR" sz="2000" b="0"/>
              <a:t>GEvagasd02dasddddddddddd</a:t>
            </a: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D9A3505E-7645-831B-52CF-18804471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409700"/>
            <a:ext cx="2589213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F246E64B-93FF-1D11-DB01-A55E088E2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Estadual de Gestão do Trabalho e Educação na Saúde - PEGTES</a:t>
            </a: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815430EC-C831-3E05-1C3F-7A2B7E30F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44675"/>
            <a:ext cx="10964863" cy="373221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Realizado informes e pautado na Comissão Intersetorial de Saúde do Trabalhador e Comissão de RH do CES/PR;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Realizado informe na CIB em outubro/2023;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A Secretaria Executiva do CES enviou e-mail, em 13/11/2023, do material produzido pelo grupo até o momento para conhecimento dos conselheiros;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Dia 27/11/2023 reunião do grupo para definição dos indicadores e socialização do material produzido pelo grupo no curso GTES dia 28/11/2023;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30/11/2023 – aprovado por unanimidade  PEGTES no Pleno do 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2DF74C6A-A3D6-667C-3810-6409CD00B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 1 - ANÁLISE DA SITUAÇÃO DA GESTÃO DO TRABALHO E DA EDUCAÇÃO NA SAÚDE NO ÂMBITO DO ESTADO DO PARANÁ</a:t>
            </a:r>
            <a:endParaRPr lang="pt-BR" altLang="pt-BR" sz="2400" b="1"/>
          </a:p>
        </p:txBody>
      </p:sp>
      <p:pic>
        <p:nvPicPr>
          <p:cNvPr id="18435" name="Imagem 1">
            <a:extLst>
              <a:ext uri="{FF2B5EF4-FFF2-40B4-BE49-F238E27FC236}">
                <a16:creationId xmlns:a16="http://schemas.microsoft.com/office/drawing/2014/main" id="{DF54218E-F41F-8CB8-B4D2-216A02D10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0313" y="1412875"/>
            <a:ext cx="5483225" cy="517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4">
            <a:extLst>
              <a:ext uri="{FF2B5EF4-FFF2-40B4-BE49-F238E27FC236}">
                <a16:creationId xmlns:a16="http://schemas.microsoft.com/office/drawing/2014/main" id="{E8CCC20A-0145-5C23-AC83-EF8FE1E4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916113"/>
            <a:ext cx="59197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 b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pt-BR" altLang="pt-BR" sz="2000" b="0">
                <a:solidFill>
                  <a:srgbClr val="000000"/>
                </a:solidFill>
                <a:cs typeface="Arial" panose="020B0604020202020204" pitchFamily="34" charset="0"/>
              </a:rPr>
              <a:t>Proposta de planejamento da  SGTES em três dimensões:           </a:t>
            </a:r>
          </a:p>
          <a:p>
            <a:pPr algn="just"/>
            <a:endParaRPr lang="pt-BR" altLang="pt-BR" sz="20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pt-BR" altLang="pt-BR" sz="2000" b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0" i="1">
                <a:solidFill>
                  <a:srgbClr val="000000"/>
                </a:solidFill>
                <a:cs typeface="Arial" panose="020B0604020202020204" pitchFamily="34" charset="0"/>
              </a:rPr>
              <a:t>1- Governança</a:t>
            </a:r>
          </a:p>
          <a:p>
            <a:pPr algn="just"/>
            <a:r>
              <a:rPr lang="pt-BR" altLang="pt-BR" sz="2000" b="0" i="1">
                <a:solidFill>
                  <a:srgbClr val="000000"/>
                </a:solidFill>
                <a:cs typeface="Arial" panose="020B0604020202020204" pitchFamily="34" charset="0"/>
              </a:rPr>
              <a:t>2- Gestão do Trabalho </a:t>
            </a:r>
          </a:p>
          <a:p>
            <a:pPr algn="just"/>
            <a:r>
              <a:rPr lang="pt-BR" altLang="pt-BR" sz="2000" b="0" i="1">
                <a:solidFill>
                  <a:srgbClr val="000000"/>
                </a:solidFill>
                <a:cs typeface="Arial" panose="020B0604020202020204" pitchFamily="34" charset="0"/>
              </a:rPr>
              <a:t>3- Educação na Saúde </a:t>
            </a:r>
          </a:p>
          <a:p>
            <a:pPr algn="just"/>
            <a:endParaRPr lang="pt-BR" altLang="pt-BR" sz="20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pt-BR" altLang="pt-BR" sz="2000" b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000" b="0" i="1">
                <a:solidFill>
                  <a:srgbClr val="000000"/>
                </a:solidFill>
                <a:cs typeface="Arial" panose="020B0604020202020204" pitchFamily="34" charset="0"/>
              </a:rPr>
              <a:t>“A análise tem a finalidade de contemplar um diagnóstico das ações que vêm sendo desenvolvidas (ou não), com vistas a delimitar os pontos fortes e fracos das referidas dimensões.”       (BRASIL. Ministério da Saúde, 2023).</a:t>
            </a:r>
            <a:r>
              <a:rPr lang="pt-BR" altLang="pt-BR" sz="2000" i="1">
                <a:cs typeface="Arial" panose="020B0604020202020204" pitchFamily="34" charset="0"/>
              </a:rPr>
              <a:t>e</a:t>
            </a:r>
          </a:p>
          <a:p>
            <a:pPr algn="just"/>
            <a:r>
              <a:rPr lang="pt-BR" altLang="pt-BR" sz="2400"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3AA7363-3E5B-4E4F-90F8-C4390E94F2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88826" cy="737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413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  <a:gridCol w="6094413">
                  <a:extLst>
                    <a:ext uri="{9D8B030D-6E8A-4147-A177-3AD203B41FA5}">
                      <a16:colId xmlns:a16="http://schemas.microsoft.com/office/drawing/2014/main" val="177057720"/>
                    </a:ext>
                  </a:extLst>
                </a:gridCol>
              </a:tblGrid>
              <a:tr h="6791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1 - Governança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624223">
                <a:tc gridSpan="2"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PROBLEMA: Ausência de Regulamentação para efetividade na implementação da Política de Gestão do Trabalho integrada à Gestão da Educação na Saúde e fragilidade na efetividade da Política Nacional de Educação Permanente na saúde integrada a Gestão do Trabalho.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8439"/>
                  </a:ext>
                </a:extLst>
              </a:tr>
              <a:tr h="518116">
                <a:tc gridSpan="2"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GERAL: Instituir premissas para a Gestão do Trabalho, com vistas à integração das ações e valorização dos trabalhadores e trabalhadoras do SUS.</a:t>
                      </a: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31151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Objetivos específicos </a:t>
                      </a:r>
                    </a:p>
                  </a:txBody>
                  <a:tcPr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/atividades</a:t>
                      </a:r>
                    </a:p>
                  </a:txBody>
                  <a:tcPr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681297">
                <a:tc rowSpan="3"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Mapear os Sistemas de Informação (SI) existentes para a Gestão do Trabalho (GT) e Educação na Saúde (ES)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Verificar os SI existentes voltados à GT e ES junto aos diversos órgãos governamentais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68129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se os dados dos SI existentes produzem informações consistentes para a GT e ES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25120"/>
                  </a:ext>
                </a:extLst>
              </a:tr>
              <a:tr h="68129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Analisar possibilidade de integração entre os SI para a formulação e regulamentação da PGTES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428734917"/>
                  </a:ext>
                </a:extLst>
              </a:tr>
              <a:tr h="881255">
                <a:tc rowSpan="4"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Pactuar no CES e CIB o Plano de Gestão do Trabalho e da Educação na Saúde além do fortalecimento da Comunicação em Saúde </a:t>
                      </a: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 apresentação para informar ao CES e CIB sobre as etapas de elaboração do Plano Estadual de Gestão do Trabalho e Educação na Saúde (PEGTES)</a:t>
                      </a: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5352"/>
                  </a:ext>
                </a:extLst>
              </a:tr>
              <a:tr h="679158">
                <a:tc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Apresentar as etapas de elaboração do PEGTES a título de informação nas Comissões Temáticas do CES e Grupos de Trabalho da CIB</a:t>
                      </a: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0944"/>
                  </a:ext>
                </a:extLst>
              </a:tr>
              <a:tr h="679158">
                <a:tc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Apresentar e pactuar o PEGTES no CES e na CIB</a:t>
                      </a: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51854"/>
                  </a:ext>
                </a:extLst>
              </a:tr>
              <a:tr h="881255">
                <a:tc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Realizar ampla divulgação do PEGTES por meio dos canais de comunicação da rede COSEMS e SESA</a:t>
                      </a: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951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3AA7363-3E5B-4E4F-90F8-C4390E94F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51866"/>
              </p:ext>
            </p:extLst>
          </p:nvPr>
        </p:nvGraphicFramePr>
        <p:xfrm>
          <a:off x="-1" y="378842"/>
          <a:ext cx="12064510" cy="6252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510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</a:tblGrid>
              <a:tr h="41616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1 - Governança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44390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PROBLEMA: Ausência de Regulamentação para efetividade na implementação da Política de Gestão do Trabalho integrada à Gestão da Educação na Saúde e fragilidade na efetividade da Política Nacional de Educação Permanente na saúde integrada a Gestão do Trabalho.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318439"/>
                  </a:ext>
                </a:extLst>
              </a:tr>
              <a:tr h="44390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GERAL: Instituir premissas para a Gestão do Trabalho, com vistas à integração das ações e valorização dos trabalhadores e trabalhadoras do SUS.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620731151"/>
                  </a:ext>
                </a:extLst>
              </a:tr>
              <a:tr h="26357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Objetivos específicos </a:t>
                      </a:r>
                    </a:p>
                  </a:txBody>
                  <a:tcPr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804586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Mapear os Sistemas de Informação (SI) existentes para a Gestão do Trabalho (GT) e Educação na Saúde (ES)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1776581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2. Pactuar no CES e CIB o Plano de Gestão do Trabalho e da Educação na Saúde além do fortalecimento da Comunicação em Saúde </a:t>
                      </a: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5352"/>
                  </a:ext>
                </a:extLst>
              </a:tr>
              <a:tr h="19143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3. Propor investimentos para as ações de Gestão do Trabalho e Educação na Saúde</a:t>
                      </a:r>
                      <a:endParaRPr lang="pt-BR" sz="1600" dirty="0"/>
                    </a:p>
                    <a:p>
                      <a:pPr marL="342900" lvl="0" indent="-342900" algn="just">
                        <a:buAutoNum type="arabicPeriod"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</a:txBody>
                  <a:tcPr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1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35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D280CD38-6507-4593-9BEA-8EDA17395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714961"/>
              </p:ext>
            </p:extLst>
          </p:nvPr>
        </p:nvGraphicFramePr>
        <p:xfrm>
          <a:off x="106834" y="0"/>
          <a:ext cx="12065561" cy="558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1936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  <a:gridCol w="6143625">
                  <a:extLst>
                    <a:ext uri="{9D8B030D-6E8A-4147-A177-3AD203B41FA5}">
                      <a16:colId xmlns:a16="http://schemas.microsoft.com/office/drawing/2014/main" val="177057720"/>
                    </a:ext>
                  </a:extLst>
                </a:gridCol>
              </a:tblGrid>
              <a:tr h="69779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1 - Governança</a:t>
                      </a:r>
                    </a:p>
                  </a:txBody>
                  <a:tcPr marL="91441" marR="91441" marT="45723" marB="45723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61147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Objetivos específicos </a:t>
                      </a:r>
                    </a:p>
                  </a:txBody>
                  <a:tcPr marL="91441" marR="91441"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/atividades</a:t>
                      </a:r>
                    </a:p>
                  </a:txBody>
                  <a:tcPr marL="91441" marR="91441"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1070080">
                <a:tc rowSpan="4">
                  <a:txBody>
                    <a:bodyPr/>
                    <a:lstStyle/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 investimentos para as ações de Gestão do Trabalho e Educação na Saúde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Identificar as necessidades/prioridades para o desenvolvimento de ações da GT e ES</a:t>
                      </a:r>
                    </a:p>
                  </a:txBody>
                  <a:tcPr marL="91441" marR="91441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107008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parcerias institucionais/governamentais para o desenvolvimento de ações relacionadas à  GT e ES</a:t>
                      </a:r>
                    </a:p>
                  </a:txBody>
                  <a:tcPr marL="91441" marR="91441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25120"/>
                  </a:ext>
                </a:extLst>
              </a:tr>
              <a:tr h="107008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Desenvolver projetos para execução de ações prioritárias de GT e ES</a:t>
                      </a:r>
                    </a:p>
                  </a:txBody>
                  <a:tcPr marL="91441" marR="91441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34917"/>
                  </a:ext>
                </a:extLst>
              </a:tr>
              <a:tr h="1070080">
                <a:tc v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Monitorar e avaliar a aplicação dos recursos disponibilizados para o desenvolvimento das ações da GT e ES</a:t>
                      </a:r>
                    </a:p>
                  </a:txBody>
                  <a:tcPr marL="91441" marR="91441" marT="45723" marB="4572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684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4C97BF2-CC8C-48D8-D91C-A78781D2D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BB64B214-241D-8153-6E1D-C5304738A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2A33EE2-8C26-48F6-829E-C0E114673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263371"/>
              </p:ext>
            </p:extLst>
          </p:nvPr>
        </p:nvGraphicFramePr>
        <p:xfrm>
          <a:off x="9712" y="77711"/>
          <a:ext cx="12176549" cy="692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549">
                  <a:extLst>
                    <a:ext uri="{9D8B030D-6E8A-4147-A177-3AD203B41FA5}">
                      <a16:colId xmlns:a16="http://schemas.microsoft.com/office/drawing/2014/main" val="2137619755"/>
                    </a:ext>
                  </a:extLst>
                </a:gridCol>
              </a:tblGrid>
              <a:tr h="28012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Operacional 2 – Gestão do Trabalho</a:t>
                      </a:r>
                      <a:endParaRPr lang="pt-BR" sz="1600" dirty="0">
                        <a:latin typeface="Arial"/>
                        <a:cs typeface="Arial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98194099"/>
                  </a:ext>
                </a:extLst>
              </a:tr>
              <a:tr h="426862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/>
                          <a:cs typeface="Arial"/>
                        </a:rPr>
                        <a:t>PROBLEMA:  Fragilidade da integração das ações de Gestão do Trabalho em âmbito estadual, ocasionando a fragmentação, fragilidade na intersetorialidade e a desvalorização dos trabalhadores do SUS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40318439"/>
                  </a:ext>
                </a:extLst>
              </a:tr>
              <a:tr h="426862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Arial"/>
                          <a:cs typeface="Arial"/>
                        </a:rPr>
                        <a:t>OBJETIVO GERAL: Instituir premissas para a Gestão do Trabalho, com vistas à integração das ações e valorização dos trabalhadores e trabalhadoras do SUS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9875057"/>
                  </a:ext>
                </a:extLst>
              </a:tr>
              <a:tr h="25344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/>
                          <a:cs typeface="Arial"/>
                        </a:rPr>
                        <a:t> Objetivos específicos </a:t>
                      </a:r>
                    </a:p>
                  </a:txBody>
                  <a:tcPr marT="45719" marB="457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9518"/>
                  </a:ext>
                </a:extLst>
              </a:tr>
              <a:tr h="947101">
                <a:tc>
                  <a:txBody>
                    <a:bodyPr/>
                    <a:lstStyle/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lvl="0" algn="just">
                        <a:buNone/>
                      </a:pPr>
                      <a:r>
                        <a:rPr lang="pt-BR" sz="1600" dirty="0">
                          <a:latin typeface="Arial"/>
                          <a:cs typeface="Arial"/>
                        </a:rPr>
                        <a:t> 1.  Qualificar os trabalhadores do SUS acerca da Gestão do Trabalho (GT).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2693552070"/>
                  </a:ext>
                </a:extLst>
              </a:tr>
              <a:tr h="2014258">
                <a:tc>
                  <a:txBody>
                    <a:bodyPr/>
                    <a:lstStyle/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lvl="0" algn="just">
                        <a:buNone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lvl="0" algn="just">
                        <a:buNone/>
                      </a:pPr>
                      <a:endParaRPr lang="pt-BR" sz="1600" dirty="0">
                        <a:latin typeface="Arial"/>
                        <a:cs typeface="Arial"/>
                      </a:endParaRPr>
                    </a:p>
                    <a:p>
                      <a:pPr algn="just"/>
                      <a:r>
                        <a:rPr lang="pt-BR" sz="1600" dirty="0">
                          <a:latin typeface="Arial"/>
                          <a:cs typeface="Arial"/>
                        </a:rPr>
                        <a:t> 2. Propor a Política de Saúde dos Trabalhadores do SUS em âmbito estadual e municipal </a:t>
                      </a:r>
                      <a:endParaRPr lang="pt-BR" sz="1600">
                        <a:latin typeface="Arial"/>
                        <a:cs typeface="Arial"/>
                      </a:endParaRPr>
                    </a:p>
                  </a:txBody>
                  <a:tcPr marT="45719" marB="4571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35352"/>
                  </a:ext>
                </a:extLst>
              </a:tr>
              <a:tr h="2014258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just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just"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just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3 . Fomentar a participação das entidades na MENPSUS</a:t>
                      </a:r>
                      <a:endParaRPr lang="pt-BR" sz="1600" dirty="0"/>
                    </a:p>
                  </a:txBody>
                  <a:tcPr marT="45718" marB="4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07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75"/>
          </a:spcBef>
          <a:spcAft>
            <a:spcPts val="7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18490</TotalTime>
  <Words>1421</Words>
  <Application>Microsoft Office PowerPoint</Application>
  <PresentationFormat>Personalizados</PresentationFormat>
  <Paragraphs>161</Paragraphs>
  <Slides>13</Slides>
  <Notes>1</Notes>
  <HiddenSlides>3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dos diapositivos</vt:lpstr>
      </vt:variant>
      <vt:variant>
        <vt:i4>13</vt:i4>
      </vt:variant>
    </vt:vector>
  </HeadingPairs>
  <TitlesOfParts>
    <vt:vector size="23" baseType="lpstr"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Plano Estadual de Gestão do Trabalho e Educação na Saúde - PEGTES</vt:lpstr>
      <vt:lpstr>PRODUTO 1 - ANÁLISE DA SITUAÇÃO DA GESTÃO DO TRABALHO E DA EDUCAÇÃO NA SAÚDE NO ÂMBITO DO ESTADO DO PARANÁ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 de Valorização da Gestão do Trabalho e da Educação na Saúde no âmbito do SUS (ValorizaGTES-SUS)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Maiquel Rodrigues Martins</cp:lastModifiedBy>
  <cp:revision>1638</cp:revision>
  <cp:lastPrinted>2023-11-29T13:17:22Z</cp:lastPrinted>
  <dcterms:created xsi:type="dcterms:W3CDTF">2019-05-27T16:04:40Z</dcterms:created>
  <dcterms:modified xsi:type="dcterms:W3CDTF">2023-12-07T17:05:50Z</dcterms:modified>
</cp:coreProperties>
</file>