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0" r:id="rId4"/>
    <p:sldId id="261" r:id="rId5"/>
    <p:sldId id="262" r:id="rId6"/>
    <p:sldId id="264" r:id="rId7"/>
    <p:sldId id="271" r:id="rId8"/>
    <p:sldId id="281" r:id="rId9"/>
    <p:sldId id="282" r:id="rId10"/>
    <p:sldId id="269" r:id="rId11"/>
    <p:sldId id="375" r:id="rId12"/>
    <p:sldId id="313" r:id="rId13"/>
    <p:sldId id="499" r:id="rId14"/>
    <p:sldId id="374" r:id="rId15"/>
    <p:sldId id="403" r:id="rId16"/>
    <p:sldId id="425" r:id="rId17"/>
    <p:sldId id="409" r:id="rId18"/>
    <p:sldId id="315" r:id="rId19"/>
    <p:sldId id="362" r:id="rId20"/>
    <p:sldId id="498" r:id="rId21"/>
    <p:sldId id="472" r:id="rId22"/>
    <p:sldId id="491" r:id="rId23"/>
    <p:sldId id="319" r:id="rId24"/>
    <p:sldId id="500" r:id="rId25"/>
    <p:sldId id="503" r:id="rId26"/>
    <p:sldId id="501" r:id="rId27"/>
    <p:sldId id="502" r:id="rId28"/>
    <p:sldId id="504" r:id="rId29"/>
    <p:sldId id="493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38" userDrawn="1">
          <p15:clr>
            <a:srgbClr val="A4A3A4"/>
          </p15:clr>
        </p15:guide>
        <p15:guide id="3" orient="horz" pos="32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68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1" orient="horz" userDrawn="1">
          <p15:clr>
            <a:srgbClr val="A4A3A4"/>
          </p15:clr>
        </p15:guide>
        <p15:guide id="14" userDrawn="1">
          <p15:clr>
            <a:srgbClr val="A4A3A4"/>
          </p15:clr>
        </p15:guide>
        <p15:guide id="15" pos="7680" userDrawn="1">
          <p15:clr>
            <a:srgbClr val="A4A3A4"/>
          </p15:clr>
        </p15:guide>
        <p15:guide id="16" pos="642" userDrawn="1">
          <p15:clr>
            <a:srgbClr val="A4A3A4"/>
          </p15:clr>
        </p15:guide>
        <p15:guide id="17" orient="horz" pos="3022" userDrawn="1">
          <p15:clr>
            <a:srgbClr val="A4A3A4"/>
          </p15:clr>
        </p15:guide>
        <p15:guide id="18" orient="horz" pos="2160" userDrawn="1">
          <p15:clr>
            <a:srgbClr val="A4A3A4"/>
          </p15:clr>
        </p15:guide>
        <p15:guide id="19" pos="5813" userDrawn="1">
          <p15:clr>
            <a:srgbClr val="A4A3A4"/>
          </p15:clr>
        </p15:guide>
        <p15:guide id="20" pos="6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54"/>
    <a:srgbClr val="006FB0"/>
    <a:srgbClr val="455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3" autoAdjust="0"/>
    <p:restoredTop sz="94717"/>
  </p:normalViewPr>
  <p:slideViewPr>
    <p:cSldViewPr snapToGrid="0" snapToObjects="1">
      <p:cViewPr varScale="1">
        <p:scale>
          <a:sx n="59" d="100"/>
          <a:sy n="59" d="100"/>
        </p:scale>
        <p:origin x="788" y="52"/>
      </p:cViewPr>
      <p:guideLst>
        <p:guide pos="7038"/>
        <p:guide orient="horz" pos="323"/>
        <p:guide orient="horz" pos="4020"/>
        <p:guide orient="horz" pos="3680"/>
        <p:guide pos="3840"/>
        <p:guide orient="horz" pos="4320"/>
        <p:guide orient="horz"/>
        <p:guide/>
        <p:guide pos="7680"/>
        <p:guide pos="642"/>
        <p:guide orient="horz" pos="3022"/>
        <p:guide orient="horz" pos="2160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4CB5-06F1-AA45-A19D-64C3EB12BBE0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A694-917A-A342-A91B-ECB99F0DF5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Você poderá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4A694-917A-A342-A91B-ECB99F0DF55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4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0650" y="739775"/>
            <a:ext cx="6550025" cy="36861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AB5C5643-1FC8-49B6-9190-1245F65242D4}" type="slidenum">
              <a:rPr lang="pt-BR" altLang="pt-BR" smtClean="0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485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8A8E5AB5-41E1-41B1-A104-EE35E14C4B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678673A7-55B3-4AA8-8706-9E65ECD8709E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14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2F1E84CE-85F6-43A6-9FDF-F0E1D863163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2ED43C19-E8C1-4E62-8594-35A827CBE0E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581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15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03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16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35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pt-BR" sz="13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1200"/>
              </a:pPr>
              <a:t>17</a:t>
            </a:fld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228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ea8ae4f8a7_2_379:notes"/>
          <p:cNvSpPr/>
          <p:nvPr/>
        </p:nvSpPr>
        <p:spPr>
          <a:xfrm>
            <a:off x="4109568" y="9832914"/>
            <a:ext cx="3123520" cy="49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pt-B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t>29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g1ea8ae4f8a7_2_379:notes"/>
          <p:cNvSpPr/>
          <p:nvPr/>
        </p:nvSpPr>
        <p:spPr>
          <a:xfrm>
            <a:off x="4109568" y="9832914"/>
            <a:ext cx="3125120" cy="50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pt-B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t>29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1ea8ae4f8a7_2_379:notes"/>
          <p:cNvSpPr/>
          <p:nvPr/>
        </p:nvSpPr>
        <p:spPr>
          <a:xfrm>
            <a:off x="4109568" y="9832914"/>
            <a:ext cx="3130240" cy="506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pt-BR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t>29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g1ea8ae4f8a7_2_379:notes"/>
          <p:cNvSpPr/>
          <p:nvPr/>
        </p:nvSpPr>
        <p:spPr>
          <a:xfrm>
            <a:off x="4109568" y="9832914"/>
            <a:ext cx="3133440" cy="5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pt-BR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t>29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g1ea8ae4f8a7_2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25463" y="1293813"/>
            <a:ext cx="6196012" cy="3484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4" name="Google Shape;2064;g1ea8ae4f8a7_2_379:notes"/>
          <p:cNvSpPr txBox="1">
            <a:spLocks noGrp="1"/>
          </p:cNvSpPr>
          <p:nvPr>
            <p:ph type="body" idx="1"/>
          </p:nvPr>
        </p:nvSpPr>
        <p:spPr>
          <a:xfrm>
            <a:off x="724608" y="4980528"/>
            <a:ext cx="5795840" cy="406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1400"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1ea8ae4f8a7_2_379:notes"/>
          <p:cNvSpPr/>
          <p:nvPr/>
        </p:nvSpPr>
        <p:spPr>
          <a:xfrm>
            <a:off x="4109568" y="9832914"/>
            <a:ext cx="3133440" cy="51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139" tIns="49472" rIns="95139" bIns="49472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fld id="{00000000-1234-1234-1234-123412341234}" type="slidenum">
              <a:rPr kumimoji="0" lang="pt-BR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Tx/>
                <a:buNone/>
                <a:tabLst/>
                <a:defRPr/>
              </a:pPr>
              <a:t>29</a:t>
            </a:fld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26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5FE6A-1F2C-654A-BC2D-8F70726D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FAE71B-BE9C-224A-B997-C03D222A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5A08A-4454-4147-8725-3FECEFBE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F4D7D5-C9F7-0D46-81AF-516B2DA1F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D211AC-7E74-6A4C-8B9C-769343DF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00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DEC4A-0780-BC4D-B143-4AC477EF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CB87EA-6915-7648-8BC6-07810E0EF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D8FB27-841A-DC47-906B-9C00D458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F8702-2575-974A-AFBD-9055C9C1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7F395-77A4-224A-8A49-400BD6A6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6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44AA08-EA79-1045-A9C3-737369B9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04476-65D1-414A-8B89-FFA72C2A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062F0-24BB-D84F-B533-0AC604B8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9C3722-9167-F341-8F5A-0EB3AE51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5777F9-CB17-F846-9102-AC4B836E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8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Conteúd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" y="44625"/>
            <a:ext cx="12176698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19" y="1484785"/>
            <a:ext cx="10508812" cy="40324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635FFA-25B0-4539-93E1-488B95198D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301" y="5658519"/>
            <a:ext cx="10402305" cy="731083"/>
          </a:xfrm>
        </p:spPr>
        <p:txBody>
          <a:bodyPr anchor="b"/>
          <a:lstStyle>
            <a:lvl1pPr marL="0" indent="0" algn="l">
              <a:defRPr sz="1200" spc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157748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124" y="44640"/>
            <a:ext cx="12176211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298" y="1484640"/>
            <a:ext cx="10508617" cy="403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64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B49F4-55AA-3E48-95B3-271CF9D2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BE819-B413-DE48-BA1E-A64D3DEC9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583C7C-56E9-8841-ADB2-1D8AC49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FF3E-57B6-4B4E-82BC-E815E6B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5AC907-0BA7-D44F-A342-A8309F0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8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CBF32-E16A-604E-8F06-AEF77A95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A450C2-E809-EB48-8D58-F4E6CDEE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D86160-E198-9C4E-8EFC-7A554C66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6ADCFB-3735-6E4F-903B-A354844F1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49ABF8-F511-B04D-9212-0780A96B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8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E086A-3781-224F-AAE4-10B6C759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1BF604-BB10-A241-8133-5B2B9F826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9879BA-0EDE-E040-8978-AE50A8763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F220F8-978C-9D4A-8858-98DE0275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878245-0846-6542-9FCD-24198381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DB186-EAEF-E141-AA4C-641E6B32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6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E8FA2-00CC-8640-A20B-FE8DF8B9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2C6546-9187-0246-9A1F-21979F0A2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A8ADA0-C9E6-BF41-8D68-B94F6469D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A039A0-0E97-0F43-A96C-5B6894B58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B475E-6155-C248-815F-8FB94577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B82D97-B0A3-254F-A80D-78486871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329657-CE32-A043-805C-F705D70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A9495E-A9E1-C14C-8508-FFFD2EB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45601-152C-1A43-8E1B-AC2ED3657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D64E7-977F-5842-972A-B6983EB7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FEE6B5-0CD4-0C4D-917B-3DD5404C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666DC6-AA43-CE43-B038-6F211FC7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7E3EBC-4EF8-8141-8941-3BE2AA61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3113C4-159E-864E-B10A-D341D605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7E9AC4-1878-BF4C-A377-C2341BB8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99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AE340-6F86-F548-AE53-28365418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D50CB-0A60-E346-9688-B6F620DB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A1982B-149F-BF4A-975C-85A3D1C21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F9906E-75BC-B148-8283-41B457D7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371375-3626-E141-BF29-9F324FB6D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F1AFF-E650-BF4B-AC67-FA1EBB3B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D110-AF85-184D-80A4-91DB20131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FA75B3-E0FA-BF45-81E4-23F768071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9A0FFE-A9CA-9A4D-B063-BD13E342B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7A48F8-5413-2A48-896E-22C4B41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5766BC-BE2F-EA4D-BCFB-13EDA82FA48B}" type="datetimeFigureOut">
              <a:rPr lang="pt-BR" smtClean="0"/>
              <a:pPr/>
              <a:t>19/03/2024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56F4-E1CD-D247-975A-0C9774F8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951A93-D181-784B-BE8C-BFD1C5C2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C993-A24B-2341-A7F5-4ACD2F147BF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8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68F016-00CB-4994-BF49-800089F8AA86}"/>
              </a:ext>
            </a:extLst>
          </p:cNvPr>
          <p:cNvSpPr>
            <a:spLocks/>
          </p:cNvSpPr>
          <p:nvPr userDrawn="1"/>
        </p:nvSpPr>
        <p:spPr bwMode="auto">
          <a:xfrm>
            <a:off x="-1519111" y="6732665"/>
            <a:ext cx="10187623" cy="136525"/>
          </a:xfrm>
          <a:custGeom>
            <a:avLst/>
            <a:gdLst>
              <a:gd name="T0" fmla="*/ 0 w 9712"/>
              <a:gd name="T1" fmla="*/ 0 h 133"/>
              <a:gd name="T2" fmla="*/ 0 w 9712"/>
              <a:gd name="T3" fmla="*/ 0 h 133"/>
              <a:gd name="T4" fmla="*/ 0 w 9712"/>
              <a:gd name="T5" fmla="*/ 133 h 133"/>
              <a:gd name="T6" fmla="*/ 9635 w 9712"/>
              <a:gd name="T7" fmla="*/ 133 h 133"/>
              <a:gd name="T8" fmla="*/ 9712 w 9712"/>
              <a:gd name="T9" fmla="*/ 0 h 133"/>
              <a:gd name="T10" fmla="*/ 0 w 9712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2" h="133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B408271-A89A-4CA3-B499-D924BB3F135E}"/>
              </a:ext>
            </a:extLst>
          </p:cNvPr>
          <p:cNvSpPr>
            <a:spLocks/>
          </p:cNvSpPr>
          <p:nvPr userDrawn="1"/>
        </p:nvSpPr>
        <p:spPr bwMode="auto">
          <a:xfrm>
            <a:off x="8729472" y="6732665"/>
            <a:ext cx="3157220" cy="136525"/>
          </a:xfrm>
          <a:custGeom>
            <a:avLst/>
            <a:gdLst>
              <a:gd name="T0" fmla="*/ 77 w 3010"/>
              <a:gd name="T1" fmla="*/ 0 h 133"/>
              <a:gd name="T2" fmla="*/ 77 w 3010"/>
              <a:gd name="T3" fmla="*/ 0 h 133"/>
              <a:gd name="T4" fmla="*/ 0 w 3010"/>
              <a:gd name="T5" fmla="*/ 133 h 133"/>
              <a:gd name="T6" fmla="*/ 3010 w 3010"/>
              <a:gd name="T7" fmla="*/ 133 h 133"/>
              <a:gd name="T8" fmla="*/ 3010 w 3010"/>
              <a:gd name="T9" fmla="*/ 0 h 133"/>
              <a:gd name="T10" fmla="*/ 77 w 3010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0" h="133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B81D814-3CE8-4900-89D7-8FEEB49785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56689" y="5904201"/>
            <a:ext cx="1918842" cy="73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E97C7A7-DF75-6148-9C65-9A288497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967A6D-BA08-4174-956F-943D82D3B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53" y="1857627"/>
            <a:ext cx="4809494" cy="1837576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7962F2A0-9800-4EED-836E-A170F9B538F3}"/>
              </a:ext>
            </a:extLst>
          </p:cNvPr>
          <p:cNvSpPr/>
          <p:nvPr/>
        </p:nvSpPr>
        <p:spPr>
          <a:xfrm>
            <a:off x="276780" y="4518098"/>
            <a:ext cx="116384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3600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COVID-19</a:t>
            </a:r>
            <a:endParaRPr lang="pt-BR" sz="36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  <p:sp>
        <p:nvSpPr>
          <p:cNvPr id="6" name="CaixaDeTexto 1">
            <a:extLst>
              <a:ext uri="{FF2B5EF4-FFF2-40B4-BE49-F238E27FC236}">
                <a16:creationId xmlns:a16="http://schemas.microsoft.com/office/drawing/2014/main" id="{6D679859-C125-4181-8170-16BFBC9CEB23}"/>
              </a:ext>
            </a:extLst>
          </p:cNvPr>
          <p:cNvSpPr/>
          <p:nvPr/>
        </p:nvSpPr>
        <p:spPr>
          <a:xfrm>
            <a:off x="1100943" y="5470752"/>
            <a:ext cx="979164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b="1" strike="noStrike" spc="-1" dirty="0">
                <a:solidFill>
                  <a:schemeClr val="bg2">
                    <a:lumMod val="25000"/>
                  </a:schemeClr>
                </a:solidFill>
                <a:latin typeface="Arial"/>
                <a:ea typeface="DejaVu Sans"/>
              </a:rPr>
              <a:t>Curitiba - PR | Março de 2024</a:t>
            </a:r>
            <a:endParaRPr lang="pt-BR" sz="1400" b="0" strike="noStrike" spc="-1" dirty="0">
              <a:solidFill>
                <a:schemeClr val="bg2">
                  <a:lumMod val="2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9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Exames RT-PCR realizados pela Rede Pública e Laboratórios Credenciados no GAL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5" y="6010286"/>
            <a:ext cx="10399596" cy="7310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50" dirty="0">
                <a:cs typeface="Arial" panose="020B0604020202020204" pitchFamily="34" charset="0"/>
              </a:rPr>
              <a:t>Fonte: Sistema Gerenciador de Ambiente Laboratorial consultado no dia 15/03/2024, às 10h00.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50" dirty="0">
                <a:cs typeface="Arial" panose="020B0604020202020204" pitchFamily="34" charset="0"/>
              </a:rPr>
              <a:t>*Outros 1.559.639 casos confirmados pelos critérios RT-PCR, clínico epidemiológico ou teste rápido, não estão registrados no sistema GAL.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050" dirty="0">
                <a:cs typeface="Arial" panose="020B0604020202020204" pitchFamily="34" charset="0"/>
              </a:rPr>
              <a:t>** Casos confirmados pelos critérios RT-PCR, clínico epidemiológico ou teste rápido, registrados no sistema GAL;</a:t>
            </a:r>
            <a:br>
              <a:rPr lang="pt-BR" sz="1050" dirty="0">
                <a:cs typeface="Arial" panose="020B0604020202020204" pitchFamily="34" charset="0"/>
              </a:rPr>
            </a:br>
            <a:r>
              <a:rPr lang="pt-BR" sz="1050" dirty="0">
                <a:cs typeface="Arial" panose="020B0604020202020204" pitchFamily="34" charset="0"/>
              </a:rPr>
              <a:t>*** Os casos em investigação consultados do GAL estão detalhados ao final deste documento. Amostras em triagem não estão neste número.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C2D76E-6FF9-9A50-5C88-6B783D7C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000" y="2902810"/>
            <a:ext cx="7514000" cy="10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78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C430-3BB5-57D5-CE21-EA903DE4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Amostras de vírus respiratórios analisadas pelo Lacen</a:t>
            </a:r>
          </a:p>
        </p:txBody>
      </p:sp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id="{7A3246B1-AC77-E75B-E75E-65DC11E98C9D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88894" y="3212976"/>
          <a:ext cx="12055778" cy="648072"/>
        </p:xfrm>
        <a:graphic>
          <a:graphicData uri="http://schemas.openxmlformats.org/drawingml/2006/table">
            <a:tbl>
              <a:tblPr/>
              <a:tblGrid>
                <a:gridCol w="338408">
                  <a:extLst>
                    <a:ext uri="{9D8B030D-6E8A-4147-A177-3AD203B41FA5}">
                      <a16:colId xmlns:a16="http://schemas.microsoft.com/office/drawing/2014/main" val="1621574635"/>
                    </a:ext>
                  </a:extLst>
                </a:gridCol>
                <a:gridCol w="451630">
                  <a:extLst>
                    <a:ext uri="{9D8B030D-6E8A-4147-A177-3AD203B41FA5}">
                      <a16:colId xmlns:a16="http://schemas.microsoft.com/office/drawing/2014/main" val="580236864"/>
                    </a:ext>
                  </a:extLst>
                </a:gridCol>
                <a:gridCol w="873430">
                  <a:extLst>
                    <a:ext uri="{9D8B030D-6E8A-4147-A177-3AD203B41FA5}">
                      <a16:colId xmlns:a16="http://schemas.microsoft.com/office/drawing/2014/main" val="3134005132"/>
                    </a:ext>
                  </a:extLst>
                </a:gridCol>
                <a:gridCol w="1038622">
                  <a:extLst>
                    <a:ext uri="{9D8B030D-6E8A-4147-A177-3AD203B41FA5}">
                      <a16:colId xmlns:a16="http://schemas.microsoft.com/office/drawing/2014/main" val="160498701"/>
                    </a:ext>
                  </a:extLst>
                </a:gridCol>
                <a:gridCol w="1264758">
                  <a:extLst>
                    <a:ext uri="{9D8B030D-6E8A-4147-A177-3AD203B41FA5}">
                      <a16:colId xmlns:a16="http://schemas.microsoft.com/office/drawing/2014/main" val="3571933336"/>
                    </a:ext>
                  </a:extLst>
                </a:gridCol>
                <a:gridCol w="509367">
                  <a:extLst>
                    <a:ext uri="{9D8B030D-6E8A-4147-A177-3AD203B41FA5}">
                      <a16:colId xmlns:a16="http://schemas.microsoft.com/office/drawing/2014/main" val="2626836425"/>
                    </a:ext>
                  </a:extLst>
                </a:gridCol>
                <a:gridCol w="958432">
                  <a:extLst>
                    <a:ext uri="{9D8B030D-6E8A-4147-A177-3AD203B41FA5}">
                      <a16:colId xmlns:a16="http://schemas.microsoft.com/office/drawing/2014/main" val="2555336675"/>
                    </a:ext>
                  </a:extLst>
                </a:gridCol>
                <a:gridCol w="647293">
                  <a:extLst>
                    <a:ext uri="{9D8B030D-6E8A-4147-A177-3AD203B41FA5}">
                      <a16:colId xmlns:a16="http://schemas.microsoft.com/office/drawing/2014/main" val="401056474"/>
                    </a:ext>
                  </a:extLst>
                </a:gridCol>
                <a:gridCol w="823713">
                  <a:extLst>
                    <a:ext uri="{9D8B030D-6E8A-4147-A177-3AD203B41FA5}">
                      <a16:colId xmlns:a16="http://schemas.microsoft.com/office/drawing/2014/main" val="2382104025"/>
                    </a:ext>
                  </a:extLst>
                </a:gridCol>
                <a:gridCol w="899091">
                  <a:extLst>
                    <a:ext uri="{9D8B030D-6E8A-4147-A177-3AD203B41FA5}">
                      <a16:colId xmlns:a16="http://schemas.microsoft.com/office/drawing/2014/main" val="1033135074"/>
                    </a:ext>
                  </a:extLst>
                </a:gridCol>
                <a:gridCol w="504555">
                  <a:extLst>
                    <a:ext uri="{9D8B030D-6E8A-4147-A177-3AD203B41FA5}">
                      <a16:colId xmlns:a16="http://schemas.microsoft.com/office/drawing/2014/main" val="1239097712"/>
                    </a:ext>
                  </a:extLst>
                </a:gridCol>
                <a:gridCol w="432385">
                  <a:extLst>
                    <a:ext uri="{9D8B030D-6E8A-4147-A177-3AD203B41FA5}">
                      <a16:colId xmlns:a16="http://schemas.microsoft.com/office/drawing/2014/main" val="3661331302"/>
                    </a:ext>
                  </a:extLst>
                </a:gridCol>
                <a:gridCol w="1166926">
                  <a:extLst>
                    <a:ext uri="{9D8B030D-6E8A-4147-A177-3AD203B41FA5}">
                      <a16:colId xmlns:a16="http://schemas.microsoft.com/office/drawing/2014/main" val="3079769344"/>
                    </a:ext>
                  </a:extLst>
                </a:gridCol>
                <a:gridCol w="820504">
                  <a:extLst>
                    <a:ext uri="{9D8B030D-6E8A-4147-A177-3AD203B41FA5}">
                      <a16:colId xmlns:a16="http://schemas.microsoft.com/office/drawing/2014/main" val="2772333484"/>
                    </a:ext>
                  </a:extLst>
                </a:gridCol>
                <a:gridCol w="517386">
                  <a:extLst>
                    <a:ext uri="{9D8B030D-6E8A-4147-A177-3AD203B41FA5}">
                      <a16:colId xmlns:a16="http://schemas.microsoft.com/office/drawing/2014/main" val="3529556532"/>
                    </a:ext>
                  </a:extLst>
                </a:gridCol>
                <a:gridCol w="809278">
                  <a:extLst>
                    <a:ext uri="{9D8B030D-6E8A-4147-A177-3AD203B41FA5}">
                      <a16:colId xmlns:a16="http://schemas.microsoft.com/office/drawing/2014/main" val="413431064"/>
                    </a:ext>
                  </a:extLst>
                </a:gridCol>
              </a:tblGrid>
              <a:tr h="1620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8" marR="5238" marT="52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8" marR="5238" marT="52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Amostras Liberadas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Coronavírus SARS-CoV2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Positividade para SARS-CoV2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H1N1pdm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H3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NSUBT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 Variante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B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Rinovírus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Vírus Sincicial Respiratório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Metapneumovírus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Adenovírus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Positividade Geral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331325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Janeiro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1908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12,42%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29,88%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87394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Fevereiro 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1434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24,13%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45,62%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8209"/>
                  </a:ext>
                </a:extLst>
              </a:tr>
              <a:tr h="1620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Março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24,61%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58,27%</a:t>
                      </a:r>
                    </a:p>
                  </a:txBody>
                  <a:tcPr marL="5238" marR="5238" marT="52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1305"/>
                  </a:ext>
                </a:extLst>
              </a:tr>
            </a:tbl>
          </a:graphicData>
        </a:graphic>
      </p:graphicFrame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99F422A2-D0E6-36FC-B7BA-1892EAED2AC0}"/>
              </a:ext>
            </a:extLst>
          </p:cNvPr>
          <p:cNvSpPr txBox="1">
            <a:spLocks/>
          </p:cNvSpPr>
          <p:nvPr/>
        </p:nvSpPr>
        <p:spPr>
          <a:xfrm>
            <a:off x="16885" y="6010286"/>
            <a:ext cx="10399596" cy="731083"/>
          </a:xfr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050" dirty="0">
                <a:cs typeface="Arial" panose="020B0604020202020204" pitchFamily="34" charset="0"/>
              </a:rPr>
              <a:t>Fonte: Lacen / SESA.</a:t>
            </a:r>
          </a:p>
        </p:txBody>
      </p:sp>
    </p:spTree>
    <p:extLst>
      <p:ext uri="{BB962C8B-B14F-4D97-AF65-F5344CB8AC3E}">
        <p14:creationId xmlns:p14="http://schemas.microsoft.com/office/powerpoint/2010/main" val="213706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967547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Paraná consultados da planilha de monitoramento diário de casos do CVIE/DAV/SESA no dia 15/03/2024, às 11h00. Os números informados são posteriores às datas de diagnósticos. Dados preliminares, sujeitos a alterações.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D0E0CF-52A8-2E38-8BF9-FBA47D941D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62548" y="620688"/>
            <a:ext cx="8466905" cy="53637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confirmados por mês</a:t>
            </a:r>
          </a:p>
        </p:txBody>
      </p:sp>
    </p:spTree>
    <p:extLst>
      <p:ext uri="{BB962C8B-B14F-4D97-AF65-F5344CB8AC3E}">
        <p14:creationId xmlns:p14="http://schemas.microsoft.com/office/powerpoint/2010/main" val="387283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47DFE2-C9DB-0E71-D047-29F1599D11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2789" y="717551"/>
            <a:ext cx="10766425" cy="45704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Óbitos confirmados por mês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967547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Paraná consultados da planilha de monitoramento diário de casos do CVIE/DAV/SESA no dia 15/03/2024, às 11h00. Os números informados são posteriores às datas de diagnósticos. Dados preliminares, sujeitos a alterações. </a:t>
            </a:r>
          </a:p>
        </p:txBody>
      </p:sp>
    </p:spTree>
    <p:extLst>
      <p:ext uri="{BB962C8B-B14F-4D97-AF65-F5344CB8AC3E}">
        <p14:creationId xmlns:p14="http://schemas.microsoft.com/office/powerpoint/2010/main" val="30613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2">
            <a:extLst>
              <a:ext uri="{FF2B5EF4-FFF2-40B4-BE49-F238E27FC236}">
                <a16:creationId xmlns:a16="http://schemas.microsoft.com/office/drawing/2014/main" id="{9F24705E-887B-4E34-9F78-BEE152D44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8424" y="6650586"/>
            <a:ext cx="9929282" cy="131524"/>
          </a:xfrm>
          <a:custGeom>
            <a:avLst/>
            <a:gdLst>
              <a:gd name="T0" fmla="*/ 10666413 w 10666413"/>
              <a:gd name="T1" fmla="*/ 70644 h 141288"/>
              <a:gd name="T2" fmla="*/ 5333207 w 10666413"/>
              <a:gd name="T3" fmla="*/ 141288 h 141288"/>
              <a:gd name="T4" fmla="*/ 0 w 10666413"/>
              <a:gd name="T5" fmla="*/ 70644 h 141288"/>
              <a:gd name="T6" fmla="*/ 5333207 w 10666413"/>
              <a:gd name="T7" fmla="*/ 0 h 141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6413"/>
              <a:gd name="T13" fmla="*/ 0 h 141288"/>
              <a:gd name="T14" fmla="*/ 10666413 w 10666413"/>
              <a:gd name="T15" fmla="*/ 141288 h 141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6413" h="141288">
                <a:moveTo>
                  <a:pt x="0" y="0"/>
                </a:moveTo>
                <a:lnTo>
                  <a:pt x="0" y="0"/>
                </a:lnTo>
                <a:lnTo>
                  <a:pt x="0" y="133"/>
                </a:lnTo>
                <a:lnTo>
                  <a:pt x="9635" y="133"/>
                </a:lnTo>
                <a:lnTo>
                  <a:pt x="9712" y="0"/>
                </a:lnTo>
                <a:lnTo>
                  <a:pt x="0" y="0"/>
                </a:lnTo>
                <a:close/>
              </a:path>
            </a:pathLst>
          </a:custGeom>
          <a:solidFill>
            <a:srgbClr val="1567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6" name="AutoShape 3">
            <a:extLst>
              <a:ext uri="{FF2B5EF4-FFF2-40B4-BE49-F238E27FC236}">
                <a16:creationId xmlns:a16="http://schemas.microsoft.com/office/drawing/2014/main" id="{D5F003F4-D5D3-4C92-BDA4-0F728C07E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2925" y="6650586"/>
            <a:ext cx="3075284" cy="131524"/>
          </a:xfrm>
          <a:custGeom>
            <a:avLst/>
            <a:gdLst>
              <a:gd name="T0" fmla="*/ 3303587 w 3303587"/>
              <a:gd name="T1" fmla="*/ 70644 h 141288"/>
              <a:gd name="T2" fmla="*/ 1651794 w 3303587"/>
              <a:gd name="T3" fmla="*/ 141288 h 141288"/>
              <a:gd name="T4" fmla="*/ 0 w 3303587"/>
              <a:gd name="T5" fmla="*/ 70644 h 141288"/>
              <a:gd name="T6" fmla="*/ 1651794 w 3303587"/>
              <a:gd name="T7" fmla="*/ 0 h 141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303587"/>
              <a:gd name="T13" fmla="*/ 0 h 141288"/>
              <a:gd name="T14" fmla="*/ 3303587 w 3303587"/>
              <a:gd name="T15" fmla="*/ 141288 h 141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3587" h="141288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17" name="AutoShape 4">
            <a:extLst>
              <a:ext uri="{FF2B5EF4-FFF2-40B4-BE49-F238E27FC236}">
                <a16:creationId xmlns:a16="http://schemas.microsoft.com/office/drawing/2014/main" id="{90ADDF43-9BB4-4D92-B3D2-EF5C6DE66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1439" y="6644674"/>
            <a:ext cx="3075284" cy="131524"/>
          </a:xfrm>
          <a:custGeom>
            <a:avLst/>
            <a:gdLst>
              <a:gd name="T0" fmla="*/ 3303587 w 3303587"/>
              <a:gd name="T1" fmla="*/ 70644 h 141288"/>
              <a:gd name="T2" fmla="*/ 1651794 w 3303587"/>
              <a:gd name="T3" fmla="*/ 141288 h 141288"/>
              <a:gd name="T4" fmla="*/ 0 w 3303587"/>
              <a:gd name="T5" fmla="*/ 70644 h 141288"/>
              <a:gd name="T6" fmla="*/ 1651794 w 3303587"/>
              <a:gd name="T7" fmla="*/ 0 h 141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303587"/>
              <a:gd name="T13" fmla="*/ 0 h 141288"/>
              <a:gd name="T14" fmla="*/ 3303587 w 3303587"/>
              <a:gd name="T15" fmla="*/ 141288 h 141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03587" h="141288">
                <a:moveTo>
                  <a:pt x="77" y="0"/>
                </a:moveTo>
                <a:lnTo>
                  <a:pt x="77" y="0"/>
                </a:lnTo>
                <a:lnTo>
                  <a:pt x="0" y="133"/>
                </a:lnTo>
                <a:lnTo>
                  <a:pt x="3010" y="133"/>
                </a:lnTo>
                <a:lnTo>
                  <a:pt x="3010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96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918" name="Picture 5">
            <a:extLst>
              <a:ext uri="{FF2B5EF4-FFF2-40B4-BE49-F238E27FC236}">
                <a16:creationId xmlns:a16="http://schemas.microsoft.com/office/drawing/2014/main" id="{50E534EC-DE00-44F5-8D04-2B4F9E29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799" y="5842234"/>
            <a:ext cx="1867929" cy="7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9" name="Rectangle 6">
            <a:extLst>
              <a:ext uri="{FF2B5EF4-FFF2-40B4-BE49-F238E27FC236}">
                <a16:creationId xmlns:a16="http://schemas.microsoft.com/office/drawing/2014/main" id="{AD28E288-48CF-4FCB-9C6D-1C6D92D18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56" y="412829"/>
            <a:ext cx="3941270" cy="6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pt-BR" altLang="pt-BR" sz="9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20" name="Rectangle 7">
            <a:extLst>
              <a:ext uri="{FF2B5EF4-FFF2-40B4-BE49-F238E27FC236}">
                <a16:creationId xmlns:a16="http://schemas.microsoft.com/office/drawing/2014/main" id="{833F37C8-B2B3-4C12-92A9-D9052E84E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39" y="1268469"/>
            <a:ext cx="9582001" cy="503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pt-BR" altLang="pt-BR" sz="93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BB8F2F5-09DF-4BE6-BD69-2A552C13DD93}"/>
              </a:ext>
            </a:extLst>
          </p:cNvPr>
          <p:cNvGraphicFramePr>
            <a:graphicFrameLocks noGrp="1"/>
          </p:cNvGraphicFramePr>
          <p:nvPr/>
        </p:nvGraphicFramePr>
        <p:xfrm>
          <a:off x="1604876" y="924145"/>
          <a:ext cx="8110123" cy="4827948"/>
        </p:xfrm>
        <a:graphic>
          <a:graphicData uri="http://schemas.openxmlformats.org/drawingml/2006/table">
            <a:tbl>
              <a:tblPr/>
              <a:tblGrid>
                <a:gridCol w="1237793">
                  <a:extLst>
                    <a:ext uri="{9D8B030D-6E8A-4147-A177-3AD203B41FA5}">
                      <a16:colId xmlns:a16="http://schemas.microsoft.com/office/drawing/2014/main" val="3219764933"/>
                    </a:ext>
                  </a:extLst>
                </a:gridCol>
                <a:gridCol w="3004226">
                  <a:extLst>
                    <a:ext uri="{9D8B030D-6E8A-4147-A177-3AD203B41FA5}">
                      <a16:colId xmlns:a16="http://schemas.microsoft.com/office/drawing/2014/main" val="2234316274"/>
                    </a:ext>
                  </a:extLst>
                </a:gridCol>
                <a:gridCol w="967026">
                  <a:extLst>
                    <a:ext uri="{9D8B030D-6E8A-4147-A177-3AD203B41FA5}">
                      <a16:colId xmlns:a16="http://schemas.microsoft.com/office/drawing/2014/main" val="292839203"/>
                    </a:ext>
                  </a:extLst>
                </a:gridCol>
                <a:gridCol w="967026">
                  <a:extLst>
                    <a:ext uri="{9D8B030D-6E8A-4147-A177-3AD203B41FA5}">
                      <a16:colId xmlns:a16="http://schemas.microsoft.com/office/drawing/2014/main" val="1526210098"/>
                    </a:ext>
                  </a:extLst>
                </a:gridCol>
                <a:gridCol w="967026">
                  <a:extLst>
                    <a:ext uri="{9D8B030D-6E8A-4147-A177-3AD203B41FA5}">
                      <a16:colId xmlns:a16="http://schemas.microsoft.com/office/drawing/2014/main" val="206772461"/>
                    </a:ext>
                  </a:extLst>
                </a:gridCol>
                <a:gridCol w="967026">
                  <a:extLst>
                    <a:ext uri="{9D8B030D-6E8A-4147-A177-3AD203B41FA5}">
                      <a16:colId xmlns:a16="http://schemas.microsoft.com/office/drawing/2014/main" val="2795495322"/>
                    </a:ext>
                  </a:extLst>
                </a:gridCol>
              </a:tblGrid>
              <a:tr h="37773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Fatores de Risco</a:t>
                      </a:r>
                    </a:p>
                  </a:txBody>
                  <a:tcPr marL="8866" marR="8866" marT="8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Casos</a:t>
                      </a:r>
                    </a:p>
                  </a:txBody>
                  <a:tcPr marL="8866" marR="8866" marT="8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Óbitos</a:t>
                      </a:r>
                    </a:p>
                  </a:txBody>
                  <a:tcPr marL="8866" marR="8866" marT="8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975721"/>
                  </a:ext>
                </a:extLst>
              </a:tr>
              <a:tr h="200672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46729"/>
                  </a:ext>
                </a:extLst>
              </a:tr>
              <a:tr h="2124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        Com Fatores de Risco</a:t>
                      </a:r>
                    </a:p>
                  </a:txBody>
                  <a:tcPr marL="8866" marR="8866" marT="8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60,2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80,0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63044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Adultos ≥ 60 anos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358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49,0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80,0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73256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Crianças &lt; 6 anos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695963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Doença cardiovascular crônica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37,1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47896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Diabetes mellitus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87637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Doença neurológica crônica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68915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Pneumopatias crônicas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62759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Asma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259876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Doença renal crônica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67213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Imunodeficiência/Imunodepressão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08215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Obesidade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01640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Gestantes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54883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Doença Hematológica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316960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effectLst/>
                          <a:latin typeface="Arial" panose="020B0604020202020204" pitchFamily="34" charset="0"/>
                        </a:rPr>
                        <a:t>Doença hepática crônica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08074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Síndrome de Down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600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Puerpério (até 42 dias do parto)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26207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Indígenas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415736"/>
                  </a:ext>
                </a:extLst>
              </a:tr>
              <a:tr h="2124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Receberam Vacina contra Influenza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83459"/>
                  </a:ext>
                </a:extLst>
              </a:tr>
              <a:tr h="2124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Receberam Vacina contra COVID-19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72,2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87,1</a:t>
                      </a:r>
                    </a:p>
                  </a:txBody>
                  <a:tcPr marL="8866" marR="8866" marT="88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178383"/>
                  </a:ext>
                </a:extLst>
              </a:tr>
              <a:tr h="2124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Uso de Antiviral (Oseltamivir)</a:t>
                      </a:r>
                    </a:p>
                  </a:txBody>
                  <a:tcPr marL="8866" marR="8866" marT="8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866" marR="8866" marT="8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8866" marR="8866" marT="8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866" marR="8866" marT="8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8866" marR="8866" marT="88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889038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407822AA-2F59-4668-B8AB-42BC3D2F1750}"/>
              </a:ext>
            </a:extLst>
          </p:cNvPr>
          <p:cNvSpPr/>
          <p:nvPr/>
        </p:nvSpPr>
        <p:spPr>
          <a:xfrm>
            <a:off x="57744" y="6359461"/>
            <a:ext cx="4300088" cy="238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pt-BR" sz="1024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Fonte: SESA-PR/DAV/CVIE/DVVTR-SIVEP Gripe. Dados sujeitos a alterações.</a:t>
            </a:r>
            <a:endParaRPr kumimoji="0" lang="pt-BR" sz="1024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D4B61CDC-0B1F-5E04-29AE-3FA48E1A4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894" y="245904"/>
            <a:ext cx="10054754" cy="374536"/>
          </a:xfrm>
          <a:prstGeom prst="rect">
            <a:avLst/>
          </a:prstGeom>
          <a:solidFill>
            <a:srgbClr val="FFFFFF">
              <a:alpha val="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3780" tIns="43566" rIns="83780" bIns="43566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altLang="pt-BR" sz="186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Casos e óbitos de SRAG, segundo Comorbidades, residentes no Paraná, 2024*</a:t>
            </a:r>
            <a:endParaRPr kumimoji="0" lang="pt-BR" altLang="pt-BR" sz="18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59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Estratégia de vacinação contra a COVID-19 em 2024</a:t>
            </a:r>
            <a:br>
              <a:rPr lang="pt-BR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548436" y="1344168"/>
            <a:ext cx="112564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População alvo: </a:t>
            </a:r>
            <a:r>
              <a:rPr lang="pt-BR" sz="2200" dirty="0">
                <a:solidFill>
                  <a:srgbClr val="FF0000"/>
                </a:solidFill>
              </a:rPr>
              <a:t>reforço para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grupos prioritários, a partir de 5 anos de idade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Meta de vacinação:  &gt; 90% da população alvo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 recomendação para a dose de reforço de 2024 será com a vacina COVID-19  licenciada e disponível no PNI, para utilização a partir de 5 anos de idade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0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/>
              </a:rPr>
              <a:t>Vacinação da população geral acima de 5 anos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682938" y="1232288"/>
            <a:ext cx="112564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u="sng" dirty="0">
                <a:solidFill>
                  <a:schemeClr val="accent1">
                    <a:lumMod val="50000"/>
                  </a:schemeClr>
                </a:solidFill>
              </a:rPr>
              <a:t>Esquemas primários não são mais recomendados.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Indivíduo que não tenha sido vacinado anteriormente (nenhuma dose prévia) ou que tenha recebido apenas uma dose da vacina contra a COVID-19 </a:t>
            </a:r>
            <a:r>
              <a:rPr lang="pt-BR" sz="2200" u="sng" dirty="0">
                <a:solidFill>
                  <a:schemeClr val="accent1">
                    <a:lumMod val="50000"/>
                  </a:schemeClr>
                </a:solidFill>
              </a:rPr>
              <a:t>optar por se vacinar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, poderá iniciar e/ou completar o </a:t>
            </a:r>
            <a:r>
              <a:rPr lang="pt-BR" sz="2200" dirty="0">
                <a:solidFill>
                  <a:srgbClr val="FF0000"/>
                </a:solidFill>
              </a:rPr>
              <a:t>esquema primário de vacinação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Esquema consiste em </a:t>
            </a:r>
            <a:r>
              <a:rPr lang="pt-BR" sz="2200" dirty="0">
                <a:solidFill>
                  <a:srgbClr val="FF0000"/>
                </a:solidFill>
              </a:rPr>
              <a:t>duas doses da Vacina COVID-19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disponível e recomendada para a idade, com intervalo mínimo de 4 semanas entre as doses.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1AC0CB-5F92-4843-BD33-8BF347E4284A}"/>
              </a:ext>
            </a:extLst>
          </p:cNvPr>
          <p:cNvSpPr txBox="1"/>
          <p:nvPr/>
        </p:nvSpPr>
        <p:spPr>
          <a:xfrm>
            <a:off x="3221970" y="4871784"/>
            <a:ext cx="69745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solidFill>
                  <a:srgbClr val="FF0000"/>
                </a:solidFill>
              </a:rPr>
              <a:t>População geral não terá direito ao reforço!!!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D9DE83-10E6-419B-B074-FE63772E5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67865">
            <a:off x="1413232" y="4913082"/>
            <a:ext cx="1803263" cy="15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84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611220" y="270446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BR" sz="28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Primovacinação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crianças menores de 5 anos com Pfizer baby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B92DCD3-F69D-46ED-A548-FFFB57C24B0D}"/>
              </a:ext>
            </a:extLst>
          </p:cNvPr>
          <p:cNvSpPr txBox="1"/>
          <p:nvPr/>
        </p:nvSpPr>
        <p:spPr>
          <a:xfrm>
            <a:off x="611220" y="1680523"/>
            <a:ext cx="112564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Inclusão no calendário básico de vacinação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obrigatória pelo ECA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Resgate de crianças não vacinadas até 4 anos, 11 meses e 29 dias.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A9A84A-E25D-42CC-883B-95D6B9EDE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466" y="2374598"/>
            <a:ext cx="5267325" cy="15049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8CD3E2B-A589-4C58-83C7-01D8FC35E300}"/>
              </a:ext>
            </a:extLst>
          </p:cNvPr>
          <p:cNvSpPr txBox="1"/>
          <p:nvPr/>
        </p:nvSpPr>
        <p:spPr>
          <a:xfrm>
            <a:off x="799479" y="3857253"/>
            <a:ext cx="912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Informe Estratégia de Vacinação contra a COVID-19, 2024. Dezembro, 2023.</a:t>
            </a:r>
            <a:r>
              <a:rPr lang="pt-BR" dirty="0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9F16B87-830C-4E18-B6A7-651EDFBED912}"/>
              </a:ext>
            </a:extLst>
          </p:cNvPr>
          <p:cNvSpPr/>
          <p:nvPr/>
        </p:nvSpPr>
        <p:spPr>
          <a:xfrm>
            <a:off x="4259676" y="2257765"/>
            <a:ext cx="1102659" cy="1647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19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6F222E3-006D-4673-BF6D-518ACEA2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Vacinação contra a Covid-19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9AE9B7-0220-4DCF-9B4D-C0CF52686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Reforço Semestral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F4BBF7-2780-492C-B5DA-28CC4AC49D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2000" dirty="0"/>
              <a:t>Pessoas com ≥ 60 anos  </a:t>
            </a:r>
          </a:p>
          <a:p>
            <a:r>
              <a:rPr lang="pt-BR" sz="2000" dirty="0"/>
              <a:t>Gestantes/puérperas</a:t>
            </a:r>
          </a:p>
          <a:p>
            <a:r>
              <a:rPr lang="pt-BR" sz="2000" dirty="0"/>
              <a:t>Imunocomprometidos com ≥ 5 anos  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44C3495-EF77-4939-BA8A-60549358A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Reforço Anual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C14B972B-1B45-4750-83BD-378FFAB94E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sz="2000" dirty="0"/>
              <a:t>Trabalhadores da saúde</a:t>
            </a:r>
          </a:p>
          <a:p>
            <a:r>
              <a:rPr lang="pt-BR" sz="2000" dirty="0"/>
              <a:t>Pessoas com comorbidades com ≥ 5 anos</a:t>
            </a:r>
          </a:p>
          <a:p>
            <a:r>
              <a:rPr lang="pt-BR" sz="2000" dirty="0"/>
              <a:t>Pessoas com deficiência permanente com ≥ 5 anos</a:t>
            </a:r>
          </a:p>
          <a:p>
            <a:r>
              <a:rPr lang="pt-BR" sz="2000" dirty="0"/>
              <a:t>Moradores e funcionários de ILPI</a:t>
            </a:r>
          </a:p>
          <a:p>
            <a:r>
              <a:rPr lang="pt-BR" sz="2000" dirty="0"/>
              <a:t>Indígenas, ribeirinhos e quilombolas</a:t>
            </a:r>
          </a:p>
          <a:p>
            <a:r>
              <a:rPr lang="pt-BR" sz="2000" dirty="0"/>
              <a:t>Pessoas em situação de rua</a:t>
            </a:r>
          </a:p>
          <a:p>
            <a:r>
              <a:rPr lang="pt-BR" sz="2000" dirty="0"/>
              <a:t>Pessoas privadas de liberdade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6D34830-2F5E-448E-A151-984A3676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547" y="146898"/>
            <a:ext cx="1672466" cy="235817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0518256-E1AA-4487-82A1-A0FF4086E3BB}"/>
              </a:ext>
            </a:extLst>
          </p:cNvPr>
          <p:cNvSpPr txBox="1"/>
          <p:nvPr/>
        </p:nvSpPr>
        <p:spPr>
          <a:xfrm>
            <a:off x="609601" y="5942182"/>
            <a:ext cx="891019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Esquema de vacinação: uma dose de reforço para os grupos prioritários, intervalo mínimo de 6 meses da última dose de vacina COVID-19 recebida, independente do status vacinal prévio. </a:t>
            </a:r>
          </a:p>
        </p:txBody>
      </p:sp>
    </p:spTree>
    <p:extLst>
      <p:ext uri="{BB962C8B-B14F-4D97-AF65-F5344CB8AC3E}">
        <p14:creationId xmlns:p14="http://schemas.microsoft.com/office/powerpoint/2010/main" val="91573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66" y="244568"/>
            <a:ext cx="11356068" cy="474838"/>
          </a:xfrm>
        </p:spPr>
        <p:txBody>
          <a:bodyPr/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Vacinação COVID - Cenário Geral Doses Aplicadas e Distribuídas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440" y="6315117"/>
            <a:ext cx="3816424" cy="29831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Fonte: Boletim epidemiológico Covid-19, 15/03/24.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6A22E625-C9C6-43B5-BCEA-7DBE3DDCE425}"/>
              </a:ext>
            </a:extLst>
          </p:cNvPr>
          <p:cNvSpPr txBox="1">
            <a:spLocks/>
          </p:cNvSpPr>
          <p:nvPr/>
        </p:nvSpPr>
        <p:spPr bwMode="auto">
          <a:xfrm>
            <a:off x="7608168" y="2852936"/>
            <a:ext cx="4440588" cy="20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Legenda: 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 – Total de doses distribuídas pelo Ministério da Saúde ao Paraná. Esse número contabiliza tanto as doses já recebidas quanto aquelas que estão em processo de distribuição.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 – Considera-se o total de pessoas que recebeu a primeira ou a dose única contra a COVID-19.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3 – DA: Imunossuprimidos que receberam mais uma dose, além das duas normais ou dose única.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4 – DR: Indivíduos que receberam mais uma dose, além do esquema primário.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5 – Engloba o quantitativo de doses aplicadas dos grupos: 1ª dose, 2ªdose e única, doses adicionais (DA) e doses de reforço (DR).</a:t>
            </a:r>
          </a:p>
          <a:p>
            <a:pPr algn="just">
              <a:spcBef>
                <a:spcPts val="0"/>
              </a:spcBef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6 - Engloba o quantitativo de doses aplicadas de segundo reforço.</a:t>
            </a:r>
          </a:p>
          <a:p>
            <a:pPr algn="just">
              <a:spcBef>
                <a:spcPts val="0"/>
              </a:spcBef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98B3B9-BBCA-7615-B6F2-50049955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66" y="1033126"/>
            <a:ext cx="6556248" cy="47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Panorama da COVID-19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823531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Mundo disponibilizados pela OMS, disponível em https://covid19.who.int/ e consultados no dia 15/03/2024 às 11h00. Dados do Brasil disponibilizados no portal Coronavírus Brasil, disponível em https://covid.saude.gov.br/ e atualizado no dia 14/03/2024 às 15h30. Dados preliminares, sujeitos a alterações.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DB6D69-5E92-F80D-86E9-B213698B7935}"/>
              </a:ext>
            </a:extLst>
          </p:cNvPr>
          <p:cNvSpPr txBox="1"/>
          <p:nvPr/>
        </p:nvSpPr>
        <p:spPr>
          <a:xfrm>
            <a:off x="3048826" y="323273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roboto-bold"/>
              </a:rPr>
              <a:t>8.401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53480E-F0F8-7A9B-B023-04CCD0C725F3}"/>
              </a:ext>
            </a:extLst>
          </p:cNvPr>
          <p:cNvSpPr txBox="1"/>
          <p:nvPr/>
        </p:nvSpPr>
        <p:spPr>
          <a:xfrm>
            <a:off x="3048826" y="323273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FFFF"/>
                </a:solidFill>
                <a:latin typeface="roboto-bold"/>
              </a:rPr>
              <a:t>8.401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B1CEB8-3F48-6FCD-E5DA-CDDD13215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25" y="2335721"/>
            <a:ext cx="7774150" cy="17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3"/>
            <a:ext cx="11449272" cy="752509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Cobertura vacinal contra Covid-19 (monovalente)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23401" y="6496127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Painel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acesso em 19/03/2024.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B71C12-7EE8-4C35-8115-B966C5272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95273"/>
            <a:ext cx="11887200" cy="200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93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3"/>
            <a:ext cx="11449272" cy="752509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Cobertura vacinal contra Covid-19 em crianças de 6 m a 2 anos 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7448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Painel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acesso em 19/03/2024.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829ECA-91B5-41C6-964E-8D9D13C0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0" y="1524000"/>
            <a:ext cx="11622348" cy="34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9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3"/>
            <a:ext cx="11449272" cy="752509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Cobertura vacinal contra Covid-19 em crianças 3 a 4 anos 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AF14051-64C9-4BF3-9762-94E48D655576}"/>
              </a:ext>
            </a:extLst>
          </p:cNvPr>
          <p:cNvSpPr txBox="1">
            <a:spLocks/>
          </p:cNvSpPr>
          <p:nvPr/>
        </p:nvSpPr>
        <p:spPr bwMode="auto">
          <a:xfrm>
            <a:off x="1127448" y="594928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Painel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acesso em 19/03/2024.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F05336-EB3C-4A2C-98D4-4DAF764E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0" y="1550893"/>
            <a:ext cx="11284508" cy="34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10708" y="273600"/>
            <a:ext cx="10969200" cy="68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Doses aplicadas COVID-19 bivalente em 2024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04774E-0F84-4948-B0D3-5647D0A71DFE}"/>
              </a:ext>
            </a:extLst>
          </p:cNvPr>
          <p:cNvSpPr txBox="1">
            <a:spLocks/>
          </p:cNvSpPr>
          <p:nvPr/>
        </p:nvSpPr>
        <p:spPr bwMode="auto">
          <a:xfrm>
            <a:off x="877823" y="6209930"/>
            <a:ext cx="3888432" cy="2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000" b="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LocalizaSus</a:t>
            </a:r>
            <a:r>
              <a:rPr lang="pt-BR" sz="1000" b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19/03/2024.</a:t>
            </a:r>
            <a:endParaRPr lang="pt-BR" sz="1000" b="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04D7E755-A72C-4FD9-BF3D-5B5CB29AED43}"/>
              </a:ext>
            </a:extLst>
          </p:cNvPr>
          <p:cNvSpPr txBox="1">
            <a:spLocks/>
          </p:cNvSpPr>
          <p:nvPr/>
        </p:nvSpPr>
        <p:spPr bwMode="auto">
          <a:xfrm>
            <a:off x="610708" y="5762505"/>
            <a:ext cx="10409459" cy="2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Quantitativo reduzido de vacina bivalente no PR – MS está aguardando entrega pelo laborat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ório produtor</a:t>
            </a:r>
            <a:r>
              <a:rPr 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 de vacina com cepa atualizada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0E7C9C5-D4E3-4C98-AB81-6587F9C59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08" y="1548870"/>
            <a:ext cx="10270977" cy="376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2ACDAA-E8EC-4C55-9499-ED5B65DA77DA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15203" y="2810949"/>
            <a:ext cx="10508617" cy="29648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Covid-19 não é mais uma Emergência em Saúde Pública de Importância Internacional (</a:t>
            </a:r>
            <a:r>
              <a:rPr lang="pt-BR" sz="2400" dirty="0" err="1"/>
              <a:t>Espii</a:t>
            </a:r>
            <a:r>
              <a:rPr lang="pt-BR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SARS-CoV-2 continua circulando e requer monitoramento constante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Risco do surgimento de novas variantes de preocupação, de interesse  ou sob monitoramento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Alteração do cenário epidemiológico  e adoção de medidas de prevenção e controle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Priorizar o diagnóstico laboratorial por RT-PCR para análise genômica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3B316C-8127-473C-93E3-1FA166D1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180" y="118115"/>
            <a:ext cx="5014661" cy="24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95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0AC0A-FC8C-80E7-1DA7-D8C1AE33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Proporção de sequenciamentos agrupados por variantes relevantes e semana epidemiológica de coleta da amostra. Brasil, semanas epidemiológicas 01 a 07 de 2024.</a:t>
            </a:r>
            <a:endParaRPr lang="es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2ACDAA-E8EC-4C55-9499-ED5B65DA7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BA7F1D-AF2A-2D24-CC2F-BD7F0ABE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131445" cy="460611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17DEBC3-F4BD-B47D-6CB3-C6ABBB93620B}"/>
              </a:ext>
            </a:extLst>
          </p:cNvPr>
          <p:cNvSpPr txBox="1"/>
          <p:nvPr/>
        </p:nvSpPr>
        <p:spPr>
          <a:xfrm>
            <a:off x="7805057" y="2264229"/>
            <a:ext cx="4093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 XDR é uma linhagem originada a partir da recombinação genômica entre as  linhagens JD.1.1.1 (</a:t>
            </a:r>
            <a:r>
              <a:rPr lang="pt-BR" sz="2000" dirty="0" err="1"/>
              <a:t>sublinhagem</a:t>
            </a:r>
            <a:r>
              <a:rPr lang="pt-BR" sz="2000" dirty="0"/>
              <a:t> da VOI XBB.1.5) e JN.1.1 (</a:t>
            </a:r>
            <a:r>
              <a:rPr lang="pt-BR" sz="2000" dirty="0" err="1"/>
              <a:t>sublinhagem</a:t>
            </a:r>
            <a:r>
              <a:rPr lang="pt-BR" sz="2000" dirty="0"/>
              <a:t> da VOI JN.1), todas derivadas da VOC </a:t>
            </a:r>
            <a:r>
              <a:rPr lang="pt-BR" sz="2000" dirty="0" err="1"/>
              <a:t>Ômicr</a:t>
            </a:r>
            <a:r>
              <a:rPr lang="pt-BR" dirty="0" err="1"/>
              <a:t>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738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C89D54-7AFE-4E16-BFF8-1756FA9CB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0"/>
          <a:stretch/>
        </p:blipFill>
        <p:spPr>
          <a:xfrm>
            <a:off x="758055" y="1418142"/>
            <a:ext cx="5247329" cy="36528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5AD498E-5517-4AA3-8898-6236F1473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79" y="922601"/>
            <a:ext cx="4819134" cy="46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11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38018F-162A-4B15-84AD-4D637BAD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5" y="126587"/>
            <a:ext cx="5054057" cy="66048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0968004-2737-4561-9A69-2DC347A9C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033" y="292442"/>
            <a:ext cx="4961393" cy="627311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50E741C-F39C-F99D-1FB7-9D015E48B1B8}"/>
              </a:ext>
            </a:extLst>
          </p:cNvPr>
          <p:cNvSpPr/>
          <p:nvPr/>
        </p:nvSpPr>
        <p:spPr>
          <a:xfrm>
            <a:off x="1273629" y="3668486"/>
            <a:ext cx="4191000" cy="2079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28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B40CF1-6664-4224-A7FD-8E7FB4120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131" y="132410"/>
            <a:ext cx="6346163" cy="224623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B4C0C37-BBFB-7564-E78C-25B99CC62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49" y="2378646"/>
            <a:ext cx="4057845" cy="423543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68BA2AA-6019-2F3F-B52B-BEC228B51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519" y="2345964"/>
            <a:ext cx="1683834" cy="42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72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ea8ae4f8a7_2_379"/>
          <p:cNvSpPr txBox="1"/>
          <p:nvPr/>
        </p:nvSpPr>
        <p:spPr>
          <a:xfrm>
            <a:off x="547212" y="472628"/>
            <a:ext cx="109695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006FB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                        </a:t>
            </a:r>
            <a:endParaRPr kumimoji="0" lang="pt-BR" sz="2800" b="1" i="0" u="none" strike="noStrike" kern="1200" cap="none" spc="-1" normalizeH="0" baseline="0" noProof="0" dirty="0">
              <a:ln>
                <a:noFill/>
              </a:ln>
              <a:solidFill>
                <a:srgbClr val="006FB0"/>
              </a:solidFill>
              <a:effectLst/>
              <a:uLnTx/>
              <a:uFillTx/>
              <a:latin typeface="Arial"/>
              <a:ea typeface="DejaVu Sans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6FB0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Diretoria de Atenção e Vigilância em Saúde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Maria </a:t>
            </a:r>
            <a:r>
              <a:rPr kumimoji="0" lang="pt-BR" sz="18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Goretti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 David Lopes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6FB0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Coordenadoria de Vigilância Epidemiológica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Acácia Maria Lourenço Francisco Nasr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6FB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Equipe Divisão de Vigilância do Programa de Imunização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Virginia </a:t>
            </a:r>
            <a:r>
              <a:rPr kumimoji="0" lang="pt-BR" sz="18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Dobkowski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 Franco dos Santos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Beatriz Pina </a:t>
            </a:r>
            <a:r>
              <a:rPr kumimoji="0" lang="pt-BR" sz="18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Iazzetti</a:t>
            </a: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Camila de Lima Adriano</a:t>
            </a:r>
            <a:b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</a:b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Carla Giovana Vieira da Rosa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Edinete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 Freire Calista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Lilian </a:t>
            </a:r>
            <a:r>
              <a:rPr kumimoji="0" lang="pt-BR" sz="18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Mazuroski</a:t>
            </a: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Margriet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 </a:t>
            </a:r>
            <a:r>
              <a:rPr kumimoji="0" lang="pt-BR" sz="18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Verburg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 de Souza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Maria Aparecida Fernandes Assunção de Freitas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Raíssa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DejaVu Sans"/>
                <a:cs typeface="+mn-cs"/>
                <a:sym typeface="Arial"/>
              </a:rPr>
              <a:t> Bittencourt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1" i="0" u="none" strike="noStrike" kern="1200" cap="none" spc="-1" normalizeH="0" baseline="0" noProof="0" dirty="0">
              <a:ln>
                <a:noFill/>
              </a:ln>
              <a:solidFill>
                <a:srgbClr val="006FB0"/>
              </a:solidFill>
              <a:effectLst/>
              <a:uLnTx/>
              <a:uFillTx/>
              <a:latin typeface="Arial"/>
              <a:ea typeface="DejaVu Sans"/>
              <a:cs typeface="+mn-cs"/>
              <a:sym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266045-4245-4032-9C67-1758C0E7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758" y="1045028"/>
            <a:ext cx="2137954" cy="21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4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Móvel de Casos por Data de Diagnóstico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967547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Paraná consultados da planilha de monitoramento diário de casos do CVIE/DAV/SESA no dia 15/03/2024,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3FB21A-7FB1-26B7-19BF-8653289AF6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76339" y="1124744"/>
            <a:ext cx="98393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Móvel de Óbitos por Data do Óbito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967547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Paraná consultados da planilha de monitoramento diário de casos do CVIE/DAV/SESA no dia 15/03/2024,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20B7DE-6DA6-4E58-0CF3-0D120C080C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1101" y="1138784"/>
            <a:ext cx="98298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e Óbitos por Semana Epidemiológica no Paraná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967547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Paraná consultados da planilha de monitoramento diário de casos do CVIE/DAV/SESA no dia 15/03/2024,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DC583F-D441-58D9-5924-3FB3963F3F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79577" y="652462"/>
            <a:ext cx="7393061" cy="27765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E5EB05-1587-5D44-D67A-97C01D67B3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53535" y="3338776"/>
            <a:ext cx="7319102" cy="26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de Idade dos Óbitos por mês de ocorrência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967547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Paraná consultados da planilha de monitoramento diário de casos do CVIE/DAV/SESA no dia 15/03/2024, às 11h00. Os números informados são posteriores às datas de diagnósticos. Dados preliminares, sujeitos a alterações.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139EC4C-DB7F-8FE9-2888-FFFD6A41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08" y="833749"/>
            <a:ext cx="6793185" cy="51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Coeficiente de </a:t>
            </a:r>
            <a:r>
              <a:rPr lang="pt-BR" sz="2800" b="1" u="sng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Incidência</a:t>
            </a:r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Semanal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967547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Paraná consultados da planilha de monitoramento diário de casos do CVIE/DAV/SESA no dia 15/03/2024,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7FA744-0B90-DCF1-43C5-8994F9295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1151" y="1124745"/>
            <a:ext cx="9029700" cy="43719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1C977A3-9928-1A0A-D972-6843C22735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62326" y="5461224"/>
            <a:ext cx="54673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0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Coeficiente de </a:t>
            </a:r>
            <a:r>
              <a:rPr lang="pt-BR" sz="2800" b="1" u="sng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Mortalidade</a:t>
            </a:r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Semanal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967547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Paraná consultados da planilha de monitoramento diário de casos do CVIE/DAV/SESA no dia 15/03/2024,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6ABC4A-2B75-DDBF-F82C-62C494185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90676" y="1082774"/>
            <a:ext cx="9010650" cy="43624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B40617E-AEE7-2B33-D20A-0E0FC88C4B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62326" y="5461224"/>
            <a:ext cx="54673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de </a:t>
            </a:r>
            <a:r>
              <a:rPr lang="pt-BR" sz="2800" b="1" u="sng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Letalidade</a:t>
            </a:r>
            <a:r>
              <a:rPr lang="pt-BR" sz="2800" b="1" dirty="0">
                <a:solidFill>
                  <a:srgbClr val="006F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Semanal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886" y="6010286"/>
            <a:ext cx="9967547" cy="731083"/>
          </a:xfrm>
        </p:spPr>
        <p:txBody>
          <a:bodyPr/>
          <a:lstStyle/>
          <a:p>
            <a:pPr algn="just"/>
            <a:r>
              <a:rPr lang="pt-BR" sz="1050" dirty="0">
                <a:cs typeface="Arial" panose="020B0604020202020204" pitchFamily="34" charset="0"/>
              </a:rPr>
              <a:t>Fonte: Dados do Paraná consultados da planilha de monitoramento diário de casos do CVIE/DAV/SESA no dia 15/03/2024, às 11h00. Os números informados são posteriores às datas de diagnósticos. Dados preliminares, sujeitos a alterações.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4852AE-D69E-E7DD-22FE-AC54E1A61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66901" y="908721"/>
            <a:ext cx="8458200" cy="45624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C0A288-361F-EDC9-0F76-569B2DE53C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62325" y="5471196"/>
            <a:ext cx="54673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776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</TotalTime>
  <Words>1644</Words>
  <Application>Microsoft Office PowerPoint</Application>
  <PresentationFormat>Widescreen</PresentationFormat>
  <Paragraphs>334</Paragraphs>
  <Slides>29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roboto-bold</vt:lpstr>
      <vt:lpstr>Times New Roman</vt:lpstr>
      <vt:lpstr>Wingdings</vt:lpstr>
      <vt:lpstr>Tema do Office</vt:lpstr>
      <vt:lpstr>Apresentação do PowerPoint</vt:lpstr>
      <vt:lpstr> Panorama da COVID-19</vt:lpstr>
      <vt:lpstr>Média Móvel de Casos por Data de Diagnóstico</vt:lpstr>
      <vt:lpstr>Média Móvel de Óbitos por Data do Óbito</vt:lpstr>
      <vt:lpstr>Casos e Óbitos por Semana Epidemiológica no Paraná</vt:lpstr>
      <vt:lpstr>Média de Idade dos Óbitos por mês de ocorrência</vt:lpstr>
      <vt:lpstr>Coeficiente de Incidência Semanal</vt:lpstr>
      <vt:lpstr>Coeficiente de Mortalidade Semanal</vt:lpstr>
      <vt:lpstr>Taxa de Letalidade Semanal</vt:lpstr>
      <vt:lpstr>Exames RT-PCR realizados pela Rede Pública e Laboratórios Credenciados no GAL</vt:lpstr>
      <vt:lpstr>Amostras de vírus respiratórios analisadas pelo Lacen</vt:lpstr>
      <vt:lpstr>Casos confirmados por mês</vt:lpstr>
      <vt:lpstr>Óbitos confirmados por mês</vt:lpstr>
      <vt:lpstr>Apresentação do PowerPoint</vt:lpstr>
      <vt:lpstr>Apresentação do PowerPoint</vt:lpstr>
      <vt:lpstr>Apresentação do PowerPoint</vt:lpstr>
      <vt:lpstr>Apresentação do PowerPoint</vt:lpstr>
      <vt:lpstr>Vacinação contra a Covid-19</vt:lpstr>
      <vt:lpstr>Vacinação COVID - Cenário Geral Doses Aplicadas e Distribuídas</vt:lpstr>
      <vt:lpstr>Cobertura vacinal contra Covid-19 (monovalente)</vt:lpstr>
      <vt:lpstr>Cobertura vacinal contra Covid-19 em crianças de 6 m a 2 anos </vt:lpstr>
      <vt:lpstr>Cobertura vacinal contra Covid-19 em crianças 3 a 4 anos </vt:lpstr>
      <vt:lpstr>Doses aplicadas COVID-19 bivalente em 2024</vt:lpstr>
      <vt:lpstr>Apresentação do PowerPoint</vt:lpstr>
      <vt:lpstr>Proporção de sequenciamentos agrupados por variantes relevantes e semana epidemiológica de coleta da amostra. Brasil, semanas epidemiológicas 01 a 07 de 2024.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CVIE.DAV</dc:creator>
  <cp:lastModifiedBy>adonis nasr</cp:lastModifiedBy>
  <cp:revision>150</cp:revision>
  <cp:lastPrinted>2019-02-12T10:51:29Z</cp:lastPrinted>
  <dcterms:created xsi:type="dcterms:W3CDTF">2019-02-06T16:41:46Z</dcterms:created>
  <dcterms:modified xsi:type="dcterms:W3CDTF">2024-03-20T02:01:24Z</dcterms:modified>
</cp:coreProperties>
</file>