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7315200" cy="9601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48D7B7F5-9AA0-4A2E-BDE6-CACD533BCE89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7"/>
          <p:cNvSpPr/>
          <p:nvPr/>
        </p:nvSpPr>
        <p:spPr>
          <a:xfrm>
            <a:off x="4143600" y="9119520"/>
            <a:ext cx="316404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5040" rIns="95040" tIns="47520" bIns="47520" anchor="b">
            <a:noAutofit/>
          </a:bodyPr>
          <a:p>
            <a:pPr algn="r">
              <a:lnSpc>
                <a:spcPct val="100000"/>
              </a:lnSpc>
            </a:pPr>
            <a:fld id="{17271958-E830-48EE-809F-1A7861FD3783}" type="slidenum">
              <a:rPr b="0" lang="pt-BR" sz="13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  <p:sp>
        <p:nvSpPr>
          <p:cNvPr id="146" name="PlaceHolder 1"/>
          <p:cNvSpPr>
            <a:spLocks noGrp="1"/>
          </p:cNvSpPr>
          <p:nvPr>
            <p:ph type="sldImg"/>
          </p:nvPr>
        </p:nvSpPr>
        <p:spPr>
          <a:xfrm>
            <a:off x="779400" y="1200240"/>
            <a:ext cx="5750280" cy="3233880"/>
          </a:xfrm>
          <a:prstGeom prst="rect">
            <a:avLst/>
          </a:prstGeom>
          <a:ln w="0">
            <a:noFill/>
          </a:ln>
        </p:spPr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6040" cy="377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48" name="Espaço Reservado para Número de Slide 3"/>
          <p:cNvSpPr/>
          <p:nvPr/>
        </p:nvSpPr>
        <p:spPr>
          <a:xfrm>
            <a:off x="4143600" y="9119520"/>
            <a:ext cx="3164040" cy="475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5040" rIns="95040" tIns="47520" bIns="47520" anchor="b">
            <a:noAutofit/>
          </a:bodyPr>
          <a:p>
            <a:pPr algn="r">
              <a:lnSpc>
                <a:spcPct val="100000"/>
              </a:lnSpc>
            </a:pPr>
            <a:fld id="{5D27F9C0-512E-4134-8E45-AEF38C635759}" type="slidenum">
              <a:rPr b="0" lang="pt-BR" sz="1300" spc="-1" strike="noStrike">
                <a:solidFill>
                  <a:srgbClr val="000000"/>
                </a:solidFill>
                <a:latin typeface="Calibri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8920" cy="377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50" name="TextShape 2"/>
          <p:cNvSpPr/>
          <p:nvPr/>
        </p:nvSpPr>
        <p:spPr>
          <a:xfrm>
            <a:off x="4143600" y="9119520"/>
            <a:ext cx="3166560" cy="47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E255EBF8-A8F6-4D83-9FD9-C42D2E2AE0AC}" type="slidenum">
              <a:rPr b="0" lang="pt-BR" sz="13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6800" cy="5134680"/>
          </a:xfrm>
          <a:prstGeom prst="rect">
            <a:avLst/>
          </a:prstGeom>
          <a:ln w="9525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6800" cy="5134680"/>
          </a:xfrm>
          <a:prstGeom prst="rect">
            <a:avLst/>
          </a:prstGeom>
          <a:ln w="9525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6800" cy="5134680"/>
          </a:xfrm>
          <a:prstGeom prst="rect">
            <a:avLst/>
          </a:prstGeom>
          <a:ln w="9525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m 6" descr=""/>
          <p:cNvPicPr/>
          <p:nvPr/>
        </p:nvPicPr>
        <p:blipFill>
          <a:blip r:embed="rId1"/>
          <a:stretch/>
        </p:blipFill>
        <p:spPr>
          <a:xfrm>
            <a:off x="0" y="1440"/>
            <a:ext cx="9141120" cy="5139360"/>
          </a:xfrm>
          <a:prstGeom prst="rect">
            <a:avLst/>
          </a:prstGeom>
          <a:ln w="9525">
            <a:noFill/>
          </a:ln>
        </p:spPr>
      </p:pic>
      <p:sp>
        <p:nvSpPr>
          <p:cNvPr id="124" name="CaixaDeTexto 3"/>
          <p:cNvSpPr/>
          <p:nvPr/>
        </p:nvSpPr>
        <p:spPr>
          <a:xfrm>
            <a:off x="-36360" y="-452520"/>
            <a:ext cx="4893840" cy="3410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Política Nacional de Atenção Integral à Saúde das Pessoas Privadas de Liberdade no Sistema Prisional (PNAISP)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Arial"/>
                <a:ea typeface="DejaVu Sans"/>
              </a:rPr>
              <a:t>1- Revogação de Deliberação nº036/2022 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25" name="Retângulo 3"/>
          <p:cNvSpPr/>
          <p:nvPr/>
        </p:nvSpPr>
        <p:spPr>
          <a:xfrm>
            <a:off x="755640" y="4371840"/>
            <a:ext cx="45691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CIB 06/2022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720000" y="180000"/>
            <a:ext cx="8098560" cy="1008000"/>
          </a:xfrm>
          <a:prstGeom prst="rect">
            <a:avLst/>
          </a:prstGeom>
          <a:ln w="0">
            <a:noFill/>
          </a:ln>
        </p:spPr>
      </p:pic>
      <p:pic>
        <p:nvPicPr>
          <p:cNvPr id="127" name="" descr=""/>
          <p:cNvPicPr/>
          <p:nvPr/>
        </p:nvPicPr>
        <p:blipFill>
          <a:blip r:embed="rId2"/>
          <a:stretch/>
        </p:blipFill>
        <p:spPr>
          <a:xfrm>
            <a:off x="1800000" y="1205280"/>
            <a:ext cx="5798880" cy="1493640"/>
          </a:xfrm>
          <a:prstGeom prst="rect">
            <a:avLst/>
          </a:prstGeom>
          <a:ln w="0">
            <a:noFill/>
          </a:ln>
        </p:spPr>
      </p:pic>
      <p:sp>
        <p:nvSpPr>
          <p:cNvPr id="128" name=""/>
          <p:cNvSpPr/>
          <p:nvPr/>
        </p:nvSpPr>
        <p:spPr>
          <a:xfrm>
            <a:off x="540000" y="2700000"/>
            <a:ext cx="3598560" cy="1978560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85 municípios com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Unidades Penais Pactuaram a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Descentralização do recurso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CBAF –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Transferência do Fundo Nacional 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para Fundo Municipal de Saúde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4860000" y="3060000"/>
            <a:ext cx="3238560" cy="1078560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07  municípios não pactuaram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Descentralização 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ítulo 1"/>
          <p:cNvSpPr/>
          <p:nvPr/>
        </p:nvSpPr>
        <p:spPr>
          <a:xfrm>
            <a:off x="457200" y="205200"/>
            <a:ext cx="8226360" cy="85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Subtítulo 2"/>
          <p:cNvSpPr/>
          <p:nvPr/>
        </p:nvSpPr>
        <p:spPr>
          <a:xfrm>
            <a:off x="457200" y="1203480"/>
            <a:ext cx="8226360" cy="29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2" name="Picture 2" descr=""/>
          <p:cNvPicPr/>
          <p:nvPr/>
        </p:nvPicPr>
        <p:blipFill>
          <a:blip r:embed="rId1"/>
          <a:stretch/>
        </p:blipFill>
        <p:spPr>
          <a:xfrm>
            <a:off x="1322280" y="360000"/>
            <a:ext cx="6956280" cy="4245480"/>
          </a:xfrm>
          <a:prstGeom prst="rect">
            <a:avLst/>
          </a:prstGeom>
          <a:ln w="9525">
            <a:noFill/>
          </a:ln>
        </p:spPr>
      </p:pic>
      <p:pic>
        <p:nvPicPr>
          <p:cNvPr id="133" name="Picture 2" descr="Autoescola - Educamais"/>
          <p:cNvPicPr/>
          <p:nvPr/>
        </p:nvPicPr>
        <p:blipFill>
          <a:blip r:embed="rId2"/>
          <a:stretch/>
        </p:blipFill>
        <p:spPr>
          <a:xfrm rot="739800">
            <a:off x="531360" y="1933920"/>
            <a:ext cx="862560" cy="69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ubtítulo 2"/>
          <p:cNvSpPr/>
          <p:nvPr/>
        </p:nvSpPr>
        <p:spPr>
          <a:xfrm>
            <a:off x="457200" y="1203480"/>
            <a:ext cx="8226360" cy="29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5" name="Picture 2" descr=""/>
          <p:cNvPicPr/>
          <p:nvPr/>
        </p:nvPicPr>
        <p:blipFill>
          <a:blip r:embed="rId1"/>
          <a:stretch/>
        </p:blipFill>
        <p:spPr>
          <a:xfrm>
            <a:off x="0" y="771480"/>
            <a:ext cx="9085320" cy="3195360"/>
          </a:xfrm>
          <a:prstGeom prst="rect">
            <a:avLst/>
          </a:prstGeom>
          <a:ln w="9525">
            <a:noFill/>
          </a:ln>
        </p:spPr>
      </p:pic>
      <p:sp>
        <p:nvSpPr>
          <p:cNvPr id="136" name="Retângulo 4"/>
          <p:cNvSpPr/>
          <p:nvPr/>
        </p:nvSpPr>
        <p:spPr>
          <a:xfrm>
            <a:off x="971640" y="1828080"/>
            <a:ext cx="2805480" cy="236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Retângulo 5"/>
          <p:cNvSpPr/>
          <p:nvPr/>
        </p:nvSpPr>
        <p:spPr>
          <a:xfrm>
            <a:off x="0" y="2116080"/>
            <a:ext cx="1688760" cy="236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Retângulo 6"/>
          <p:cNvSpPr/>
          <p:nvPr/>
        </p:nvSpPr>
        <p:spPr>
          <a:xfrm>
            <a:off x="1259640" y="2931840"/>
            <a:ext cx="7413840" cy="236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Título 1"/>
          <p:cNvSpPr/>
          <p:nvPr/>
        </p:nvSpPr>
        <p:spPr>
          <a:xfrm>
            <a:off x="35640" y="-92520"/>
            <a:ext cx="2167560" cy="50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OFÍCIO CIRCULAR 15/2022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140" name="Pentágono 4_0"/>
          <p:cNvSpPr/>
          <p:nvPr/>
        </p:nvSpPr>
        <p:spPr>
          <a:xfrm>
            <a:off x="720000" y="4140000"/>
            <a:ext cx="1619280" cy="539280"/>
          </a:xfrm>
          <a:prstGeom prst="homePlate">
            <a:avLst>
              <a:gd name="adj" fmla="val 50000"/>
            </a:avLst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Revogar a  Deliberação 036/2022</a:t>
            </a:r>
            <a:endParaRPr b="0" lang="pt-B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ítulo 1"/>
          <p:cNvSpPr/>
          <p:nvPr/>
        </p:nvSpPr>
        <p:spPr>
          <a:xfrm>
            <a:off x="457200" y="205200"/>
            <a:ext cx="8226360" cy="85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2" name="Tabela 5"/>
          <p:cNvGraphicFramePr/>
          <p:nvPr/>
        </p:nvGraphicFramePr>
        <p:xfrm>
          <a:off x="2356920" y="376200"/>
          <a:ext cx="5112000" cy="2878560"/>
        </p:xfrm>
        <a:graphic>
          <a:graphicData uri="http://schemas.openxmlformats.org/drawingml/2006/table">
            <a:tbl>
              <a:tblPr/>
              <a:tblGrid>
                <a:gridCol w="1979640"/>
                <a:gridCol w="3132720"/>
              </a:tblGrid>
              <a:tr h="15984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 spc="-1" strike="noStrike">
                          <a:latin typeface="Arial"/>
                          <a:ea typeface="Times New Roman"/>
                        </a:rPr>
                        <a:t>MUNICÍPIO/RS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DE ADESÃO À PNAISP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Cândido de Abreu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379, 02 de março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Cascavel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155, de 04 de fevereiro de 2016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Catanduvas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2.275, de 17 de outubro de 2014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Corbélia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589, de 21 de março de 2022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Cruzeiro do Oeste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2.484, de 11 de novembro de 2014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Dois Vizinhos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1.560, de 8 de julho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Ivaiporã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675, de 03 de junho de 2015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Manoel Ribas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379, 02 de março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Medianeira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589, de 21 de março de 2022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Nova Londrina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379, 02 de março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Piraquara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675, de 03 de junho de 2015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Prudentópolis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2.448, de 11 de novembro de 2014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Realeza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379, 02 de março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Salto do Lontra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379, 02 de março de 2021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Santo Antônio do Sudoeste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1.329, de 08 de setembro de 2015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98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São João do Ivaí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675, de 03 de junho de 2015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61640">
                <a:tc>
                  <a:txBody>
                    <a:bodyPr lIns="68400" rIns="68400" anchor="t">
                      <a:noAutofit/>
                    </a:bodyPr>
                    <a:p>
                      <a:pPr marL="343080" indent="-34056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Umuarama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Portaria nº 589, de 21 de março de 2022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3" name="Pentágono 6"/>
          <p:cNvSpPr/>
          <p:nvPr/>
        </p:nvSpPr>
        <p:spPr>
          <a:xfrm>
            <a:off x="360000" y="1260000"/>
            <a:ext cx="1941480" cy="1258560"/>
          </a:xfrm>
          <a:prstGeom prst="homePlate">
            <a:avLst>
              <a:gd name="adj" fmla="val 50000"/>
            </a:avLst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Proposição:</a:t>
            </a:r>
            <a:endParaRPr b="0" lang="pt-BR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de nova Deliberação CIB -  Municípios que aderiram s PNAISP</a:t>
            </a:r>
            <a:endParaRPr b="0" lang="pt-B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"/>
          <p:cNvSpPr/>
          <p:nvPr/>
        </p:nvSpPr>
        <p:spPr>
          <a:xfrm>
            <a:off x="1187640" y="843480"/>
            <a:ext cx="6644520" cy="2889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Obrigada!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Secretaria de Estado da Saúde do Paraná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Diretoria de Atenção e Vigilância em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Coordenação de Promoção da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Divisão de Promoção da Equidade em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equidade@sesa.pr.gov.br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(41)3330-4499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Application>LibreOffice/7.2.2.2$Windows_X86_64 LibreOffice_project/02b2acce88a210515b4a5bb2e46cbfb63fe97d56</Application>
  <AppVersion>15.0000</AppVersion>
  <Words>441</Words>
  <Paragraphs>97</Paragraphs>
  <Company>Secretaria de Saude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2021-06-29T17:18:00Z</dcterms:created>
  <dc:creator>elaine.oliveira</dc:creator>
  <dc:description/>
  <dc:language>pt-BR</dc:language>
  <cp:lastModifiedBy/>
  <dcterms:modified xsi:type="dcterms:W3CDTF">2022-06-21T15:48:45Z</dcterms:modified>
  <cp:revision>185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1046-10.2.0.6080</vt:lpwstr>
  </property>
  <property fmtid="{D5CDD505-2E9C-101B-9397-08002B2CF9AE}" pid="3" name="Notes">
    <vt:i4>2</vt:i4>
  </property>
  <property fmtid="{D5CDD505-2E9C-101B-9397-08002B2CF9AE}" pid="4" name="PresentationFormat">
    <vt:lpwstr>Apresentação na tela (16:9)</vt:lpwstr>
  </property>
  <property fmtid="{D5CDD505-2E9C-101B-9397-08002B2CF9AE}" pid="5" name="Slides">
    <vt:i4>11</vt:i4>
  </property>
</Properties>
</file>