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373" r:id="rId3"/>
    <p:sldId id="647" r:id="rId4"/>
    <p:sldId id="670" r:id="rId5"/>
    <p:sldId id="671" r:id="rId6"/>
    <p:sldId id="672" r:id="rId7"/>
    <p:sldId id="63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E5B"/>
    <a:srgbClr val="085058"/>
    <a:srgbClr val="0B12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2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14A3C-68F6-A54F-B749-7B445B2BA7F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86BC-BCA4-5C42-9FDF-AB775E5742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70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44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2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85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62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74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50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38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81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6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0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11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CF1BF-F88E-4427-98CE-21E79F4BFE97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AE1D-6B27-4E67-A944-99479B820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52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visa 21"/>
          <p:cNvSpPr/>
          <p:nvPr/>
        </p:nvSpPr>
        <p:spPr>
          <a:xfrm>
            <a:off x="1752574" y="2521503"/>
            <a:ext cx="535992" cy="650883"/>
          </a:xfrm>
          <a:prstGeom prst="chevron">
            <a:avLst>
              <a:gd name="adj" fmla="val 6231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Divisa 22"/>
          <p:cNvSpPr/>
          <p:nvPr/>
        </p:nvSpPr>
        <p:spPr>
          <a:xfrm>
            <a:off x="2667679" y="2521503"/>
            <a:ext cx="535992" cy="650883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Divisa 24"/>
          <p:cNvSpPr/>
          <p:nvPr/>
        </p:nvSpPr>
        <p:spPr>
          <a:xfrm>
            <a:off x="2229520" y="2521502"/>
            <a:ext cx="535992" cy="650883"/>
          </a:xfrm>
          <a:prstGeom prst="chevron">
            <a:avLst>
              <a:gd name="adj" fmla="val 62310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CaixaDeTexto 3"/>
          <p:cNvSpPr txBox="1"/>
          <p:nvPr/>
        </p:nvSpPr>
        <p:spPr>
          <a:xfrm>
            <a:off x="3242458" y="2537952"/>
            <a:ext cx="818127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50000"/>
                  </a:schemeClr>
                </a:solidFill>
              </a:rPr>
              <a:t>ROTEIRO PARA AS OFICINAS imuniza SUS</a:t>
            </a:r>
          </a:p>
          <a:p>
            <a:pPr algn="ctr"/>
            <a:endParaRPr lang="pt-BR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COSEMS do Paraná</a:t>
            </a:r>
          </a:p>
          <a:p>
            <a:pPr algn="ctr"/>
            <a:endParaRPr lang="pt-BR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06 de dezembro de 2022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31" y="312164"/>
            <a:ext cx="5492481" cy="991698"/>
          </a:xfrm>
          <a:prstGeom prst="rect">
            <a:avLst/>
          </a:prstGeom>
        </p:spPr>
      </p:pic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927539"/>
              </p:ext>
            </p:extLst>
          </p:nvPr>
        </p:nvGraphicFramePr>
        <p:xfrm>
          <a:off x="334854" y="3793675"/>
          <a:ext cx="1838582" cy="1630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149840" imgH="1019880" progId="">
                  <p:embed/>
                </p:oleObj>
              </mc:Choice>
              <mc:Fallback>
                <p:oleObj r:id="rId3" imgW="1149840" imgH="1019880" progId="">
                  <p:embed/>
                  <p:pic>
                    <p:nvPicPr>
                      <p:cNvPr id="3" name="Objeto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854" y="3793675"/>
                        <a:ext cx="1838582" cy="1630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120" y="6313673"/>
            <a:ext cx="11163422" cy="12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0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Divisa 7"/>
          <p:cNvSpPr/>
          <p:nvPr/>
        </p:nvSpPr>
        <p:spPr>
          <a:xfrm>
            <a:off x="1281921" y="311504"/>
            <a:ext cx="195186" cy="289935"/>
          </a:xfrm>
          <a:prstGeom prst="chevron">
            <a:avLst>
              <a:gd name="adj" fmla="val 62310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Divisa 8"/>
          <p:cNvSpPr/>
          <p:nvPr/>
        </p:nvSpPr>
        <p:spPr>
          <a:xfrm>
            <a:off x="1074879" y="301179"/>
            <a:ext cx="195186" cy="289935"/>
          </a:xfrm>
          <a:prstGeom prst="chevron">
            <a:avLst>
              <a:gd name="adj" fmla="val 62310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5C9D8F2-AA38-B64D-A47A-1A0626F5F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9930" y="248161"/>
            <a:ext cx="8229600" cy="457200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53E5B"/>
                </a:solidFill>
                <a:latin typeface="+mn-lt"/>
                <a:cs typeface="Segoe UI" panose="020B0502040204020203" pitchFamily="34" charset="0"/>
              </a:rPr>
              <a:t>OFICINAS IMUNIZASUS</a:t>
            </a:r>
            <a:endParaRPr lang="pt-BR" altLang="pt-BR" dirty="0">
              <a:solidFill>
                <a:srgbClr val="053E5B"/>
              </a:solidFill>
              <a:latin typeface="+mn-lt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88773545-CF25-3342-8C2C-AF98425F8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338" y="1265505"/>
            <a:ext cx="82296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EEE7B08-6010-1142-9485-60F8D2E29B6F}"/>
              </a:ext>
            </a:extLst>
          </p:cNvPr>
          <p:cNvSpPr/>
          <p:nvPr/>
        </p:nvSpPr>
        <p:spPr>
          <a:xfrm>
            <a:off x="803868" y="976664"/>
            <a:ext cx="1096559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Roteiro para a escrita das estratégias Municipais de Fortalecimento das Ações de Imunização</a:t>
            </a:r>
            <a:endParaRPr lang="pt-BR" dirty="0">
              <a:solidFill>
                <a:srgbClr val="053E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pt-BR" sz="16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1 - TÍTULO:</a:t>
            </a: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Claro e conciso, apresenta o objeto/tema da estratégia.</a:t>
            </a:r>
          </a:p>
          <a:p>
            <a:pPr algn="just">
              <a:spcAft>
                <a:spcPts val="0"/>
              </a:spcAft>
            </a:pP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pt-BR" sz="16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2 - APRESENTAÇÃO e CONTEXTUALIZAÇÃO DAS AÇÕES DE IMUNIZAÇÃO: </a:t>
            </a: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Apresentar o contexto geral de como as ações de imunização ocorrem no município, contendo características gerais do território, da população, organização dos processos de trabalho e de que maneira os dados da pesquisa podem ajudar na reflexão sobre a realidade enfrentada. </a:t>
            </a:r>
          </a:p>
          <a:p>
            <a:pPr algn="just">
              <a:spcAft>
                <a:spcPts val="0"/>
              </a:spcAft>
            </a:pP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BR" sz="16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3 - IDENTIFICAÇÃO E PRIORIZAÇÃO DOS PROBLEMAS E DESAFIOS: </a:t>
            </a: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partir dos resultados da pesquisa, apontar os problemas mais relevantes que impedem o aumento das coberturas vacinais. Se possível, priorizá-los por ordem de relevância. </a:t>
            </a:r>
            <a:r>
              <a:rPr lang="pt-BR" sz="16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Diferenciar entre os que são de responsabilidade do município e aqueles que dependem de articulação com outros entes</a:t>
            </a: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1600" i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(instrumento norteador - prox. slide - pode ser utilizado para organizar as discussões e priorização dos problemas)</a:t>
            </a:r>
            <a:endParaRPr lang="pt-BR" sz="1600" dirty="0">
              <a:solidFill>
                <a:srgbClr val="053E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pt-BR" sz="16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4 - ESTRATÉGIAS DE FORTALECIMENTO DAS AÇÕES DE IMUNIZAÇÃO:</a:t>
            </a: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Apresentar as estratégias institucionais que poderiam ser organizadas para fortalecer as ações de imunização e melhorar as coberturas vacinais do município. </a:t>
            </a:r>
          </a:p>
          <a:p>
            <a:pPr algn="just">
              <a:spcAft>
                <a:spcPts val="0"/>
              </a:spcAft>
            </a:pP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r>
              <a:rPr lang="pt-BR" sz="16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5 - CONSIDERAÇÕES FINAIS</a:t>
            </a: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Texto livre que reflita o processo de discussão dos resultados da pesquisa, suas potências, fragilidades, e recomendações para que as estratégias pensadas tenham êxito.</a:t>
            </a:r>
            <a:r>
              <a:rPr lang="pt-BR" sz="1600" dirty="0">
                <a:solidFill>
                  <a:srgbClr val="053E5B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979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Divisa 7"/>
          <p:cNvSpPr/>
          <p:nvPr/>
        </p:nvSpPr>
        <p:spPr>
          <a:xfrm>
            <a:off x="1281921" y="311504"/>
            <a:ext cx="195186" cy="289935"/>
          </a:xfrm>
          <a:prstGeom prst="chevron">
            <a:avLst>
              <a:gd name="adj" fmla="val 62310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Divisa 8"/>
          <p:cNvSpPr/>
          <p:nvPr/>
        </p:nvSpPr>
        <p:spPr>
          <a:xfrm>
            <a:off x="1074879" y="301179"/>
            <a:ext cx="195186" cy="289935"/>
          </a:xfrm>
          <a:prstGeom prst="chevron">
            <a:avLst>
              <a:gd name="adj" fmla="val 62310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5C9D8F2-AA38-B64D-A47A-1A0626F5F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9930" y="248161"/>
            <a:ext cx="8229600" cy="457200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53E5B"/>
                </a:solidFill>
                <a:latin typeface="+mn-lt"/>
                <a:cs typeface="Segoe UI" panose="020B0502040204020203" pitchFamily="34" charset="0"/>
              </a:rPr>
              <a:t>OFICINAS IMUNIZASUS</a:t>
            </a:r>
            <a:endParaRPr lang="pt-BR" altLang="pt-BR" dirty="0">
              <a:solidFill>
                <a:srgbClr val="053E5B"/>
              </a:solidFill>
              <a:latin typeface="+mn-lt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88773545-CF25-3342-8C2C-AF98425F8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338" y="1265505"/>
            <a:ext cx="82296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EEE7B08-6010-1142-9485-60F8D2E29B6F}"/>
              </a:ext>
            </a:extLst>
          </p:cNvPr>
          <p:cNvSpPr/>
          <p:nvPr/>
        </p:nvSpPr>
        <p:spPr>
          <a:xfrm>
            <a:off x="803868" y="650988"/>
            <a:ext cx="1096559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0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Roteiro para a escrita das estratégias Municipais de Fortalecimento das Ações de Imunização</a:t>
            </a:r>
            <a:endParaRPr lang="pt-BR" sz="2000" dirty="0">
              <a:solidFill>
                <a:srgbClr val="053E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0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BR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2 - APRESENTAÇÃO e CONTEXTUALIZAÇÃO DAS AÇÕES DE IMUNIZAÇÃO: </a:t>
            </a:r>
            <a:r>
              <a:rPr lang="pt-BR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Apresentar o contexto geral de como as ações de imunização ocorrem no município, contendo características gerais do território, da população, organização dos processos de trabalho e de que maneira os dados da pesquisa podem ajudar na reflexão sobre a realidade enfrentada.</a:t>
            </a:r>
          </a:p>
          <a:p>
            <a:pPr algn="just"/>
            <a:endParaRPr lang="pt-BR" dirty="0">
              <a:solidFill>
                <a:srgbClr val="053E5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Organização do município para as ações de imunização</a:t>
            </a:r>
            <a:r>
              <a:rPr lang="pt-BR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a aplicação das vacinas é centralizada ou descentralizada? A rede de câmaras frias é adequada? O transporte dos insumos ocorre de modo regular? Disponibilidade dos </a:t>
            </a:r>
            <a:r>
              <a:rPr lang="pt-BR" dirty="0" err="1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imunobiológicos</a:t>
            </a:r>
            <a:r>
              <a:rPr lang="pt-BR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é suficiente para a quantidade de demanda pelas vacinas? As salas de vacina são informatizadas? Como realiza busca ativa? O monitoramento das coberturas é feito por planilha, sistema próprio ou pelos sistemas do </a:t>
            </a:r>
            <a:r>
              <a:rPr lang="pt-BR" dirty="0" err="1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datasus</a:t>
            </a:r>
            <a:r>
              <a:rPr lang="pt-BR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 Ocorre ou não ações de capacitação para profissionais de salas de vacina? Tem dificuldade com os sistemas de informação, se sim, quais? etc...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Território é urbano, rural, possui particularidades que merecem ser apontadas? Qual a cobertura da estratégia saúde da família no território? Particularidades socioeconômicas e culturais, etc...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Como são organizados os processos de trabalho para as ações de imunização? Quem aplica a vacina, se a atenção básica é responsável ou a coordenação de vigilância? Como ocorre o registro das vacinas aplicadas? Como se organiza  a vigilância de eventos adversos pós vacinação (</a:t>
            </a:r>
            <a:r>
              <a:rPr lang="pt-BR" dirty="0" err="1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farmacoviligância</a:t>
            </a:r>
            <a:r>
              <a:rPr lang="pt-BR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 etc...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Apontamentos sobre os dados da pesquisa que mais chamam a atenção para o seu município.</a:t>
            </a:r>
          </a:p>
        </p:txBody>
      </p:sp>
    </p:spTree>
    <p:extLst>
      <p:ext uri="{BB962C8B-B14F-4D97-AF65-F5344CB8AC3E}">
        <p14:creationId xmlns:p14="http://schemas.microsoft.com/office/powerpoint/2010/main" val="274579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Divisa 7"/>
          <p:cNvSpPr/>
          <p:nvPr/>
        </p:nvSpPr>
        <p:spPr>
          <a:xfrm>
            <a:off x="1281921" y="311504"/>
            <a:ext cx="195186" cy="289935"/>
          </a:xfrm>
          <a:prstGeom prst="chevron">
            <a:avLst>
              <a:gd name="adj" fmla="val 62310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Divisa 8"/>
          <p:cNvSpPr/>
          <p:nvPr/>
        </p:nvSpPr>
        <p:spPr>
          <a:xfrm>
            <a:off x="1074879" y="301179"/>
            <a:ext cx="195186" cy="289935"/>
          </a:xfrm>
          <a:prstGeom prst="chevron">
            <a:avLst>
              <a:gd name="adj" fmla="val 62310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5C9D8F2-AA38-B64D-A47A-1A0626F5F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9930" y="248161"/>
            <a:ext cx="8229600" cy="457200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53E5B"/>
                </a:solidFill>
                <a:latin typeface="+mn-lt"/>
                <a:cs typeface="Segoe UI" panose="020B0502040204020203" pitchFamily="34" charset="0"/>
              </a:rPr>
              <a:t>OFICINAS IMUNIZASUS</a:t>
            </a:r>
            <a:endParaRPr lang="pt-BR" altLang="pt-BR" dirty="0">
              <a:solidFill>
                <a:srgbClr val="053E5B"/>
              </a:solidFill>
              <a:latin typeface="+mn-lt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88773545-CF25-3342-8C2C-AF98425F8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338" y="1265505"/>
            <a:ext cx="82296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EEE7B08-6010-1142-9485-60F8D2E29B6F}"/>
              </a:ext>
            </a:extLst>
          </p:cNvPr>
          <p:cNvSpPr/>
          <p:nvPr/>
        </p:nvSpPr>
        <p:spPr>
          <a:xfrm>
            <a:off x="803868" y="976664"/>
            <a:ext cx="1096559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Roteiro para a escrita das estratégias Municipais de Fortalecimento das Ações de Imunização</a:t>
            </a:r>
            <a:endParaRPr lang="pt-BR" dirty="0">
              <a:solidFill>
                <a:srgbClr val="053E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BR" sz="16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3 - IDENTIFICAÇÃO E PRIORIZAÇÃO DOS PROBLEMAS E DESAFIOS: </a:t>
            </a: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partir dos resultados da pesquisa, apontar os problemas mais relevantes que impedem o aumento das coberturas vacinais. Se possível, priorizá-los por ordem de relevância. </a:t>
            </a:r>
            <a:r>
              <a:rPr lang="pt-BR" sz="16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Diferenciar entre os que são de responsabilidade do município e aqueles que dependem de articulação com outros entes</a:t>
            </a:r>
            <a: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br>
              <a:rPr lang="pt-BR" sz="16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altLang="pt-BR" sz="1600" b="1" dirty="0">
                <a:solidFill>
                  <a:srgbClr val="053E5B"/>
                </a:solidFill>
                <a:cs typeface="Segoe UI" panose="020B0502040204020203" pitchFamily="34" charset="0"/>
              </a:rPr>
              <a:t>Eixos estruturantes do Instrumento de apoio às estratégias de fortalecimento</a:t>
            </a:r>
            <a:endParaRPr lang="pt-BR" sz="1600" dirty="0">
              <a:solidFill>
                <a:srgbClr val="053E5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5250" indent="0">
              <a:spcBef>
                <a:spcPct val="0"/>
              </a:spcBef>
              <a:buNone/>
              <a:defRPr/>
            </a:pPr>
            <a:endParaRPr lang="pt-BR" sz="1600" dirty="0">
              <a:solidFill>
                <a:srgbClr val="053E5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5250" indent="0">
              <a:spcBef>
                <a:spcPct val="0"/>
              </a:spcBef>
              <a:buNone/>
              <a:defRPr/>
            </a:pP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– Organização dos processos de trabalho: (</a:t>
            </a:r>
            <a:r>
              <a:rPr lang="pt-BR" sz="1600" dirty="0" err="1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rotina dos serviços, (</a:t>
            </a:r>
            <a:r>
              <a:rPr lang="pt-BR" sz="1600" dirty="0" err="1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</a:t>
            </a: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falta de profissional qualificado - capacitação e educação permanente; (</a:t>
            </a:r>
            <a:r>
              <a:rPr lang="pt-BR" sz="1600" dirty="0" err="1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iii</a:t>
            </a: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rotatividade nos serviços;  (</a:t>
            </a:r>
            <a:r>
              <a:rPr lang="pt-BR" sz="1600" dirty="0" err="1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iv</a:t>
            </a: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apoio institucional aos profissionais; (</a:t>
            </a:r>
            <a:r>
              <a:rPr lang="pt-BR" sz="1600" dirty="0" err="1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</a:t>
            </a: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busca ativa, (vi) outros;</a:t>
            </a:r>
          </a:p>
          <a:p>
            <a:pPr marL="95250" indent="0">
              <a:spcBef>
                <a:spcPct val="0"/>
              </a:spcBef>
              <a:buNone/>
              <a:defRPr/>
            </a:pPr>
            <a:endParaRPr lang="pt-BR" sz="1600" dirty="0">
              <a:solidFill>
                <a:srgbClr val="053E5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5250" indent="0">
              <a:spcBef>
                <a:spcPct val="0"/>
              </a:spcBef>
              <a:buNone/>
              <a:defRPr/>
            </a:pP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2 - Infraestrutura das salas de vacina e Logística: (</a:t>
            </a:r>
            <a:r>
              <a:rPr lang="pt-BR" sz="1600" dirty="0" err="1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recebimento; (</a:t>
            </a:r>
            <a:r>
              <a:rPr lang="pt-BR" sz="1600" dirty="0" err="1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</a:t>
            </a: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armazenamento; (</a:t>
            </a:r>
            <a:r>
              <a:rPr lang="pt-BR" sz="1600" dirty="0" err="1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iii</a:t>
            </a: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Aplicação, e (</a:t>
            </a:r>
            <a:r>
              <a:rPr lang="pt-BR" sz="1600" dirty="0" err="1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iv</a:t>
            </a: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registro.</a:t>
            </a:r>
          </a:p>
          <a:p>
            <a:pPr marL="95250" indent="0">
              <a:spcBef>
                <a:spcPct val="0"/>
              </a:spcBef>
              <a:buNone/>
              <a:defRPr/>
            </a:pPr>
            <a:endParaRPr lang="pt-BR" sz="1600" dirty="0">
              <a:solidFill>
                <a:srgbClr val="053E5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5250" indent="0">
              <a:spcBef>
                <a:spcPct val="0"/>
              </a:spcBef>
              <a:buNone/>
              <a:defRPr/>
            </a:pP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 – Hesitação e a recusa vacinal;</a:t>
            </a:r>
          </a:p>
          <a:p>
            <a:pPr marL="95250" indent="0">
              <a:spcBef>
                <a:spcPct val="0"/>
              </a:spcBef>
              <a:buNone/>
              <a:defRPr/>
            </a:pPr>
            <a:endParaRPr lang="pt-BR" sz="1600" dirty="0">
              <a:solidFill>
                <a:srgbClr val="053E5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5250" indent="0">
              <a:spcBef>
                <a:spcPct val="0"/>
              </a:spcBef>
              <a:buNone/>
              <a:defRPr/>
            </a:pP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– Ações de comunicação e campanhas de vacina voltadas à população.</a:t>
            </a:r>
          </a:p>
          <a:p>
            <a:pPr marL="95250" indent="0">
              <a:spcBef>
                <a:spcPct val="0"/>
              </a:spcBef>
              <a:buNone/>
              <a:defRPr/>
            </a:pPr>
            <a:endParaRPr lang="pt-BR" sz="1600" dirty="0">
              <a:solidFill>
                <a:srgbClr val="053E5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5250" indent="0">
              <a:spcBef>
                <a:spcPct val="0"/>
              </a:spcBef>
              <a:buNone/>
              <a:defRPr/>
            </a:pPr>
            <a:r>
              <a:rPr lang="pt-BR" sz="16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 – Integração AB/VS</a:t>
            </a:r>
          </a:p>
          <a:p>
            <a:pPr algn="just">
              <a:spcAft>
                <a:spcPts val="0"/>
              </a:spcAft>
            </a:pPr>
            <a:endParaRPr lang="pt-BR" sz="1600" dirty="0">
              <a:solidFill>
                <a:srgbClr val="053E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6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Divisa 7"/>
          <p:cNvSpPr/>
          <p:nvPr/>
        </p:nvSpPr>
        <p:spPr>
          <a:xfrm>
            <a:off x="1281921" y="311504"/>
            <a:ext cx="195186" cy="289935"/>
          </a:xfrm>
          <a:prstGeom prst="chevron">
            <a:avLst>
              <a:gd name="adj" fmla="val 62310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Divisa 8"/>
          <p:cNvSpPr/>
          <p:nvPr/>
        </p:nvSpPr>
        <p:spPr>
          <a:xfrm>
            <a:off x="1074879" y="301179"/>
            <a:ext cx="195186" cy="289935"/>
          </a:xfrm>
          <a:prstGeom prst="chevron">
            <a:avLst>
              <a:gd name="adj" fmla="val 62310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5C9D8F2-AA38-B64D-A47A-1A0626F5F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9930" y="248161"/>
            <a:ext cx="8229600" cy="457200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53E5B"/>
                </a:solidFill>
                <a:latin typeface="+mn-lt"/>
                <a:cs typeface="Segoe UI" panose="020B0502040204020203" pitchFamily="34" charset="0"/>
              </a:rPr>
              <a:t>OFICINAS IMUNIZASUS</a:t>
            </a:r>
            <a:endParaRPr lang="pt-BR" altLang="pt-BR" dirty="0">
              <a:solidFill>
                <a:srgbClr val="053E5B"/>
              </a:solidFill>
              <a:latin typeface="+mn-lt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88773545-CF25-3342-8C2C-AF98425F8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338" y="1265505"/>
            <a:ext cx="82296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EEE7B08-6010-1142-9485-60F8D2E29B6F}"/>
              </a:ext>
            </a:extLst>
          </p:cNvPr>
          <p:cNvSpPr/>
          <p:nvPr/>
        </p:nvSpPr>
        <p:spPr>
          <a:xfrm>
            <a:off x="803868" y="976664"/>
            <a:ext cx="1096559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4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Roteiro para a escrita das estratégias Municipais de Fortalecimento das Ações de Imunização</a:t>
            </a:r>
            <a:endParaRPr lang="pt-BR" sz="2400" dirty="0">
              <a:solidFill>
                <a:srgbClr val="053E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0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BR" sz="20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4 - ESTRATÉGIAS DE FORTALECIMENTO DAS AÇÕES DE IMUNIZAÇÃO:</a:t>
            </a:r>
            <a:r>
              <a:rPr lang="pt-BR" sz="20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Apresentar as estratégias institucionais que poderiam ser organizadas para fortalecer as ações de imunização e melhorar as coberturas vacinais do município.</a:t>
            </a:r>
          </a:p>
          <a:p>
            <a:pPr algn="just"/>
            <a:endParaRPr lang="pt-BR" sz="2000" dirty="0">
              <a:solidFill>
                <a:srgbClr val="053E5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8100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partir dos apontamentos dos dois itens anteriores, elaborar ações que sejam estratégicas para melhorar as coberturas e fortalecer, de modo permanente, as ações de imunização no território.</a:t>
            </a:r>
          </a:p>
          <a:p>
            <a:pPr marL="38100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t-BR" sz="2000" dirty="0">
              <a:solidFill>
                <a:srgbClr val="053E5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8100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solidFill>
                  <a:srgbClr val="053E5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Distinguir as ações que são de responsabilidade do município, estado e união.</a:t>
            </a:r>
            <a:endParaRPr lang="pt-BR" sz="2000" dirty="0">
              <a:solidFill>
                <a:srgbClr val="053E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686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Divisa 7"/>
          <p:cNvSpPr/>
          <p:nvPr/>
        </p:nvSpPr>
        <p:spPr>
          <a:xfrm>
            <a:off x="1281921" y="311504"/>
            <a:ext cx="195186" cy="289935"/>
          </a:xfrm>
          <a:prstGeom prst="chevron">
            <a:avLst>
              <a:gd name="adj" fmla="val 62310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Divisa 8"/>
          <p:cNvSpPr/>
          <p:nvPr/>
        </p:nvSpPr>
        <p:spPr>
          <a:xfrm>
            <a:off x="1074879" y="301179"/>
            <a:ext cx="195186" cy="289935"/>
          </a:xfrm>
          <a:prstGeom prst="chevron">
            <a:avLst>
              <a:gd name="adj" fmla="val 62310"/>
            </a:avLst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5C9D8F2-AA38-B64D-A47A-1A0626F5F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9930" y="248161"/>
            <a:ext cx="8229600" cy="457200"/>
          </a:xfrm>
        </p:spPr>
        <p:txBody>
          <a:bodyPr>
            <a:normAutofit/>
          </a:bodyPr>
          <a:lstStyle/>
          <a:p>
            <a:r>
              <a:rPr lang="pt-BR" altLang="pt-BR" sz="2000" b="1" dirty="0">
                <a:solidFill>
                  <a:srgbClr val="053E5B"/>
                </a:solidFill>
                <a:latin typeface="+mn-lt"/>
                <a:cs typeface="Segoe UI" panose="020B0502040204020203" pitchFamily="34" charset="0"/>
              </a:rPr>
              <a:t>OFICINAS IMUNIZASUS</a:t>
            </a:r>
            <a:endParaRPr lang="pt-BR" altLang="pt-BR" dirty="0">
              <a:solidFill>
                <a:srgbClr val="053E5B"/>
              </a:solidFill>
              <a:latin typeface="+mn-lt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88773545-CF25-3342-8C2C-AF98425F8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338" y="1265505"/>
            <a:ext cx="82296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sz="2000" dirty="0">
              <a:solidFill>
                <a:srgbClr val="053E5B"/>
              </a:solidFill>
              <a:cs typeface="Segoe UI" panose="020B0502040204020203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EEE7B08-6010-1142-9485-60F8D2E29B6F}"/>
              </a:ext>
            </a:extLst>
          </p:cNvPr>
          <p:cNvSpPr/>
          <p:nvPr/>
        </p:nvSpPr>
        <p:spPr>
          <a:xfrm>
            <a:off x="803868" y="976664"/>
            <a:ext cx="1096559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4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Roteiro para a escrita das estratégias Municipais de Fortalecimento das Ações de Imunização</a:t>
            </a:r>
            <a:endParaRPr lang="pt-BR" sz="2400" dirty="0">
              <a:solidFill>
                <a:srgbClr val="053E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0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BR" sz="2000" b="1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5 - CONSIDERAÇÕES FINAIS</a:t>
            </a:r>
            <a:r>
              <a:rPr lang="pt-BR" sz="2000" dirty="0">
                <a:solidFill>
                  <a:srgbClr val="053E5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Texto livre que reflita o processo de discussão dos resultados da pesquisa, suas potências, fragilidades, e recomendações para que as estratégias pensadas tenham êxito.</a:t>
            </a:r>
          </a:p>
          <a:p>
            <a:pPr algn="just"/>
            <a:endParaRPr lang="pt-BR" sz="2000" dirty="0">
              <a:solidFill>
                <a:srgbClr val="053E5B"/>
              </a:solidFill>
              <a:latin typeface="Segoe UI" panose="020B0502040204020203" pitchFamily="34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solidFill>
                <a:srgbClr val="053E5B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spcAft>
                <a:spcPts val="0"/>
              </a:spcAft>
            </a:pPr>
            <a:endParaRPr lang="pt-BR" sz="2000" dirty="0">
              <a:solidFill>
                <a:srgbClr val="053E5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30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3D20CBE-855B-2B4D-BB87-8FDA527E71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C9E0E563-6D7A-024D-9199-475E1BA95695}"/>
              </a:ext>
            </a:extLst>
          </p:cNvPr>
          <p:cNvSpPr/>
          <p:nvPr/>
        </p:nvSpPr>
        <p:spPr>
          <a:xfrm>
            <a:off x="3071664" y="1988841"/>
            <a:ext cx="64087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Obrigada!</a:t>
            </a:r>
          </a:p>
          <a:p>
            <a:pPr algn="ctr"/>
            <a:endParaRPr lang="pt-BR" sz="2800" b="1" dirty="0">
              <a:latin typeface="+mj-lt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endParaRPr lang="pt-BR" sz="2800" b="1" dirty="0">
              <a:latin typeface="+mj-lt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t-BR" sz="2800" b="1" dirty="0"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  <a:t>PROJETO IMUNIZA SUS</a:t>
            </a:r>
          </a:p>
          <a:p>
            <a:pPr algn="ctr"/>
            <a:endParaRPr lang="pt-BR" sz="2800" b="1" dirty="0">
              <a:latin typeface="+mj-lt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br>
              <a:rPr lang="pt-BR" sz="2800" b="1" dirty="0">
                <a:latin typeface="+mj-lt"/>
                <a:ea typeface="Times New Roman" panose="02020603050405020304" pitchFamily="18" charset="0"/>
                <a:cs typeface="Segoe UI" panose="020B0502040204020203" pitchFamily="34" charset="0"/>
              </a:rPr>
            </a:br>
            <a:endParaRPr lang="pt-B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5003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48680</TotalTime>
  <Words>870</Words>
  <Application>Microsoft Macintosh PowerPoint</Application>
  <PresentationFormat>Widescreen</PresentationFormat>
  <Paragraphs>94</Paragraphs>
  <Slides>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Wingdings</vt:lpstr>
      <vt:lpstr>Tema do Office</vt:lpstr>
      <vt:lpstr>Apresentação do PowerPoint</vt:lpstr>
      <vt:lpstr>OFICINAS IMUNIZASUS</vt:lpstr>
      <vt:lpstr>OFICINAS IMUNIZASUS</vt:lpstr>
      <vt:lpstr>OFICINAS IMUNIZASUS</vt:lpstr>
      <vt:lpstr>OFICINAS IMUNIZASUS</vt:lpstr>
      <vt:lpstr>OFICINAS IMUNIZASUS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Flavio Alvares</dc:creator>
  <cp:keywords/>
  <dc:description/>
  <cp:lastModifiedBy>Microsoft Office User</cp:lastModifiedBy>
  <cp:revision>235</cp:revision>
  <cp:lastPrinted>2022-09-08T12:57:33Z</cp:lastPrinted>
  <dcterms:created xsi:type="dcterms:W3CDTF">2019-09-04T14:50:24Z</dcterms:created>
  <dcterms:modified xsi:type="dcterms:W3CDTF">2022-12-05T18:39:48Z</dcterms:modified>
  <cp:category/>
</cp:coreProperties>
</file>