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7" r:id="rId3"/>
    <p:sldId id="268" r:id="rId4"/>
    <p:sldId id="269" r:id="rId5"/>
    <p:sldId id="266" r:id="rId6"/>
  </p:sldIdLst>
  <p:sldSz cx="12188825" cy="6858000"/>
  <p:notesSz cx="6796088" cy="99250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jyRicn/CJnSSU+cSjctihwD5J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8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/>
        </p:nvSpPr>
        <p:spPr>
          <a:xfrm>
            <a:off x="0" y="0"/>
            <a:ext cx="6796087" cy="992505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4;n"/>
          <p:cNvSpPr/>
          <p:nvPr/>
        </p:nvSpPr>
        <p:spPr>
          <a:xfrm>
            <a:off x="0" y="0"/>
            <a:ext cx="6796087" cy="992505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5;n"/>
          <p:cNvSpPr txBox="1"/>
          <p:nvPr/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6;n"/>
          <p:cNvSpPr txBox="1"/>
          <p:nvPr/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n"/>
          <p:cNvSpPr>
            <a:spLocks noGrp="1" noRot="1" noChangeAspect="1"/>
          </p:cNvSpPr>
          <p:nvPr>
            <p:ph type="sldImg" idx="2"/>
          </p:nvPr>
        </p:nvSpPr>
        <p:spPr>
          <a:xfrm>
            <a:off x="90487" y="744537"/>
            <a:ext cx="6613525" cy="37195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" name="Google Shape;8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5600" cy="446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n"/>
          <p:cNvSpPr txBox="1"/>
          <p:nvPr/>
        </p:nvSpPr>
        <p:spPr>
          <a:xfrm>
            <a:off x="0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n"/>
          <p:cNvSpPr txBox="1">
            <a:spLocks noGrp="1"/>
          </p:cNvSpPr>
          <p:nvPr>
            <p:ph type="sldNum" idx="12"/>
          </p:nvPr>
        </p:nvSpPr>
        <p:spPr>
          <a:xfrm>
            <a:off x="3849687" y="9428162"/>
            <a:ext cx="2943225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093867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/>
          <p:nvPr/>
        </p:nvSpPr>
        <p:spPr>
          <a:xfrm>
            <a:off x="3849687" y="9428162"/>
            <a:ext cx="2943225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:notes"/>
          <p:cNvSpPr txBox="1"/>
          <p:nvPr/>
        </p:nvSpPr>
        <p:spPr>
          <a:xfrm>
            <a:off x="3849687" y="9428162"/>
            <a:ext cx="2944812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:notes"/>
          <p:cNvSpPr txBox="1"/>
          <p:nvPr/>
        </p:nvSpPr>
        <p:spPr>
          <a:xfrm>
            <a:off x="3849687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70" name="Google Shape;70;p1:notes"/>
          <p:cNvSpPr txBox="1"/>
          <p:nvPr/>
        </p:nvSpPr>
        <p:spPr>
          <a:xfrm>
            <a:off x="679450" y="4776787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:notes"/>
          <p:cNvSpPr txBox="1"/>
          <p:nvPr/>
        </p:nvSpPr>
        <p:spPr>
          <a:xfrm>
            <a:off x="3849687" y="9428162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5600" cy="446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15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aa121e3a5f_0_126:notes"/>
          <p:cNvSpPr txBox="1"/>
          <p:nvPr/>
        </p:nvSpPr>
        <p:spPr>
          <a:xfrm>
            <a:off x="3849687" y="9428162"/>
            <a:ext cx="2943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1aa121e3a5f_0_126:notes"/>
          <p:cNvSpPr txBox="1"/>
          <p:nvPr/>
        </p:nvSpPr>
        <p:spPr>
          <a:xfrm>
            <a:off x="3849687" y="9428162"/>
            <a:ext cx="29448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1aa121e3a5f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76" name="Google Shape;176;g1aa121e3a5f_0_12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151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68037" cy="4522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0025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122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is" type="vertTitleAndTx">
  <p:cSld name="VERTICAL_TITLE_AND_VERTICAL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>
            <a:spLocks noGrp="1"/>
          </p:cNvSpPr>
          <p:nvPr>
            <p:ph type="title"/>
          </p:nvPr>
        </p:nvSpPr>
        <p:spPr>
          <a:xfrm rot="5400000">
            <a:off x="7282657" y="1828007"/>
            <a:ext cx="5848350" cy="2741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body" idx="1"/>
          </p:nvPr>
        </p:nvSpPr>
        <p:spPr>
          <a:xfrm rot="5400000">
            <a:off x="1722438" y="-838199"/>
            <a:ext cx="5848350" cy="807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body" idx="1"/>
          </p:nvPr>
        </p:nvSpPr>
        <p:spPr>
          <a:xfrm rot="5400000">
            <a:off x="3832225" y="-1622425"/>
            <a:ext cx="4522787" cy="10968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2389188" y="4800600"/>
            <a:ext cx="7313612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>
            <a:spLocks noGrp="1"/>
          </p:cNvSpPr>
          <p:nvPr>
            <p:ph type="pic" idx="2"/>
          </p:nvPr>
        </p:nvSpPr>
        <p:spPr>
          <a:xfrm>
            <a:off x="2389188" y="612775"/>
            <a:ext cx="7313612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31" name="Google Shape;31;p9"/>
          <p:cNvSpPr txBox="1">
            <a:spLocks noGrp="1"/>
          </p:cNvSpPr>
          <p:nvPr>
            <p:ph type="body" idx="1"/>
          </p:nvPr>
        </p:nvSpPr>
        <p:spPr>
          <a:xfrm>
            <a:off x="2389188" y="5367338"/>
            <a:ext cx="7313612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0025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1"/>
          </p:nvPr>
        </p:nvSpPr>
        <p:spPr>
          <a:xfrm>
            <a:off x="4765675" y="273050"/>
            <a:ext cx="68135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32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8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0025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48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4800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3"/>
          </p:nvPr>
        </p:nvSpPr>
        <p:spPr>
          <a:xfrm>
            <a:off x="6191250" y="1535113"/>
            <a:ext cx="53879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body" idx="4"/>
          </p:nvPr>
        </p:nvSpPr>
        <p:spPr>
          <a:xfrm>
            <a:off x="6191250" y="2174875"/>
            <a:ext cx="53879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5407025" cy="452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2"/>
          </p:nvPr>
        </p:nvSpPr>
        <p:spPr>
          <a:xfrm>
            <a:off x="6169025" y="1600200"/>
            <a:ext cx="5408613" cy="452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963613" y="4406900"/>
            <a:ext cx="10360025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1"/>
          </p:nvPr>
        </p:nvSpPr>
        <p:spPr>
          <a:xfrm>
            <a:off x="963613" y="2906713"/>
            <a:ext cx="103600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68037" cy="4522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/>
          <p:nvPr/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5"/>
          <p:cNvSpPr txBox="1"/>
          <p:nvPr/>
        </p:nvSpPr>
        <p:spPr>
          <a:xfrm>
            <a:off x="4165600" y="6245225"/>
            <a:ext cx="3859212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5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7" name="Google Shape;17;p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1587"/>
            <a:ext cx="12188825" cy="68548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87"/>
            <a:ext cx="12188825" cy="685482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/>
          <p:cNvSpPr txBox="1"/>
          <p:nvPr/>
        </p:nvSpPr>
        <p:spPr>
          <a:xfrm>
            <a:off x="165100" y="723900"/>
            <a:ext cx="8525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chemeClr val="bg1"/>
                </a:solidFill>
              </a:rPr>
              <a:t>Critérios de Habilitação para repasse do Incentivo Financeiro</a:t>
            </a:r>
          </a:p>
          <a:p>
            <a:r>
              <a:rPr lang="pt-BR" sz="2400" dirty="0" smtClean="0">
                <a:solidFill>
                  <a:schemeClr val="bg1"/>
                </a:solidFill>
              </a:rPr>
              <a:t>Programa de Qualificação da Atenção Primária</a:t>
            </a:r>
            <a:endParaRPr lang="pt-BR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Critérios de distribuição</a:t>
            </a:r>
            <a:br>
              <a:rPr lang="pt-BR" dirty="0" smtClean="0"/>
            </a:br>
            <a:r>
              <a:rPr lang="pt-BR" dirty="0" smtClean="0"/>
              <a:t>Equipamentos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736600" y="1780486"/>
            <a:ext cx="103886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2400" kern="1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kits </a:t>
            </a:r>
            <a:r>
              <a:rPr lang="pt-BR" sz="2400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equipamentos de Saúde Bucal: média de quantitativo de equipes de saúde bucal nas unidades básicas de saúde nas competências de janeiro à julho de 2022 (Fonte: CNES/ </a:t>
            </a:r>
            <a:r>
              <a:rPr lang="pt-BR" sz="2400" kern="1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Tabwin</a:t>
            </a:r>
            <a:r>
              <a:rPr lang="pt-BR" sz="2400" kern="1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>
              <a:lnSpc>
                <a:spcPct val="150000"/>
              </a:lnSpc>
            </a:pPr>
            <a:endParaRPr lang="pt-BR" sz="2400" kern="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2400" dirty="0"/>
              <a:t>kits de equipamentos para Saúde da Família: média de quantitativo de equipes de saúde da família nas unidades básicas de saúde nas competências de janeiro a julho de 2022 (Fonte: CNES/ </a:t>
            </a:r>
            <a:r>
              <a:rPr lang="pt-BR" sz="2400" dirty="0" err="1"/>
              <a:t>Tabwin</a:t>
            </a:r>
            <a:r>
              <a:rPr lang="pt-BR" sz="2400" dirty="0"/>
              <a:t>).</a:t>
            </a:r>
          </a:p>
          <a:p>
            <a:pPr algn="just">
              <a:lnSpc>
                <a:spcPct val="150000"/>
              </a:lnSpc>
            </a:pPr>
            <a:endParaRPr lang="pt-BR" sz="1600" kern="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108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</a:t>
            </a:r>
            <a:r>
              <a:rPr lang="pt-BR" dirty="0" smtClean="0"/>
              <a:t>ritérios </a:t>
            </a:r>
            <a:r>
              <a:rPr lang="pt-BR" dirty="0"/>
              <a:t>de </a:t>
            </a:r>
            <a:r>
              <a:rPr lang="pt-BR" dirty="0" smtClean="0"/>
              <a:t>habilitação</a:t>
            </a:r>
            <a:br>
              <a:rPr lang="pt-BR" dirty="0" smtClean="0"/>
            </a:br>
            <a:r>
              <a:rPr lang="pt-BR" dirty="0"/>
              <a:t>T</a:t>
            </a:r>
            <a:r>
              <a:rPr lang="pt-BR" dirty="0" smtClean="0"/>
              <a:t>ransporte </a:t>
            </a:r>
            <a:r>
              <a:rPr lang="pt-BR" dirty="0"/>
              <a:t>sanitário 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609600" y="1641187"/>
            <a:ext cx="10185400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2400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incentivo financeiro a ser pleiteado pelos municípios habilitados deverá ser utilizado exclusivamente para a aquisição de veículo(s) de uso das Equipes de Atenção Primária à Saúde</a:t>
            </a:r>
            <a:r>
              <a:rPr lang="pt-BR" sz="2400" kern="1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pt-BR" sz="2400" kern="1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2400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São critérios para a distribuição: média do quantitativo de Equipes de Saúde da Família nas competências de janeiro a agosto de 2022, de acordo com o e-Gestor AB, exceto municípios e quantitativos já contemplados por meio de doação da SESA/PR no ano de 2021.</a:t>
            </a:r>
            <a:endParaRPr lang="pt-BR" sz="2400" kern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pt-BR" kern="100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pt-BR" sz="1600" kern="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021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</a:t>
            </a:r>
            <a:r>
              <a:rPr lang="pt-BR" dirty="0" smtClean="0"/>
              <a:t>agamento </a:t>
            </a:r>
            <a:r>
              <a:rPr lang="pt-BR" dirty="0"/>
              <a:t>adicional de parcela referente ao incentivo de custeio 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259602" y="2984500"/>
            <a:ext cx="9668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t-BR" sz="2400" dirty="0" smtClean="0"/>
              <a:t>Seguirá os mesmos critérios e valores do repasse mensal de custeio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233073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aa121e3a5f_0_126"/>
          <p:cNvSpPr txBox="1"/>
          <p:nvPr/>
        </p:nvSpPr>
        <p:spPr>
          <a:xfrm>
            <a:off x="4404150" y="2479425"/>
            <a:ext cx="3738000" cy="1708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dirty="0" err="1">
                <a:solidFill>
                  <a:srgbClr val="0C4070"/>
                </a:solidFill>
              </a:rPr>
              <a:t>Obrigada</a:t>
            </a:r>
            <a:r>
              <a:rPr lang="en-US" sz="3300" b="1" dirty="0" smtClean="0">
                <a:solidFill>
                  <a:srgbClr val="0C4070"/>
                </a:solidFill>
              </a:rPr>
              <a:t>!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3300" b="1" dirty="0">
              <a:solidFill>
                <a:srgbClr val="0C407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3300" b="1" dirty="0" smtClean="0">
              <a:solidFill>
                <a:srgbClr val="0C407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197</Words>
  <Application>Microsoft Office PowerPoint</Application>
  <PresentationFormat>Personalizar</PresentationFormat>
  <Paragraphs>19</Paragraphs>
  <Slides>5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Tema do Office</vt:lpstr>
      <vt:lpstr>Apresentação do PowerPoint</vt:lpstr>
      <vt:lpstr>Critérios de distribuição Equipamentos</vt:lpstr>
      <vt:lpstr>Critérios de habilitação Transporte sanitário  </vt:lpstr>
      <vt:lpstr>Pagamento adicional de parcela referente ao incentivo de custeio 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SESA</dc:creator>
  <cp:lastModifiedBy>Conta da Microsoft</cp:lastModifiedBy>
  <cp:revision>6</cp:revision>
  <dcterms:created xsi:type="dcterms:W3CDTF">2019-05-27T16:04:40Z</dcterms:created>
  <dcterms:modified xsi:type="dcterms:W3CDTF">2022-12-06T01:58:23Z</dcterms:modified>
</cp:coreProperties>
</file>