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7315200" cy="9601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4A723AA6-B5C3-4F88-BD9F-2B705E71306C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7"/>
          <p:cNvSpPr/>
          <p:nvPr/>
        </p:nvSpPr>
        <p:spPr>
          <a:xfrm>
            <a:off x="4143600" y="9119520"/>
            <a:ext cx="3164760" cy="47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5040" rIns="95040" tIns="47520" bIns="47520" anchor="b">
            <a:noAutofit/>
          </a:bodyPr>
          <a:p>
            <a:pPr algn="r">
              <a:lnSpc>
                <a:spcPct val="100000"/>
              </a:lnSpc>
            </a:pPr>
            <a:fld id="{84F8B042-EABD-4ECE-8C65-B1C76085F16F}" type="slidenum">
              <a:rPr b="0" lang="pt-BR" sz="13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pt-BR" sz="1300" spc="-1" strike="noStrike">
              <a:latin typeface="Arial"/>
            </a:endParaRPr>
          </a:p>
        </p:txBody>
      </p:sp>
      <p:sp>
        <p:nvSpPr>
          <p:cNvPr id="141" name="PlaceHolder 1"/>
          <p:cNvSpPr>
            <a:spLocks noGrp="1"/>
          </p:cNvSpPr>
          <p:nvPr>
            <p:ph type="sldImg"/>
          </p:nvPr>
        </p:nvSpPr>
        <p:spPr>
          <a:xfrm>
            <a:off x="779400" y="1200240"/>
            <a:ext cx="5751000" cy="3234600"/>
          </a:xfrm>
          <a:prstGeom prst="rect">
            <a:avLst/>
          </a:prstGeom>
          <a:ln w="0">
            <a:noFill/>
          </a:ln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6760" cy="377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43" name="Espaço Reservado para Número de Slide 3"/>
          <p:cNvSpPr/>
          <p:nvPr/>
        </p:nvSpPr>
        <p:spPr>
          <a:xfrm>
            <a:off x="4143600" y="9119520"/>
            <a:ext cx="3164760" cy="4762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5040" rIns="95040" tIns="47520" bIns="47520" anchor="b">
            <a:noAutofit/>
          </a:bodyPr>
          <a:p>
            <a:pPr algn="r">
              <a:lnSpc>
                <a:spcPct val="100000"/>
              </a:lnSpc>
            </a:pPr>
            <a:fld id="{0C32B06A-B88C-456E-A859-9A952D91EB3D}" type="slidenum">
              <a:rPr b="0" lang="pt-BR" sz="1300" spc="-1" strike="noStrike">
                <a:solidFill>
                  <a:srgbClr val="000000"/>
                </a:solidFill>
                <a:latin typeface="Calibri"/>
                <a:ea typeface="+mn-ea"/>
              </a:rPr>
              <a:t>&lt;número&gt;</a:t>
            </a:fld>
            <a:endParaRPr b="0" lang="pt-BR" sz="13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49640" cy="377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45" name="TextShape 2"/>
          <p:cNvSpPr/>
          <p:nvPr/>
        </p:nvSpPr>
        <p:spPr>
          <a:xfrm>
            <a:off x="4143600" y="9119520"/>
            <a:ext cx="3167280" cy="47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>
            <a:noAutofit/>
          </a:bodyPr>
          <a:p>
            <a:pPr algn="r">
              <a:lnSpc>
                <a:spcPct val="100000"/>
              </a:lnSpc>
            </a:pPr>
            <a:fld id="{DB298B66-9D3C-4C77-A0CA-C469029F94EF}" type="slidenum">
              <a:rPr b="0" lang="pt-BR" sz="13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&lt;número&gt;</a:t>
            </a:fld>
            <a:endParaRPr b="0" lang="pt-BR" sz="1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m 4" descr=""/>
          <p:cNvPicPr/>
          <p:nvPr/>
        </p:nvPicPr>
        <p:blipFill>
          <a:blip r:embed="rId2"/>
          <a:stretch/>
        </p:blipFill>
        <p:spPr>
          <a:xfrm>
            <a:off x="0" y="1440"/>
            <a:ext cx="9137520" cy="5135400"/>
          </a:xfrm>
          <a:prstGeom prst="rect">
            <a:avLst/>
          </a:prstGeom>
          <a:ln w="9525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m 4" descr=""/>
          <p:cNvPicPr/>
          <p:nvPr/>
        </p:nvPicPr>
        <p:blipFill>
          <a:blip r:embed="rId2"/>
          <a:stretch/>
        </p:blipFill>
        <p:spPr>
          <a:xfrm>
            <a:off x="0" y="1440"/>
            <a:ext cx="9137520" cy="5135400"/>
          </a:xfrm>
          <a:prstGeom prst="rect">
            <a:avLst/>
          </a:prstGeom>
          <a:ln w="9525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m 4" descr=""/>
          <p:cNvPicPr/>
          <p:nvPr/>
        </p:nvPicPr>
        <p:blipFill>
          <a:blip r:embed="rId2"/>
          <a:stretch/>
        </p:blipFill>
        <p:spPr>
          <a:xfrm>
            <a:off x="0" y="1440"/>
            <a:ext cx="9137520" cy="5135400"/>
          </a:xfrm>
          <a:prstGeom prst="rect">
            <a:avLst/>
          </a:prstGeom>
          <a:ln w="9525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m 6" descr=""/>
          <p:cNvPicPr/>
          <p:nvPr/>
        </p:nvPicPr>
        <p:blipFill>
          <a:blip r:embed="rId1"/>
          <a:stretch/>
        </p:blipFill>
        <p:spPr>
          <a:xfrm>
            <a:off x="0" y="1440"/>
            <a:ext cx="9141840" cy="5140080"/>
          </a:xfrm>
          <a:prstGeom prst="rect">
            <a:avLst/>
          </a:prstGeom>
          <a:ln w="9525">
            <a:noFill/>
          </a:ln>
        </p:spPr>
      </p:pic>
      <p:sp>
        <p:nvSpPr>
          <p:cNvPr id="124" name="CaixaDeTexto 3"/>
          <p:cNvSpPr/>
          <p:nvPr/>
        </p:nvSpPr>
        <p:spPr>
          <a:xfrm>
            <a:off x="-36360" y="-452520"/>
            <a:ext cx="4894560" cy="3197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14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1400" spc="-1" strike="noStrike">
                <a:solidFill>
                  <a:srgbClr val="ffffff"/>
                </a:solidFill>
                <a:latin typeface="Arial"/>
                <a:ea typeface="DejaVu Sans"/>
              </a:rPr>
              <a:t>Política Nacional de Atenção Integral à Saúde das Pessoas Privadas de Liberdade no Sistema Prisional (PNAISP)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2400" spc="-1" strike="noStrike">
                <a:solidFill>
                  <a:srgbClr val="ffffff"/>
                </a:solidFill>
                <a:latin typeface="Arial"/>
                <a:ea typeface="DejaVu Sans"/>
              </a:rPr>
              <a:t>1- Resolução SESA 241/2022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25" name="Retângulo 3"/>
          <p:cNvSpPr/>
          <p:nvPr/>
        </p:nvSpPr>
        <p:spPr>
          <a:xfrm>
            <a:off x="755640" y="4371840"/>
            <a:ext cx="45698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5743440"/>
                <a:tab algn="l" pos="6100560"/>
              </a:tabLst>
            </a:pPr>
            <a:r>
              <a:rPr b="0" lang="pt-BR" sz="1400" spc="-1" strike="noStrike">
                <a:solidFill>
                  <a:srgbClr val="ffffff"/>
                </a:solidFill>
                <a:latin typeface="Arial"/>
                <a:ea typeface="DejaVu Sans"/>
              </a:rPr>
              <a:t>CIB 06/2022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"/>
          <p:cNvSpPr/>
          <p:nvPr/>
        </p:nvSpPr>
        <p:spPr>
          <a:xfrm>
            <a:off x="2700000" y="877320"/>
            <a:ext cx="6393960" cy="290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DejaVu Sans"/>
              </a:rPr>
              <a:t>Alguns dados do Estado  - Pessoas Privadas de Liberdade (PPL)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- 33.552 pessoas 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Distribuídas em 92 municípios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Presentes em todas as 22 RS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- 153 Unidades Penais (cadeias publicas e penitenciárias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- 83 Unidades tem até 300 PPL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DejaVu Sans"/>
              </a:rPr>
              <a:t>-  32 Unidades tem acima de 301 PPL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200" spc="-1" strike="noStrike">
              <a:latin typeface="Arial"/>
            </a:endParaRPr>
          </a:p>
        </p:txBody>
      </p:sp>
      <p:sp>
        <p:nvSpPr>
          <p:cNvPr id="127" name=""/>
          <p:cNvSpPr/>
          <p:nvPr/>
        </p:nvSpPr>
        <p:spPr>
          <a:xfrm>
            <a:off x="2374200" y="4320000"/>
            <a:ext cx="48243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pt-BR" sz="1000" spc="-1" strike="noStrike">
                <a:solidFill>
                  <a:srgbClr val="000000"/>
                </a:solidFill>
                <a:latin typeface="Calibri"/>
                <a:ea typeface="Microsoft YaHei"/>
              </a:rPr>
              <a:t>                     </a:t>
            </a:r>
            <a:r>
              <a:rPr b="0" lang="pt-BR" sz="1000" spc="-1" strike="noStrike">
                <a:solidFill>
                  <a:srgbClr val="000000"/>
                </a:solidFill>
                <a:latin typeface="Calibri"/>
                <a:ea typeface="Microsoft YaHei"/>
              </a:rPr>
              <a:t>Fonte: DEPEN PR, em 19/04/2022.</a:t>
            </a:r>
            <a:endParaRPr b="0" lang="pt-BR" sz="1000" spc="-1" strike="noStrike">
              <a:latin typeface="Arial"/>
            </a:endParaRPr>
          </a:p>
        </p:txBody>
      </p:sp>
      <p:pic>
        <p:nvPicPr>
          <p:cNvPr id="128" name="Imagem 1_0" descr="importante"/>
          <p:cNvPicPr/>
          <p:nvPr/>
        </p:nvPicPr>
        <p:blipFill>
          <a:blip r:embed="rId1"/>
          <a:stretch/>
        </p:blipFill>
        <p:spPr>
          <a:xfrm>
            <a:off x="180000" y="379800"/>
            <a:ext cx="2339280" cy="1599480"/>
          </a:xfrm>
          <a:prstGeom prst="rect">
            <a:avLst/>
          </a:prstGeom>
          <a:ln w="0">
            <a:noFill/>
          </a:ln>
        </p:spPr>
      </p:pic>
      <p:sp>
        <p:nvSpPr>
          <p:cNvPr id="129" name=""/>
          <p:cNvSpPr/>
          <p:nvPr/>
        </p:nvSpPr>
        <p:spPr>
          <a:xfrm>
            <a:off x="2914920" y="180000"/>
            <a:ext cx="4824360" cy="21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"/>
          <p:cNvSpPr/>
          <p:nvPr/>
        </p:nvSpPr>
        <p:spPr>
          <a:xfrm>
            <a:off x="103320" y="2517840"/>
            <a:ext cx="2595960" cy="162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pt-BR" sz="1000" spc="-1" strike="noStrike">
                <a:solidFill>
                  <a:srgbClr val="ff0000"/>
                </a:solidFill>
                <a:latin typeface="Calibri"/>
                <a:ea typeface="Microsoft YaHei"/>
              </a:rPr>
              <a:t>POLITICA NACIONAL DE ATENÇÃO INTEGRAL ÀS PESSOAS PRIVADAS DE LIBERDADE NO ÂMBITO DO SUS PNAISP</a:t>
            </a:r>
            <a:endParaRPr b="0" lang="pt-BR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000" spc="-1" strike="noStrike">
                <a:solidFill>
                  <a:srgbClr val="ff0000"/>
                </a:solidFill>
                <a:latin typeface="Calibri"/>
                <a:ea typeface="Microsoft YaHei"/>
              </a:rPr>
              <a:t> – </a:t>
            </a:r>
            <a:r>
              <a:rPr b="0" lang="pt-BR" sz="1000" spc="-1" strike="noStrike">
                <a:solidFill>
                  <a:srgbClr val="ff0000"/>
                </a:solidFill>
                <a:latin typeface="Calibri"/>
                <a:ea typeface="Microsoft YaHei"/>
              </a:rPr>
              <a:t>PREVÊ O CUIDADO INTRA MUROS – ATRAVÉS DAS EQUIPES DE ATENÇÃO PRIMÁRIA PRISIONAL - EAPP</a:t>
            </a:r>
            <a:endParaRPr b="0" lang="pt-B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2" descr=""/>
          <p:cNvPicPr/>
          <p:nvPr/>
        </p:nvPicPr>
        <p:blipFill>
          <a:blip r:embed="rId1"/>
          <a:srcRect l="0" t="12747" r="0" b="0"/>
          <a:stretch/>
        </p:blipFill>
        <p:spPr>
          <a:xfrm>
            <a:off x="1979640" y="30960"/>
            <a:ext cx="5100840" cy="2466720"/>
          </a:xfrm>
          <a:prstGeom prst="rect">
            <a:avLst/>
          </a:prstGeom>
          <a:ln w="9525">
            <a:noFill/>
          </a:ln>
        </p:spPr>
      </p:pic>
      <p:pic>
        <p:nvPicPr>
          <p:cNvPr id="132" name="Picture 3" descr=""/>
          <p:cNvPicPr/>
          <p:nvPr/>
        </p:nvPicPr>
        <p:blipFill>
          <a:blip r:embed="rId2"/>
          <a:srcRect l="0" t="34314" r="0" b="0"/>
          <a:stretch/>
        </p:blipFill>
        <p:spPr>
          <a:xfrm>
            <a:off x="2123640" y="2643840"/>
            <a:ext cx="6694200" cy="2253600"/>
          </a:xfrm>
          <a:prstGeom prst="rect">
            <a:avLst/>
          </a:prstGeom>
          <a:ln w="9525">
            <a:noFill/>
          </a:ln>
        </p:spPr>
      </p:pic>
      <p:sp>
        <p:nvSpPr>
          <p:cNvPr id="133" name="Retângulo 6"/>
          <p:cNvSpPr/>
          <p:nvPr/>
        </p:nvSpPr>
        <p:spPr>
          <a:xfrm>
            <a:off x="7308360" y="2955240"/>
            <a:ext cx="357840" cy="21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Retângulo 7"/>
          <p:cNvSpPr/>
          <p:nvPr/>
        </p:nvSpPr>
        <p:spPr>
          <a:xfrm>
            <a:off x="8244360" y="3675240"/>
            <a:ext cx="357840" cy="21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Retângulo 8"/>
          <p:cNvSpPr/>
          <p:nvPr/>
        </p:nvSpPr>
        <p:spPr>
          <a:xfrm>
            <a:off x="3132000" y="4611600"/>
            <a:ext cx="357840" cy="21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Pentágono 9"/>
          <p:cNvSpPr/>
          <p:nvPr/>
        </p:nvSpPr>
        <p:spPr>
          <a:xfrm>
            <a:off x="395640" y="3240000"/>
            <a:ext cx="1509840" cy="718200"/>
          </a:xfrm>
          <a:prstGeom prst="homePlate">
            <a:avLst>
              <a:gd name="adj" fmla="val 50000"/>
            </a:avLst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Amplia a Contrapartida estadual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137" name="Pentágono 9_0"/>
          <p:cNvSpPr/>
          <p:nvPr/>
        </p:nvSpPr>
        <p:spPr>
          <a:xfrm>
            <a:off x="540000" y="540000"/>
            <a:ext cx="1618200" cy="1258200"/>
          </a:xfrm>
          <a:prstGeom prst="homePlate">
            <a:avLst>
              <a:gd name="adj" fmla="val 50000"/>
            </a:avLst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Substitui a Resolução SESA 335/2017</a:t>
            </a:r>
            <a:endParaRPr b="0" lang="pt-BR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DejaVu Sans"/>
              </a:rPr>
              <a:t>Contrapartida de 20%</a:t>
            </a:r>
            <a:endParaRPr b="0" lang="pt-B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ela 3"/>
          <p:cNvGraphicFramePr/>
          <p:nvPr/>
        </p:nvGraphicFramePr>
        <p:xfrm>
          <a:off x="827640" y="195480"/>
          <a:ext cx="7488000" cy="4391640"/>
        </p:xfrm>
        <a:graphic>
          <a:graphicData uri="http://schemas.openxmlformats.org/drawingml/2006/table">
            <a:tbl>
              <a:tblPr/>
              <a:tblGrid>
                <a:gridCol w="2629080"/>
                <a:gridCol w="2429640"/>
                <a:gridCol w="2429640"/>
              </a:tblGrid>
              <a:tr h="444240">
                <a:tc gridSpan="3"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FINANCIAMENTO DA PNAISP - 2022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</a:tr>
              <a:tr h="5360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Tipo de eAPP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Repasse do Ministério da Saúde (Portaria GM/MS 2.298/2021)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Contrapartida Estadual </a:t>
                      </a:r>
                      <a:endParaRPr b="0" lang="pt-BR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(Resolução SESA nº241/2022)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766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Equipe compartilhada de 06h. </a:t>
                      </a:r>
                      <a:endParaRPr b="0" lang="pt-BR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(eSF + ESB)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R$ 4.000,00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R$ 2.000,00 (50%)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68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Equipe essencial 20h.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R$ 25.000,00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R$ 10.000,00 (40%)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68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Equipe ampliada 20h.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R$ 30.000,00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R$ 12.000,00 (40%)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68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Equipe essencial 30h.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R$ 35.000,00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R$ 10.500,00 (30%)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68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Equipe ampliada 30h.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R$ 40.000,00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R$ 12.000,00 (30%)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68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Profissional de saúde bucal 20h.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R$ 1.000,00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R$ 400,00 (40%)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68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Profissional de saúde bucal 30h.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R$ 1.500,00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R$ 450,00 (30%)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684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Equipe comp. Psicossocial 20h.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R$ 10.000,00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R$ 4.000,00 (40%)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67200"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Equipe comp. Psicossocial 30h.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R$ 20.000,00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7720" rIns="277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pt-BR" sz="10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R$ 6.000,00 (30%)</a:t>
                      </a:r>
                      <a:endParaRPr b="0" lang="pt-BR" sz="1000" spc="-1" strike="noStrike">
                        <a:latin typeface="Arial"/>
                      </a:endParaRPr>
                    </a:p>
                  </a:txBody>
                  <a:tcPr anchor="t" marL="27720" marR="27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"/>
          <p:cNvSpPr/>
          <p:nvPr/>
        </p:nvSpPr>
        <p:spPr>
          <a:xfrm>
            <a:off x="1187640" y="843480"/>
            <a:ext cx="6645240" cy="28897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Obrigada!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endParaRPr b="0" lang="pt-BR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Secretaria de Estado da Saúde do Paraná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Diretoria de Atenção e Vigilância em Saúde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Coordenação de Promoção da saúde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Divisão de Promoção da Equidade em Saúde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equidade@sesa.pr.gov.br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(41)3330-4499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1228400"/>
                <a:tab algn="l" pos="11229840"/>
                <a:tab algn="l" pos="11231640"/>
              </a:tabLst>
            </a:pPr>
            <a:endParaRPr b="0" lang="pt-B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Application>LibreOffice/7.2.2.2$Windows_X86_64 LibreOffice_project/02b2acce88a210515b4a5bb2e46cbfb63fe97d56</Application>
  <AppVersion>15.0000</AppVersion>
  <Words>441</Words>
  <Paragraphs>97</Paragraphs>
  <Company>Secretaria de Saude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2021-06-29T17:18:00Z</dcterms:created>
  <dc:creator>elaine.oliveira</dc:creator>
  <dc:description/>
  <dc:language>pt-BR</dc:language>
  <cp:lastModifiedBy/>
  <dcterms:modified xsi:type="dcterms:W3CDTF">2022-06-22T07:54:14Z</dcterms:modified>
  <cp:revision>185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1046-10.2.0.6080</vt:lpwstr>
  </property>
  <property fmtid="{D5CDD505-2E9C-101B-9397-08002B2CF9AE}" pid="3" name="Notes">
    <vt:i4>2</vt:i4>
  </property>
  <property fmtid="{D5CDD505-2E9C-101B-9397-08002B2CF9AE}" pid="4" name="PresentationFormat">
    <vt:lpwstr>Apresentação na tela (16:9)</vt:lpwstr>
  </property>
  <property fmtid="{D5CDD505-2E9C-101B-9397-08002B2CF9AE}" pid="5" name="Slides">
    <vt:i4>11</vt:i4>
  </property>
</Properties>
</file>