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media/image1.wmf" ContentType="image/x-wmf"/>
  <Override PartName="/ppt/media/image2.png" ContentType="image/png"/>
  <Override PartName="/ppt/media/image3.png" ContentType="image/png"/>
  <Override PartName="/ppt/media/image4.png" ContentType="image/png"/>
  <Override PartName="/ppt/media/image5.jpeg" ContentType="image/jpeg"/>
  <Override PartName="/ppt/media/image6.png" ContentType="image/png"/>
  <Override PartName="/ppt/media/image7.jpeg" ContentType="image/jpeg"/>
  <Override PartName="/ppt/media/image8.png" ContentType="image/png"/>
  <Override PartName="/ppt/media/image9.jpeg" ContentType="image/jpeg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mover o slide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2000" spc="-1" strike="noStrike">
                <a:latin typeface="Arial"/>
              </a:rPr>
              <a:t>Clique para editar o formato de notas</a:t>
            </a:r>
            <a:endParaRPr b="0" lang="pt-BR" sz="2000" spc="-1" strike="noStrike">
              <a:latin typeface="Arial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r>
              <a:rPr b="0" lang="pt-BR" sz="1400" spc="-1" strike="noStrike">
                <a:latin typeface="Times New Roman"/>
              </a:rPr>
              <a:t>&lt;cabeçalho&gt;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algn="r"/>
            <a:r>
              <a:rPr b="0" lang="pt-BR" sz="1400" spc="-1" strike="noStrike">
                <a:latin typeface="Times New Roman"/>
              </a:rPr>
              <a:t>&lt;data/hora&gt;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r>
              <a:rPr b="0" lang="pt-BR" sz="1400" spc="-1" strike="noStrike">
                <a:latin typeface="Times New Roman"/>
              </a:rPr>
              <a:t>&lt;rodapé&gt;</a:t>
            </a:r>
            <a:endParaRPr b="0" lang="pt-BR" sz="1400" spc="-1" strike="noStrike">
              <a:latin typeface="Times New Roman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/>
            <a:fld id="{ABE010AA-A125-42D4-819B-BF66D08E06E7}" type="slidenum">
              <a:rPr b="0" lang="pt-BR" sz="1400" spc="-1" strike="noStrike">
                <a:latin typeface="Times New Roman"/>
              </a:rPr>
              <a:t>&lt;número&gt;</a:t>
            </a:fld>
            <a:endParaRPr b="0" lang="pt-B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006A2FCE-EC5E-4568-91C4-C063E8FEF363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1B8198C7-540D-42D3-AD1E-426EBEB728EC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B95D2848-4603-4432-81F6-3E14521BBAA5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10F75806-C68B-4D4F-8E7C-E44B3E279CCF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320" cy="3085200"/>
          </a:xfrm>
          <a:prstGeom prst="rect">
            <a:avLst/>
          </a:prstGeom>
          <a:ln w="0">
            <a:noFill/>
          </a:ln>
        </p:spPr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endParaRPr b="0" lang="pt-BR" sz="2000" spc="-1" strike="noStrike"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sldNum"/>
          </p:nvPr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algn="r">
              <a:lnSpc>
                <a:spcPct val="100000"/>
              </a:lnSpc>
            </a:pPr>
            <a:fld id="{53C711EF-F7D8-481F-BC27-92A3CB300CDD}" type="slidenum">
              <a:rPr b="0" lang="pt-BR" sz="1200" spc="-1" strike="noStrike">
                <a:latin typeface="Times New Roman"/>
              </a:rPr>
              <a:t>&lt;número&gt;</a:t>
            </a:fld>
            <a:endParaRPr b="0" lang="pt-BR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pt-BR" sz="4400" spc="-1" strike="noStrike">
                <a:latin typeface="Arial"/>
              </a:rPr>
              <a:t>Clique para editar o formato do texto do título</a:t>
            </a:r>
            <a:endParaRPr b="0" lang="pt-BR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3200" spc="-1" strike="noStrike">
                <a:latin typeface="Arial"/>
              </a:rPr>
              <a:t>Clique para editar o formato do texto da estrutura de tópicos</a:t>
            </a:r>
            <a:endParaRPr b="0" lang="pt-B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800" spc="-1" strike="noStrike">
                <a:latin typeface="Arial"/>
              </a:rPr>
              <a:t>2.º nível da estrutura de tópicos</a:t>
            </a:r>
            <a:endParaRPr b="0" lang="pt-B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400" spc="-1" strike="noStrike">
                <a:latin typeface="Arial"/>
              </a:rPr>
              <a:t>3.º nível da estrutura de tópicos</a:t>
            </a:r>
            <a:endParaRPr b="0" lang="pt-B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2000" spc="-1" strike="noStrike">
                <a:latin typeface="Arial"/>
              </a:rPr>
              <a:t>4.º nível da estrutura de tópicos</a:t>
            </a:r>
            <a:endParaRPr b="0" lang="pt-B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5.º nível da estrutura de tópicos</a:t>
            </a:r>
            <a:endParaRPr b="0" lang="pt-B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6.º nível da estrutura de tópicos</a:t>
            </a:r>
            <a:endParaRPr b="0" lang="pt-B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2000" spc="-1" strike="noStrike">
                <a:latin typeface="Arial"/>
              </a:rPr>
              <a:t>7.º nível da estrutura de tópicos</a:t>
            </a:r>
            <a:endParaRPr b="0" lang="pt-B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agem 4" descr=""/>
          <p:cNvPicPr/>
          <p:nvPr/>
        </p:nvPicPr>
        <p:blipFill>
          <a:blip r:embed="rId1"/>
          <a:stretch/>
        </p:blipFill>
        <p:spPr>
          <a:xfrm>
            <a:off x="0" y="6730920"/>
            <a:ext cx="12191040" cy="126000"/>
          </a:xfrm>
          <a:prstGeom prst="rect">
            <a:avLst/>
          </a:prstGeom>
          <a:ln w="0">
            <a:noFill/>
          </a:ln>
        </p:spPr>
      </p:pic>
      <p:sp>
        <p:nvSpPr>
          <p:cNvPr id="45" name="CaixaDeTexto 7"/>
          <p:cNvSpPr/>
          <p:nvPr/>
        </p:nvSpPr>
        <p:spPr>
          <a:xfrm>
            <a:off x="6580080" y="2636280"/>
            <a:ext cx="5119560" cy="157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pt-B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NOTA TÉCNICA  06/2019 CVA/LACEN/DAV</a:t>
            </a:r>
            <a:endParaRPr b="0" lang="pt-B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2800" spc="-1" strike="noStrike">
              <a:latin typeface="Arial"/>
            </a:endParaRPr>
          </a:p>
          <a:p>
            <a:pPr>
              <a:lnSpc>
                <a:spcPts val="1599"/>
              </a:lnSpc>
            </a:pPr>
            <a:r>
              <a:rPr b="0" lang="pt-BR" sz="1600" spc="-1" strike="noStrike">
                <a:solidFill>
                  <a:srgbClr val="455861"/>
                </a:solidFill>
                <a:latin typeface="Calibri Light"/>
                <a:ea typeface="DejaVu Sans"/>
              </a:rPr>
              <a:t>PROPOSTA DE REVISÃO - mar/2023 </a:t>
            </a:r>
            <a:endParaRPr b="0" lang="pt-BR" sz="1600" spc="-1" strike="noStrike">
              <a:latin typeface="Arial"/>
            </a:endParaRPr>
          </a:p>
        </p:txBody>
      </p:sp>
      <p:pic>
        <p:nvPicPr>
          <p:cNvPr id="46" name="Imagem 6" descr=""/>
          <p:cNvPicPr/>
          <p:nvPr/>
        </p:nvPicPr>
        <p:blipFill>
          <a:blip r:embed="rId2"/>
          <a:stretch/>
        </p:blipFill>
        <p:spPr>
          <a:xfrm>
            <a:off x="1348920" y="2431800"/>
            <a:ext cx="4808520" cy="1836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3"/>
          <p:cNvSpPr/>
          <p:nvPr/>
        </p:nvSpPr>
        <p:spPr>
          <a:xfrm>
            <a:off x="0" y="6573960"/>
            <a:ext cx="12191040" cy="12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Freeform 5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Freeform 6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Freeform 6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1" name="Imagem 6" descr=""/>
          <p:cNvPicPr/>
          <p:nvPr/>
        </p:nvPicPr>
        <p:blipFill>
          <a:blip r:embed="rId1"/>
          <a:stretch/>
        </p:blipFill>
        <p:spPr>
          <a:xfrm>
            <a:off x="9556560" y="5904360"/>
            <a:ext cx="1917720" cy="731880"/>
          </a:xfrm>
          <a:prstGeom prst="rect">
            <a:avLst/>
          </a:prstGeom>
          <a:ln w="0">
            <a:noFill/>
          </a:ln>
        </p:spPr>
      </p:pic>
      <p:sp>
        <p:nvSpPr>
          <p:cNvPr id="52" name=""/>
          <p:cNvSpPr/>
          <p:nvPr/>
        </p:nvSpPr>
        <p:spPr>
          <a:xfrm>
            <a:off x="540000" y="950400"/>
            <a:ext cx="10979640" cy="426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1" lang="pt-BR" sz="2400" spc="-1" strike="noStrike" u="sng">
                <a:uFillTx/>
                <a:latin typeface="Arial"/>
              </a:rPr>
              <a:t>PRINCIPAIS ALTERAÇÕES - VIGILÂNCIA LABORATORIAL:</a:t>
            </a:r>
            <a:endParaRPr b="0" lang="pt-B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800" spc="-1" strike="noStrike">
                <a:latin typeface="Arial"/>
              </a:rPr>
              <a:t>-LAYOUT DO DOCUMENTO: definições de caso, vigilância epidemiológica, vigilância laboratorial, investigação e encerramento, boas práticas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800" spc="-1" strike="noStrike">
                <a:latin typeface="Arial"/>
              </a:rPr>
              <a:t>-INCLUSÃO DOS LABORATÓRIOS DE REDE E ÁREAS DE ABRANGÊNCIA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800" spc="-1" strike="noStrike">
                <a:latin typeface="Arial"/>
              </a:rPr>
              <a:t>-USO DO DIAGRAMA DE CONTROLE PARA DEFINIÇÃO DE COLETAS DE NS1/IGM PARA DENGUE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800" spc="-1" strike="noStrike">
                <a:latin typeface="Arial"/>
              </a:rPr>
              <a:t>-EXIGÊNCIA DO ENVIO DAS FICHAS DE NOTIFICAÇÃO SINAN, JUNTO COM AS AMOSTRAS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800" spc="-1" strike="noStrike">
                <a:latin typeface="Arial"/>
              </a:rPr>
              <a:t>-EXCLUSÃO DA RECOMENDAÇÃO/ORIENTAÇÃO DE USO DO TESTE RÁPIDO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pt-BR" sz="1800" spc="-1" strike="noStrike">
                <a:latin typeface="Arial"/>
              </a:rPr>
              <a:t>-EXCLUSÃO DOS CRITÉRIOS DE AVALIAÇÃO LABORATORIAL PARA VACINADOS PARA DENGUE</a:t>
            </a:r>
            <a:endParaRPr b="0" lang="pt-B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pt-B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AutoShape 1"/>
          <p:cNvSpPr/>
          <p:nvPr/>
        </p:nvSpPr>
        <p:spPr>
          <a:xfrm>
            <a:off x="0" y="6573960"/>
            <a:ext cx="12191040" cy="12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" name="Freeform 1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" name="Freeform 2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Freeform 3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7" name="Imagem 1" descr=""/>
          <p:cNvPicPr/>
          <p:nvPr/>
        </p:nvPicPr>
        <p:blipFill>
          <a:blip r:embed="rId1"/>
          <a:stretch/>
        </p:blipFill>
        <p:spPr>
          <a:xfrm>
            <a:off x="9556560" y="5904360"/>
            <a:ext cx="1917720" cy="731880"/>
          </a:xfrm>
          <a:prstGeom prst="rect">
            <a:avLst/>
          </a:prstGeom>
          <a:ln w="0">
            <a:noFill/>
          </a:ln>
        </p:spPr>
      </p:pic>
      <p:pic>
        <p:nvPicPr>
          <p:cNvPr id="58" name="" descr=""/>
          <p:cNvPicPr/>
          <p:nvPr/>
        </p:nvPicPr>
        <p:blipFill>
          <a:blip r:embed="rId2"/>
          <a:stretch/>
        </p:blipFill>
        <p:spPr>
          <a:xfrm>
            <a:off x="203040" y="224640"/>
            <a:ext cx="9156600" cy="6475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AutoShape 2"/>
          <p:cNvSpPr/>
          <p:nvPr/>
        </p:nvSpPr>
        <p:spPr>
          <a:xfrm>
            <a:off x="0" y="6573960"/>
            <a:ext cx="12191040" cy="12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Freeform 4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1" name="Freeform 7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2" name="Freeform 8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63" name="Imagem 2" descr=""/>
          <p:cNvPicPr/>
          <p:nvPr/>
        </p:nvPicPr>
        <p:blipFill>
          <a:blip r:embed="rId1"/>
          <a:stretch/>
        </p:blipFill>
        <p:spPr>
          <a:xfrm>
            <a:off x="9556560" y="5904360"/>
            <a:ext cx="1917720" cy="731880"/>
          </a:xfrm>
          <a:prstGeom prst="rect">
            <a:avLst/>
          </a:prstGeom>
          <a:ln w="0">
            <a:noFill/>
          </a:ln>
        </p:spPr>
      </p:pic>
      <p:pic>
        <p:nvPicPr>
          <p:cNvPr id="64" name="" descr=""/>
          <p:cNvPicPr/>
          <p:nvPr/>
        </p:nvPicPr>
        <p:blipFill>
          <a:blip r:embed="rId2"/>
          <a:stretch/>
        </p:blipFill>
        <p:spPr>
          <a:xfrm>
            <a:off x="180000" y="115200"/>
            <a:ext cx="9359640" cy="6618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AutoShape 4"/>
          <p:cNvSpPr/>
          <p:nvPr/>
        </p:nvSpPr>
        <p:spPr>
          <a:xfrm>
            <a:off x="0" y="6573960"/>
            <a:ext cx="12191040" cy="126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Freeform 9"/>
          <p:cNvSpPr/>
          <p:nvPr/>
        </p:nvSpPr>
        <p:spPr>
          <a:xfrm>
            <a:off x="-1519200" y="6732720"/>
            <a:ext cx="10186560" cy="135360"/>
          </a:xfrm>
          <a:custGeom>
            <a:avLst/>
            <a:gdLst/>
            <a:ah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Freeform 10"/>
          <p:cNvSpPr/>
          <p:nvPr/>
        </p:nvSpPr>
        <p:spPr>
          <a:xfrm>
            <a:off x="8729640" y="6732720"/>
            <a:ext cx="3156120" cy="13536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8" name="Freeform 11"/>
          <p:cNvSpPr/>
          <p:nvPr/>
        </p:nvSpPr>
        <p:spPr>
          <a:xfrm>
            <a:off x="9034920" y="6726960"/>
            <a:ext cx="3156120" cy="135360"/>
          </a:xfrm>
          <a:custGeom>
            <a:avLst/>
            <a:gdLst/>
            <a:ah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69" name="Imagem 3" descr=""/>
          <p:cNvPicPr/>
          <p:nvPr/>
        </p:nvPicPr>
        <p:blipFill>
          <a:blip r:embed="rId1"/>
          <a:stretch/>
        </p:blipFill>
        <p:spPr>
          <a:xfrm>
            <a:off x="9556560" y="5904360"/>
            <a:ext cx="1917720" cy="731880"/>
          </a:xfrm>
          <a:prstGeom prst="rect">
            <a:avLst/>
          </a:prstGeom>
          <a:ln w="0">
            <a:noFill/>
          </a:ln>
        </p:spPr>
      </p:pic>
      <p:pic>
        <p:nvPicPr>
          <p:cNvPr id="70" name="" descr=""/>
          <p:cNvPicPr/>
          <p:nvPr/>
        </p:nvPicPr>
        <p:blipFill>
          <a:blip r:embed="rId2"/>
          <a:stretch/>
        </p:blipFill>
        <p:spPr>
          <a:xfrm>
            <a:off x="180000" y="81000"/>
            <a:ext cx="9359640" cy="6618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1301</TotalTime>
  <Application>LibreOffice/7.2.1.2$Windows_X86_64 LibreOffice_project/87b77fad49947c1441b67c559c339af8f3517e22</Application>
  <AppVersion>15.0000</AppVersion>
  <Words>1143</Words>
  <Paragraphs>71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2019-02-06T16:41:46Z</dcterms:created>
  <dc:creator>Márcio Popia</dc:creator>
  <dc:description/>
  <dc:language>pt-BR</dc:language>
  <cp:lastModifiedBy/>
  <cp:lastPrinted>2019-02-12T10:51:29Z</cp:lastPrinted>
  <dcterms:modified xsi:type="dcterms:W3CDTF">2023-02-28T14:50:00Z</dcterms:modified>
  <cp:revision>129</cp:revision>
  <dc:subject/>
  <dc:title>Apresentação do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15</vt:i4>
  </property>
  <property fmtid="{D5CDD505-2E9C-101B-9397-08002B2CF9AE}" pid="3" name="PresentationFormat">
    <vt:lpwstr>Widescreen</vt:lpwstr>
  </property>
  <property fmtid="{D5CDD505-2E9C-101B-9397-08002B2CF9AE}" pid="4" name="Slides">
    <vt:i4>22</vt:i4>
  </property>
</Properties>
</file>