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508" r:id="rId3"/>
    <p:sldId id="398" r:id="rId4"/>
    <p:sldId id="548" r:id="rId5"/>
    <p:sldId id="473" r:id="rId6"/>
    <p:sldId id="502" r:id="rId7"/>
    <p:sldId id="399" r:id="rId8"/>
    <p:sldId id="400" r:id="rId9"/>
    <p:sldId id="550" r:id="rId10"/>
    <p:sldId id="551" r:id="rId11"/>
    <p:sldId id="497" r:id="rId12"/>
    <p:sldId id="554" r:id="rId13"/>
    <p:sldId id="553" r:id="rId14"/>
    <p:sldId id="403" r:id="rId15"/>
    <p:sldId id="475" r:id="rId16"/>
    <p:sldId id="479" r:id="rId17"/>
    <p:sldId id="555" r:id="rId18"/>
    <p:sldId id="509" r:id="rId19"/>
    <p:sldId id="556" r:id="rId20"/>
    <p:sldId id="557" r:id="rId21"/>
    <p:sldId id="558" r:id="rId22"/>
    <p:sldId id="562" r:id="rId23"/>
    <p:sldId id="563" r:id="rId24"/>
    <p:sldId id="510" r:id="rId25"/>
    <p:sldId id="560" r:id="rId26"/>
    <p:sldId id="561" r:id="rId27"/>
    <p:sldId id="564" r:id="rId28"/>
    <p:sldId id="565" r:id="rId29"/>
    <p:sldId id="566" r:id="rId30"/>
    <p:sldId id="542" r:id="rId3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038" userDrawn="1">
          <p15:clr>
            <a:srgbClr val="A4A3A4"/>
          </p15:clr>
        </p15:guide>
        <p15:guide id="3" orient="horz" pos="323" userDrawn="1">
          <p15:clr>
            <a:srgbClr val="A4A3A4"/>
          </p15:clr>
        </p15:guide>
        <p15:guide id="4" orient="horz" pos="4020" userDrawn="1">
          <p15:clr>
            <a:srgbClr val="A4A3A4"/>
          </p15:clr>
        </p15:guide>
        <p15:guide id="5" orient="horz" pos="3680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10" orient="horz" pos="4320" userDrawn="1">
          <p15:clr>
            <a:srgbClr val="A4A3A4"/>
          </p15:clr>
        </p15:guide>
        <p15:guide id="11" orient="horz" userDrawn="1">
          <p15:clr>
            <a:srgbClr val="A4A3A4"/>
          </p15:clr>
        </p15:guide>
        <p15:guide id="14" userDrawn="1">
          <p15:clr>
            <a:srgbClr val="A4A3A4"/>
          </p15:clr>
        </p15:guide>
        <p15:guide id="15" pos="7680" userDrawn="1">
          <p15:clr>
            <a:srgbClr val="A4A3A4"/>
          </p15:clr>
        </p15:guide>
        <p15:guide id="16" pos="642" userDrawn="1">
          <p15:clr>
            <a:srgbClr val="A4A3A4"/>
          </p15:clr>
        </p15:guide>
        <p15:guide id="17" orient="horz" pos="3022" userDrawn="1">
          <p15:clr>
            <a:srgbClr val="A4A3A4"/>
          </p15:clr>
        </p15:guide>
        <p15:guide id="18" orient="horz" pos="2160" userDrawn="1">
          <p15:clr>
            <a:srgbClr val="A4A3A4"/>
          </p15:clr>
        </p15:guide>
        <p15:guide id="19" pos="5813" userDrawn="1">
          <p15:clr>
            <a:srgbClr val="A4A3A4"/>
          </p15:clr>
        </p15:guide>
        <p15:guide id="20" pos="64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9B54"/>
    <a:srgbClr val="006FB0"/>
    <a:srgbClr val="455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59" autoAdjust="0"/>
    <p:restoredTop sz="94717"/>
  </p:normalViewPr>
  <p:slideViewPr>
    <p:cSldViewPr snapToGrid="0" snapToObjects="1">
      <p:cViewPr varScale="1">
        <p:scale>
          <a:sx n="67" d="100"/>
          <a:sy n="67" d="100"/>
        </p:scale>
        <p:origin x="1206" y="72"/>
      </p:cViewPr>
      <p:guideLst>
        <p:guide pos="7038"/>
        <p:guide orient="horz" pos="323"/>
        <p:guide orient="horz" pos="4020"/>
        <p:guide orient="horz" pos="3680"/>
        <p:guide pos="3840"/>
        <p:guide orient="horz" pos="4320"/>
        <p:guide orient="horz"/>
        <p:guide/>
        <p:guide pos="7680"/>
        <p:guide pos="642"/>
        <p:guide orient="horz" pos="3022"/>
        <p:guide orient="horz" pos="2160"/>
        <p:guide pos="5813"/>
        <p:guide pos="6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uster.arquivos.parana\sesa\CENTRAL\SVS\DEVE\SVS-DVVPI\COBERTURAS%20VACINAIS\COBERTURA%202024\DASHBOARD\APRESENTA&#199;&#195;O%20com%20dados%20de%20JULH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uster.arquivos.parana\sesa\CENTRAL\SVS\DEVE\SVS-DVVPI\COBERTURAS%20VACINAIS\COBERTURA%202024\DASHBOARD\APRESENTA&#199;&#195;O%20com%20dados%20de%20JULH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uster.arquivos.parana\sesa\CENTRAL\SVS\DEVE\SVS-DVVPI\COBERTURAS%20VACINAIS\COBERTURA%202024\DASHBOARD\APRESENTA&#199;&#195;O%20com%20dados%20de%20JULHO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uster.arquivos.parana\sesa\CENTRAL\SVS\DEVE\SVS-DVVPI\COBERTURAS%20VACINAIS\COBERTURA%202024\DASHBOARD\APRESENTA&#199;&#195;O%20com%20dados%20de%20JULHO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427180779617743E-2"/>
          <c:y val="0.13723174868978644"/>
          <c:w val="0.88828409107089457"/>
          <c:h val="0.74997085511580075"/>
        </c:manualLayout>
      </c:layout>
      <c:lineChart>
        <c:grouping val="standard"/>
        <c:varyColors val="0"/>
        <c:ser>
          <c:idx val="0"/>
          <c:order val="0"/>
          <c:tx>
            <c:strRef>
              <c:f>BCG!$D$4</c:f>
              <c:strCache>
                <c:ptCount val="1"/>
                <c:pt idx="0">
                  <c:v>BCG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4.2103724376225123E-2"/>
                  <c:y val="3.94296811500685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B-4AC7-91BE-AD47E995DC53}"/>
                </c:ext>
              </c:extLst>
            </c:dLbl>
            <c:dLbl>
              <c:idx val="4"/>
              <c:layout>
                <c:manualLayout>
                  <c:x val="-4.4514815394911082E-2"/>
                  <c:y val="4.35769083694637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B-4AC7-91BE-AD47E995DC53}"/>
                </c:ext>
              </c:extLst>
            </c:dLbl>
            <c:dLbl>
              <c:idx val="5"/>
              <c:layout>
                <c:manualLayout>
                  <c:x val="-4.6925906413597035E-2"/>
                  <c:y val="3.94296811500685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62B-4AC7-91BE-AD47E995DC53}"/>
                </c:ext>
              </c:extLst>
            </c:dLbl>
            <c:dLbl>
              <c:idx val="6"/>
              <c:layout>
                <c:manualLayout>
                  <c:x val="-4.2103724376225213E-2"/>
                  <c:y val="3.52824539306733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2B-4AC7-91BE-AD47E995DC53}"/>
                </c:ext>
              </c:extLst>
            </c:dLbl>
            <c:dLbl>
              <c:idx val="7"/>
              <c:layout>
                <c:manualLayout>
                  <c:x val="-4.3966339650581651E-2"/>
                  <c:y val="-4.44373763791571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2B-4AC7-91BE-AD47E995DC53}"/>
                </c:ext>
              </c:extLst>
            </c:dLbl>
            <c:dLbl>
              <c:idx val="8"/>
              <c:layout>
                <c:manualLayout>
                  <c:x val="-2.3466180651469198E-2"/>
                  <c:y val="-3.61429219403667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62B-4AC7-91BE-AD47E995DC53}"/>
                </c:ext>
              </c:extLst>
            </c:dLbl>
            <c:dLbl>
              <c:idx val="9"/>
              <c:layout>
                <c:manualLayout>
                  <c:x val="-2.3516111119021514E-2"/>
                  <c:y val="4.42718138437057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62B-4AC7-91BE-AD47E995DC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BCG!$C$5:$C$14</c:f>
              <c:numCache>
                <c:formatCode>0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BCG!$D$5:$D$14</c:f>
              <c:numCache>
                <c:formatCode>0.0</c:formatCode>
                <c:ptCount val="10"/>
                <c:pt idx="0">
                  <c:v>105.66</c:v>
                </c:pt>
                <c:pt idx="1">
                  <c:v>94.11</c:v>
                </c:pt>
                <c:pt idx="2">
                  <c:v>96.31</c:v>
                </c:pt>
                <c:pt idx="3">
                  <c:v>97.93</c:v>
                </c:pt>
                <c:pt idx="4">
                  <c:v>91.19</c:v>
                </c:pt>
                <c:pt idx="5">
                  <c:v>89.966580634523993</c:v>
                </c:pt>
                <c:pt idx="6">
                  <c:v>82.17</c:v>
                </c:pt>
                <c:pt idx="7">
                  <c:v>90.08</c:v>
                </c:pt>
                <c:pt idx="8">
                  <c:v>91.356761629487607</c:v>
                </c:pt>
                <c:pt idx="9">
                  <c:v>89.290073483621867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62B-4AC7-91BE-AD47E995DC5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06359807"/>
        <c:axId val="1627643759"/>
      </c:lineChart>
      <c:catAx>
        <c:axId val="106359807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27643759"/>
        <c:crosses val="autoZero"/>
        <c:auto val="1"/>
        <c:lblAlgn val="ctr"/>
        <c:lblOffset val="100"/>
        <c:noMultiLvlLbl val="0"/>
      </c:catAx>
      <c:valAx>
        <c:axId val="1627643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63598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4350588805507294E-2"/>
                  <c:y val="-2.37495038685293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7F-4BA9-97C3-8EA3AE3CB51D}"/>
                </c:ext>
              </c:extLst>
            </c:dLbl>
            <c:dLbl>
              <c:idx val="1"/>
              <c:layout>
                <c:manualLayout>
                  <c:x val="-3.6437182441396702E-2"/>
                  <c:y val="3.477816802626364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67F-4BA9-97C3-8EA3AE3CB51D}"/>
                </c:ext>
              </c:extLst>
            </c:dLbl>
            <c:dLbl>
              <c:idx val="2"/>
              <c:layout>
                <c:manualLayout>
                  <c:x val="-4.2696963349064934E-2"/>
                  <c:y val="3.84361475196883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67F-4BA9-97C3-8EA3AE3CB51D}"/>
                </c:ext>
              </c:extLst>
            </c:dLbl>
            <c:dLbl>
              <c:idx val="3"/>
              <c:layout>
                <c:manualLayout>
                  <c:x val="-3.8523776077286111E-2"/>
                  <c:y val="2.74622090394145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67F-4BA9-97C3-8EA3AE3CB51D}"/>
                </c:ext>
              </c:extLst>
            </c:dLbl>
            <c:dLbl>
              <c:idx val="5"/>
              <c:layout>
                <c:manualLayout>
                  <c:x val="-5.7303118800290882E-2"/>
                  <c:y val="2.74622090394145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67F-4BA9-97C3-8EA3AE3CB51D}"/>
                </c:ext>
              </c:extLst>
            </c:dLbl>
            <c:dLbl>
              <c:idx val="6"/>
              <c:layout>
                <c:manualLayout>
                  <c:x val="-2.1831026990170831E-2"/>
                  <c:y val="2.74622090394145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67F-4BA9-97C3-8EA3AE3CB51D}"/>
                </c:ext>
              </c:extLst>
            </c:dLbl>
            <c:dLbl>
              <c:idx val="7"/>
              <c:layout>
                <c:manualLayout>
                  <c:x val="-3.4350588805507447E-2"/>
                  <c:y val="-3.10654628553784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67F-4BA9-97C3-8EA3AE3CB51D}"/>
                </c:ext>
              </c:extLst>
            </c:dLbl>
            <c:dLbl>
              <c:idx val="8"/>
              <c:layout>
                <c:manualLayout>
                  <c:x val="-5.521652516440155E-2"/>
                  <c:y val="3.84361475196882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67F-4BA9-97C3-8EA3AE3CB51D}"/>
                </c:ext>
              </c:extLst>
            </c:dLbl>
            <c:dLbl>
              <c:idx val="9"/>
              <c:layout>
                <c:manualLayout>
                  <c:x val="-4.7946471479797421E-2"/>
                  <c:y val="4.270705460067242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67F-4BA9-97C3-8EA3AE3CB5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'hep B'!$C$6:$C$15</c:f>
              <c:numCache>
                <c:formatCode>0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'hep B'!$D$6:$D$15</c:f>
              <c:numCache>
                <c:formatCode>0.0</c:formatCode>
                <c:ptCount val="10"/>
                <c:pt idx="0">
                  <c:v>90.97</c:v>
                </c:pt>
                <c:pt idx="1">
                  <c:v>75.64</c:v>
                </c:pt>
                <c:pt idx="2">
                  <c:v>75.25</c:v>
                </c:pt>
                <c:pt idx="3">
                  <c:v>66.45</c:v>
                </c:pt>
                <c:pt idx="4">
                  <c:v>70.89</c:v>
                </c:pt>
                <c:pt idx="5">
                  <c:v>61.566091954023001</c:v>
                </c:pt>
                <c:pt idx="6">
                  <c:v>61.29</c:v>
                </c:pt>
                <c:pt idx="7">
                  <c:v>84.47</c:v>
                </c:pt>
                <c:pt idx="8">
                  <c:v>83.160673658906532</c:v>
                </c:pt>
                <c:pt idx="9">
                  <c:v>90.135757877693351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667F-4BA9-97C3-8EA3AE3CB5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23790448"/>
        <c:axId val="619484368"/>
      </c:lineChart>
      <c:catAx>
        <c:axId val="1523790448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19484368"/>
        <c:crosses val="autoZero"/>
        <c:auto val="1"/>
        <c:lblAlgn val="ctr"/>
        <c:lblOffset val="100"/>
        <c:noMultiLvlLbl val="0"/>
      </c:catAx>
      <c:valAx>
        <c:axId val="619484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52379044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FA!$B$5</c:f>
              <c:strCache>
                <c:ptCount val="1"/>
                <c:pt idx="0">
                  <c:v>Febre Amarela (&lt; 1 ano)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4.3765369959227952E-2"/>
                  <c:y val="2.914112163900585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12-4924-8FCF-4C828DD797E9}"/>
                </c:ext>
              </c:extLst>
            </c:dLbl>
            <c:dLbl>
              <c:idx val="5"/>
              <c:layout>
                <c:manualLayout>
                  <c:x val="-6.7116216427412417E-2"/>
                  <c:y val="2.13778987156144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E12-4924-8FCF-4C828DD797E9}"/>
                </c:ext>
              </c:extLst>
            </c:dLbl>
            <c:dLbl>
              <c:idx val="6"/>
              <c:layout>
                <c:manualLayout>
                  <c:x val="-4.843553925286493E-2"/>
                  <c:y val="3.69043445623971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E12-4924-8FCF-4C828DD797E9}"/>
                </c:ext>
              </c:extLst>
            </c:dLbl>
            <c:dLbl>
              <c:idx val="7"/>
              <c:layout>
                <c:manualLayout>
                  <c:x val="-3.2089946725135716E-2"/>
                  <c:y val="3.3022733100701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E12-4924-8FCF-4C828DD797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FA!$A$6:$A$15</c:f>
              <c:numCache>
                <c:formatCode>0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FA!$B$6:$B$15</c:f>
              <c:numCache>
                <c:formatCode>0.00</c:formatCode>
                <c:ptCount val="10"/>
                <c:pt idx="0">
                  <c:v>76.989999999999995</c:v>
                </c:pt>
                <c:pt idx="1">
                  <c:v>67.58</c:v>
                </c:pt>
                <c:pt idx="2">
                  <c:v>69.739999999999995</c:v>
                </c:pt>
                <c:pt idx="3">
                  <c:v>75.959999999999994</c:v>
                </c:pt>
                <c:pt idx="4">
                  <c:v>83.19</c:v>
                </c:pt>
                <c:pt idx="5">
                  <c:v>76.316640561090196</c:v>
                </c:pt>
                <c:pt idx="6">
                  <c:v>74.069999999999993</c:v>
                </c:pt>
                <c:pt idx="7">
                  <c:v>74.44</c:v>
                </c:pt>
                <c:pt idx="8">
                  <c:v>81.25</c:v>
                </c:pt>
                <c:pt idx="9">
                  <c:v>61.647776809067132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E12-4924-8FCF-4C828DD797E9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64330368"/>
        <c:axId val="418124336"/>
      </c:lineChart>
      <c:catAx>
        <c:axId val="64330368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18124336"/>
        <c:crosses val="autoZero"/>
        <c:auto val="1"/>
        <c:lblAlgn val="ctr"/>
        <c:lblOffset val="100"/>
        <c:noMultiLvlLbl val="0"/>
      </c:catAx>
      <c:valAx>
        <c:axId val="41812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4330368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'Penta e DTP'!$C$5</c:f>
              <c:strCache>
                <c:ptCount val="1"/>
                <c:pt idx="0">
                  <c:v>PENTA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3.8143398242884326E-2"/>
                  <c:y val="-3.46641368187578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2D3-426B-A2AF-ECD9E7AA3481}"/>
                </c:ext>
              </c:extLst>
            </c:dLbl>
            <c:dLbl>
              <c:idx val="2"/>
              <c:layout>
                <c:manualLayout>
                  <c:x val="-4.8088704480802172E-2"/>
                  <c:y val="-3.56812040523765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D3-426B-A2AF-ECD9E7AA3481}"/>
                </c:ext>
              </c:extLst>
            </c:dLbl>
            <c:dLbl>
              <c:idx val="3"/>
              <c:layout>
                <c:manualLayout>
                  <c:x val="-5.2080720448866087E-2"/>
                  <c:y val="-2.95792626389603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2D3-426B-A2AF-ECD9E7AA3481}"/>
                </c:ext>
              </c:extLst>
            </c:dLbl>
            <c:dLbl>
              <c:idx val="4"/>
              <c:layout>
                <c:manualLayout>
                  <c:x val="-3.7127948826756012E-2"/>
                  <c:y val="-3.18478561664119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2D3-426B-A2AF-ECD9E7AA3481}"/>
                </c:ext>
              </c:extLst>
            </c:dLbl>
            <c:dLbl>
              <c:idx val="6"/>
              <c:layout>
                <c:manualLayout>
                  <c:x val="-3.4478287519449362E-2"/>
                  <c:y val="-2.77798182260850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2D3-426B-A2AF-ECD9E7AA34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'Penta e DTP'!$B$6:$B$15</c:f>
              <c:numCache>
                <c:formatCode>0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'Penta e DTP'!$C$6:$C$15</c:f>
              <c:numCache>
                <c:formatCode>0.0</c:formatCode>
                <c:ptCount val="10"/>
                <c:pt idx="0">
                  <c:v>101.26</c:v>
                </c:pt>
                <c:pt idx="1">
                  <c:v>91.58</c:v>
                </c:pt>
                <c:pt idx="2">
                  <c:v>90.66</c:v>
                </c:pt>
                <c:pt idx="3">
                  <c:v>90.9</c:v>
                </c:pt>
                <c:pt idx="4">
                  <c:v>79.03</c:v>
                </c:pt>
                <c:pt idx="5">
                  <c:v>88.376782736075796</c:v>
                </c:pt>
                <c:pt idx="6">
                  <c:v>81.75</c:v>
                </c:pt>
                <c:pt idx="7">
                  <c:v>84.83</c:v>
                </c:pt>
                <c:pt idx="8">
                  <c:v>91.197218366792114</c:v>
                </c:pt>
                <c:pt idx="9">
                  <c:v>86.543778801843317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2D3-426B-A2AF-ECD9E7AA3481}"/>
            </c:ext>
          </c:extLst>
        </c:ser>
        <c:ser>
          <c:idx val="1"/>
          <c:order val="1"/>
          <c:tx>
            <c:strRef>
              <c:f>'Penta e DTP'!$D$5</c:f>
              <c:strCache>
                <c:ptCount val="1"/>
                <c:pt idx="0">
                  <c:v>DTP (1º ref)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5.2177746074423638E-2"/>
                  <c:y val="2.1757943539155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2D3-426B-A2AF-ECD9E7AA3481}"/>
                </c:ext>
              </c:extLst>
            </c:dLbl>
            <c:dLbl>
              <c:idx val="1"/>
              <c:layout>
                <c:manualLayout>
                  <c:x val="-4.7532022569035159E-2"/>
                  <c:y val="2.49263475159120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2D3-426B-A2AF-ECD9E7AA3481}"/>
                </c:ext>
              </c:extLst>
            </c:dLbl>
            <c:dLbl>
              <c:idx val="2"/>
              <c:layout>
                <c:manualLayout>
                  <c:x val="-3.1271822729475887E-2"/>
                  <c:y val="2.96591768781293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2D3-426B-A2AF-ECD9E7AA3481}"/>
                </c:ext>
              </c:extLst>
            </c:dLbl>
            <c:dLbl>
              <c:idx val="3"/>
              <c:layout>
                <c:manualLayout>
                  <c:x val="-3.1271822729475887E-2"/>
                  <c:y val="3.36097935476164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2D3-426B-A2AF-ECD9E7AA3481}"/>
                </c:ext>
              </c:extLst>
            </c:dLbl>
            <c:dLbl>
              <c:idx val="4"/>
              <c:layout>
                <c:manualLayout>
                  <c:x val="-3.1271787134392631E-2"/>
                  <c:y val="3.27101573208744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2D3-426B-A2AF-ECD9E7AA3481}"/>
                </c:ext>
              </c:extLst>
            </c:dLbl>
            <c:dLbl>
              <c:idx val="5"/>
              <c:layout>
                <c:manualLayout>
                  <c:x val="-4.1217093372310568E-2"/>
                  <c:y val="3.07935988749661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2D3-426B-A2AF-ECD9E7AA3481}"/>
                </c:ext>
              </c:extLst>
            </c:dLbl>
            <c:dLbl>
              <c:idx val="6"/>
              <c:layout>
                <c:manualLayout>
                  <c:x val="-3.5917583472797693E-2"/>
                  <c:y val="3.36097935476164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2D3-426B-A2AF-ECD9E7AA3481}"/>
                </c:ext>
              </c:extLst>
            </c:dLbl>
            <c:dLbl>
              <c:idx val="7"/>
              <c:layout>
                <c:manualLayout>
                  <c:x val="-2.6626061986154168E-2"/>
                  <c:y val="2.96591768781293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2D3-426B-A2AF-ECD9E7AA3481}"/>
                </c:ext>
              </c:extLst>
            </c:dLbl>
            <c:dLbl>
              <c:idx val="8"/>
              <c:layout>
                <c:manualLayout>
                  <c:x val="-3.5590708347085359E-2"/>
                  <c:y val="3.079359887496604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2D3-426B-A2AF-ECD9E7AA3481}"/>
                </c:ext>
              </c:extLst>
            </c:dLbl>
            <c:dLbl>
              <c:idx val="9"/>
              <c:layout>
                <c:manualLayout>
                  <c:x val="-3.5917613591714206E-2"/>
                  <c:y val="2.68429059618203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2D3-426B-A2AF-ECD9E7AA348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'Penta e DTP'!$B$6:$B$15</c:f>
              <c:numCache>
                <c:formatCode>0</c:formatCode>
                <c:ptCount val="10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</c:numCache>
            </c:numRef>
          </c:cat>
          <c:val>
            <c:numRef>
              <c:f>'Penta e DTP'!$D$6:$D$15</c:f>
              <c:numCache>
                <c:formatCode>#,##0.0</c:formatCode>
                <c:ptCount val="10"/>
                <c:pt idx="0">
                  <c:v>85.133104750163696</c:v>
                </c:pt>
                <c:pt idx="1">
                  <c:v>65.132685800774297</c:v>
                </c:pt>
                <c:pt idx="2">
                  <c:v>67.016492691804899</c:v>
                </c:pt>
                <c:pt idx="3">
                  <c:v>74.537538699690401</c:v>
                </c:pt>
                <c:pt idx="4">
                  <c:v>76.478347168231906</c:v>
                </c:pt>
                <c:pt idx="5">
                  <c:v>84.864895715092004</c:v>
                </c:pt>
                <c:pt idx="6">
                  <c:v>74.991029547041094</c:v>
                </c:pt>
                <c:pt idx="7">
                  <c:v>77.315384825850202</c:v>
                </c:pt>
                <c:pt idx="8">
                  <c:v>85.712650421394528</c:v>
                </c:pt>
                <c:pt idx="9">
                  <c:v>83.944451363806209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82D3-426B-A2AF-ECD9E7AA3481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914965743"/>
        <c:axId val="345343439"/>
      </c:lineChart>
      <c:catAx>
        <c:axId val="1914965743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45343439"/>
        <c:crosses val="autoZero"/>
        <c:auto val="1"/>
        <c:lblAlgn val="ctr"/>
        <c:lblOffset val="100"/>
        <c:noMultiLvlLbl val="0"/>
      </c:catAx>
      <c:valAx>
        <c:axId val="3453434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9149657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4CB5-06F1-AA45-A19D-64C3EB12BBE0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A694-917A-A342-A91B-ECB99F0DF55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559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Você poderá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4A694-917A-A342-A91B-ECB99F0DF55D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37465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7890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9479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82476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62437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2752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55359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98777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4479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5983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7" name="Google Shape;2047;g1ea8ae4f8a7_2_368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8" name="Google Shape;2048;g1ea8ae4f8a7_2_368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9" name="Google Shape;2049;g1ea8ae4f8a7_2_368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0" name="Google Shape;2050;g1ea8ae4f8a7_2_368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g1ea8ae4f8a7_2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52" name="Google Shape;2052;g1ea8ae4f8a7_2_368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1ea8ae4f8a7_2_368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779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23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62243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60529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59187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4451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07085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" name="Google Shape;2150;g1ea8ae4f8a7_2_463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1" name="Google Shape;2151;g1ea8ae4f8a7_2_463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2" name="Google Shape;2152;g1ea8ae4f8a7_2_463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3" name="Google Shape;2153;g1ea8ae4f8a7_2_463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4" name="Google Shape;2154;g1ea8ae4f8a7_2_4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5" name="Google Shape;2155;g1ea8ae4f8a7_2_463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6" name="Google Shape;2156;g1ea8ae4f8a7_2_463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13837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g1ea8ae4f8a7_2_379:notes"/>
          <p:cNvSpPr/>
          <p:nvPr/>
        </p:nvSpPr>
        <p:spPr>
          <a:xfrm>
            <a:off x="4109568" y="9832914"/>
            <a:ext cx="3123520" cy="499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30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2060;g1ea8ae4f8a7_2_379:notes"/>
          <p:cNvSpPr/>
          <p:nvPr/>
        </p:nvSpPr>
        <p:spPr>
          <a:xfrm>
            <a:off x="4109568" y="9832914"/>
            <a:ext cx="3125120" cy="500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30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1" name="Google Shape;2061;g1ea8ae4f8a7_2_379:notes"/>
          <p:cNvSpPr/>
          <p:nvPr/>
        </p:nvSpPr>
        <p:spPr>
          <a:xfrm>
            <a:off x="4109568" y="9832914"/>
            <a:ext cx="3130240" cy="506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30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1ea8ae4f8a7_2_379:notes"/>
          <p:cNvSpPr/>
          <p:nvPr/>
        </p:nvSpPr>
        <p:spPr>
          <a:xfrm>
            <a:off x="4109568" y="9832914"/>
            <a:ext cx="3133440" cy="509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30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1ea8ae4f8a7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525463" y="1293813"/>
            <a:ext cx="6196012" cy="34845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4" name="Google Shape;2064;g1ea8ae4f8a7_2_379:notes"/>
          <p:cNvSpPr txBox="1">
            <a:spLocks noGrp="1"/>
          </p:cNvSpPr>
          <p:nvPr>
            <p:ph type="body" idx="1"/>
          </p:nvPr>
        </p:nvSpPr>
        <p:spPr>
          <a:xfrm>
            <a:off x="724608" y="4980528"/>
            <a:ext cx="5795840" cy="4067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>
              <a:buSzPts val="1400"/>
            </a:pP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5" name="Google Shape;2065;g1ea8ae4f8a7_2_379:notes"/>
          <p:cNvSpPr/>
          <p:nvPr/>
        </p:nvSpPr>
        <p:spPr>
          <a:xfrm>
            <a:off x="4109568" y="9832914"/>
            <a:ext cx="3133440" cy="510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139" tIns="49472" rIns="95139" bIns="49472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Tx/>
              <a:buNone/>
              <a:tabLst/>
              <a:defRPr/>
            </a:pPr>
            <a:fld id="{00000000-1234-1234-1234-123412341234}" type="slidenum">
              <a:rPr kumimoji="0" lang="pt-BR" sz="13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Tx/>
                <a:buNone/>
                <a:tabLst/>
                <a:defRPr/>
              </a:pPr>
              <a:t>30</a:t>
            </a:fld>
            <a:endParaRPr kumimoji="0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1269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7" name="Google Shape;2047;g1ea8ae4f8a7_2_368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8" name="Google Shape;2048;g1ea8ae4f8a7_2_368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9" name="Google Shape;2049;g1ea8ae4f8a7_2_368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0" name="Google Shape;2050;g1ea8ae4f8a7_2_368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g1ea8ae4f8a7_2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52" name="Google Shape;2052;g1ea8ae4f8a7_2_368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1ea8ae4f8a7_2_368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9394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7" name="Google Shape;2047;g1ea8ae4f8a7_2_368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8" name="Google Shape;2048;g1ea8ae4f8a7_2_368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9" name="Google Shape;2049;g1ea8ae4f8a7_2_368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0" name="Google Shape;2050;g1ea8ae4f8a7_2_368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1" name="Google Shape;2051;g1ea8ae4f8a7_2_3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52" name="Google Shape;2052;g1ea8ae4f8a7_2_368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3" name="Google Shape;2053;g1ea8ae4f8a7_2_368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7254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7344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Google Shape;2059;g1ea8ae4f8a7_2_379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0" name="Google Shape;2060;g1ea8ae4f8a7_2_379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1" name="Google Shape;2061;g1ea8ae4f8a7_2_379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2" name="Google Shape;2062;g1ea8ae4f8a7_2_379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3" name="Google Shape;2063;g1ea8ae4f8a7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64" name="Google Shape;2064;g1ea8ae4f8a7_2_379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5" name="Google Shape;2065;g1ea8ae4f8a7_2_379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Google Shape;2072;g1ea8ae4f8a7_2_391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3" name="Google Shape;2073;g1ea8ae4f8a7_2_391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4" name="Google Shape;2074;g1ea8ae4f8a7_2_391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5" name="Google Shape;2075;g1ea8ae4f8a7_2_391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6" name="Google Shape;2076;g1ea8ae4f8a7_2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77" name="Google Shape;2077;g1ea8ae4f8a7_2_391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8" name="Google Shape;2078;g1ea8ae4f8a7_2_391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" name="Google Shape;2111;g1ea8ae4f8a7_2_427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2" name="Google Shape;2112;g1ea8ae4f8a7_2_427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3" name="Google Shape;2113;g1ea8ae4f8a7_2_427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4" name="Google Shape;2114;g1ea8ae4f8a7_2_427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5" name="Google Shape;2115;g1ea8ae4f8a7_2_4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6" name="Google Shape;2116;g1ea8ae4f8a7_2_427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7" name="Google Shape;2117;g1ea8ae4f8a7_2_427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0561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Google Shape;2072;g1ea8ae4f8a7_2_391:notes"/>
          <p:cNvSpPr/>
          <p:nvPr/>
        </p:nvSpPr>
        <p:spPr>
          <a:xfrm>
            <a:off x="3852720" y="9364680"/>
            <a:ext cx="29283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3" name="Google Shape;2073;g1ea8ae4f8a7_2_391:notes"/>
          <p:cNvSpPr/>
          <p:nvPr/>
        </p:nvSpPr>
        <p:spPr>
          <a:xfrm>
            <a:off x="3852720" y="9364680"/>
            <a:ext cx="29298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4" name="Google Shape;2074;g1ea8ae4f8a7_2_391:notes"/>
          <p:cNvSpPr/>
          <p:nvPr/>
        </p:nvSpPr>
        <p:spPr>
          <a:xfrm>
            <a:off x="3852720" y="9364680"/>
            <a:ext cx="2934600" cy="4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5" name="Google Shape;2075;g1ea8ae4f8a7_2_391:notes"/>
          <p:cNvSpPr/>
          <p:nvPr/>
        </p:nvSpPr>
        <p:spPr>
          <a:xfrm>
            <a:off x="3852720" y="9364680"/>
            <a:ext cx="2937600" cy="4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6" name="Google Shape;2076;g1ea8ae4f8a7_2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0737" cy="3319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77" name="Google Shape;2077;g1ea8ae4f8a7_2_391:notes"/>
          <p:cNvSpPr txBox="1">
            <a:spLocks noGrp="1"/>
          </p:cNvSpPr>
          <p:nvPr>
            <p:ph type="body" idx="1"/>
          </p:nvPr>
        </p:nvSpPr>
        <p:spPr>
          <a:xfrm>
            <a:off x="679320" y="4743360"/>
            <a:ext cx="5433600" cy="38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8" name="Google Shape;2078;g1ea8ae4f8a7_2_391:notes"/>
          <p:cNvSpPr/>
          <p:nvPr/>
        </p:nvSpPr>
        <p:spPr>
          <a:xfrm>
            <a:off x="3852720" y="9364680"/>
            <a:ext cx="2937600" cy="4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8070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5FE6A-1F2C-654A-BC2D-8F70726DC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FAE71B-BE9C-224A-B997-C03D222A1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05A08A-4454-4147-8725-3FECEFBE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F4D7D5-C9F7-0D46-81AF-516B2DA1F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D211AC-7E74-6A4C-8B9C-769343DF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200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DEC4A-0780-BC4D-B143-4AC477EF9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4CB87EA-6915-7648-8BC6-07810E0EF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D8FB27-841A-DC47-906B-9C00D458E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CF8702-2575-974A-AFBD-9055C9C1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C7F395-77A4-224A-8A49-400BD6A6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46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344AA08-EA79-1045-A9C3-737369B920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604476-65D1-414A-8B89-FFA72C2A7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2062F0-24BB-D84F-B533-0AC604B8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9C3722-9167-F341-8F5A-0EB3AE51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5777F9-CB17-F846-9102-AC4B836E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9281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Conteúdo e Rodap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7751A1-A973-4A00-AAAC-04FA64A77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1" y="44625"/>
            <a:ext cx="12176698" cy="1319213"/>
          </a:xfrm>
        </p:spPr>
        <p:txBody>
          <a:bodyPr anchor="t"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B24BE7A-574E-4BC0-97B8-8124F257E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419" y="1484785"/>
            <a:ext cx="10508812" cy="4032448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pt-BR" dirty="0"/>
              <a:t>Clique para editar os estilos de texto Mestres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0565ECD-8BD0-4BD4-A285-3F75A6D20B6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7D5D79-BD2B-4348-885A-DE4EFE78832B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35635FFA-25B0-4539-93E1-488B95198DC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5301" y="5658519"/>
            <a:ext cx="10402305" cy="731083"/>
          </a:xfrm>
        </p:spPr>
        <p:txBody>
          <a:bodyPr anchor="b"/>
          <a:lstStyle>
            <a:lvl1pPr marL="0" indent="0" algn="l">
              <a:defRPr sz="1200" spc="0"/>
            </a:lvl1pPr>
          </a:lstStyle>
          <a:p>
            <a:pPr lvl="0"/>
            <a:r>
              <a:rPr lang="pt-BR" dirty="0"/>
              <a:t>RODAPÉ</a:t>
            </a:r>
          </a:p>
        </p:txBody>
      </p:sp>
    </p:spTree>
    <p:extLst>
      <p:ext uri="{BB962C8B-B14F-4D97-AF65-F5344CB8AC3E}">
        <p14:creationId xmlns:p14="http://schemas.microsoft.com/office/powerpoint/2010/main" val="302128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7B49F4-55AA-3E48-95B3-271CF9D2B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65BE819-B413-DE48-BA1E-A64D3DEC9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583C7C-56E9-8841-ADB2-1D8AC49095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53FF3E-57B6-4B4E-82BC-E815E6B9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5AC907-0BA7-D44F-A342-A8309F03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348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CBF32-E16A-604E-8F06-AEF77A95C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3A450C2-E809-EB48-8D58-F4E6CDEED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D86160-E198-9C4E-8EFC-7A554C66B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6ADCFB-3735-6E4F-903B-A354844F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49ABF8-F511-B04D-9212-0780A96B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238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FE086A-3781-224F-AAE4-10B6C7591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1BF604-BB10-A241-8133-5B2B9F826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9879BA-0EDE-E040-8978-AE50A8763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3F220F8-978C-9D4A-8858-98DE0275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F878245-0846-6542-9FCD-24198381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1ADB186-EAEF-E141-AA4C-641E6B32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867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CE8FA2-00CC-8640-A20B-FE8DF8B9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C2C6546-9187-0246-9A1F-21979F0A2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A8ADA0-C9E6-BF41-8D68-B94F6469D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3A039A0-0E97-0F43-A96C-5B6894B58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80B475E-6155-C248-815F-8FB94577F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1B82D97-B0A3-254F-A80D-78486871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329657-CE32-A043-805C-F705D70D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9A9495E-A9E1-C14C-8508-FFFD2EB3E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975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145601-152C-1A43-8E1B-AC2ED365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99D64E7-977F-5842-972A-B6983EB721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5FEE6B5-0CD4-0C4D-917B-3DD5404CB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7666DC6-AA43-CE43-B038-6F211FC74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0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17E3EBC-4EF8-8141-8941-3BE2AA61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E3113C4-159E-864E-B10A-D341D605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D7E9AC4-1878-BF4C-A377-C2341BB8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9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AE340-6F86-F548-AE53-28365418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BD50CB-0A60-E346-9688-B6F620DBF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8A1982B-149F-BF4A-975C-85A3D1C21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F9906E-75BC-B148-8283-41B457D7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371375-3626-E141-BF29-9F324FB6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B6F1AFF-E650-BF4B-AC67-FA1EBB3B7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08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CBD110-AF85-184D-80A4-91DB20131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EFA75B3-E0FA-BF45-81E4-23F768071B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19A0FFE-A9CA-9A4D-B063-BD13E342B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A7A48F8-5413-2A48-896E-22C4B41E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22/08/2024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DF56F4-E1CD-D247-975A-0C9774F88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1951A93-D181-784B-BE8C-BFD1C5C2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83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4D68F016-00CB-4994-BF49-800089F8AA86}"/>
              </a:ext>
            </a:extLst>
          </p:cNvPr>
          <p:cNvSpPr>
            <a:spLocks/>
          </p:cNvSpPr>
          <p:nvPr userDrawn="1"/>
        </p:nvSpPr>
        <p:spPr bwMode="auto">
          <a:xfrm>
            <a:off x="-1519111" y="6732665"/>
            <a:ext cx="10187623" cy="1365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133 h 133"/>
              <a:gd name="T6" fmla="*/ 9635 w 9712"/>
              <a:gd name="T7" fmla="*/ 133 h 133"/>
              <a:gd name="T8" fmla="*/ 9712 w 9712"/>
              <a:gd name="T9" fmla="*/ 0 h 133"/>
              <a:gd name="T10" fmla="*/ 0 w 9712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1B408271-A89A-4CA3-B499-D924BB3F135E}"/>
              </a:ext>
            </a:extLst>
          </p:cNvPr>
          <p:cNvSpPr>
            <a:spLocks/>
          </p:cNvSpPr>
          <p:nvPr userDrawn="1"/>
        </p:nvSpPr>
        <p:spPr bwMode="auto">
          <a:xfrm>
            <a:off x="8729472" y="6732665"/>
            <a:ext cx="3157220" cy="136525"/>
          </a:xfrm>
          <a:custGeom>
            <a:avLst/>
            <a:gdLst>
              <a:gd name="T0" fmla="*/ 77 w 3010"/>
              <a:gd name="T1" fmla="*/ 0 h 133"/>
              <a:gd name="T2" fmla="*/ 77 w 3010"/>
              <a:gd name="T3" fmla="*/ 0 h 133"/>
              <a:gd name="T4" fmla="*/ 0 w 3010"/>
              <a:gd name="T5" fmla="*/ 133 h 133"/>
              <a:gd name="T6" fmla="*/ 3010 w 3010"/>
              <a:gd name="T7" fmla="*/ 133 h 133"/>
              <a:gd name="T8" fmla="*/ 3010 w 3010"/>
              <a:gd name="T9" fmla="*/ 0 h 133"/>
              <a:gd name="T10" fmla="*/ 77 w 3010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B81D814-3CE8-4900-89D7-8FEEB49785A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556689" y="5904201"/>
            <a:ext cx="1918842" cy="7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5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emf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dvvpi@sesa.pr.gov.br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5E97C7A7-DF75-6148-9C65-9A288497A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7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A967A6D-BA08-4174-956F-943D82D3B9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1253" y="1857627"/>
            <a:ext cx="4809494" cy="1837576"/>
          </a:xfrm>
          <a:prstGeom prst="rect">
            <a:avLst/>
          </a:prstGeom>
        </p:spPr>
      </p:pic>
      <p:sp>
        <p:nvSpPr>
          <p:cNvPr id="5" name="Rectangle 9">
            <a:extLst>
              <a:ext uri="{FF2B5EF4-FFF2-40B4-BE49-F238E27FC236}">
                <a16:creationId xmlns:a16="http://schemas.microsoft.com/office/drawing/2014/main" id="{7962F2A0-9800-4EED-836E-A170F9B538F3}"/>
              </a:ext>
            </a:extLst>
          </p:cNvPr>
          <p:cNvSpPr/>
          <p:nvPr/>
        </p:nvSpPr>
        <p:spPr>
          <a:xfrm>
            <a:off x="276780" y="4518098"/>
            <a:ext cx="1163844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Vacinação no Paraná</a:t>
            </a:r>
            <a:endParaRPr lang="pt-BR" sz="36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  <p:sp>
        <p:nvSpPr>
          <p:cNvPr id="6" name="CaixaDeTexto 1">
            <a:extLst>
              <a:ext uri="{FF2B5EF4-FFF2-40B4-BE49-F238E27FC236}">
                <a16:creationId xmlns:a16="http://schemas.microsoft.com/office/drawing/2014/main" id="{6D679859-C125-4181-8170-16BFBC9CEB23}"/>
              </a:ext>
            </a:extLst>
          </p:cNvPr>
          <p:cNvSpPr/>
          <p:nvPr/>
        </p:nvSpPr>
        <p:spPr>
          <a:xfrm>
            <a:off x="1100943" y="5470752"/>
            <a:ext cx="9791640" cy="303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1" strike="noStrike" spc="-1" dirty="0">
                <a:solidFill>
                  <a:schemeClr val="bg2">
                    <a:lumMod val="25000"/>
                  </a:schemeClr>
                </a:solidFill>
                <a:latin typeface="Arial"/>
                <a:ea typeface="DejaVu Sans"/>
              </a:rPr>
              <a:t>Curitiba - PR | Agosto de 2024</a:t>
            </a:r>
            <a:endParaRPr lang="pt-BR" sz="1400" b="0" strike="noStrike" spc="-1" dirty="0">
              <a:solidFill>
                <a:schemeClr val="bg2">
                  <a:lumMod val="25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9999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0" name="Google Shape;2080;g1ea8ae4f8a7_2_391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Mapas Cobertura Vacinal Hepatite B por Regional de Saúde, Paraná</a:t>
            </a:r>
          </a:p>
          <a:p>
            <a:pPr algn="ctr"/>
            <a:r>
              <a:rPr lang="pt-BR" sz="2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2023 – 2024* </a:t>
            </a:r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056;g1ea8ae4f8a7_2_368">
            <a:extLst>
              <a:ext uri="{FF2B5EF4-FFF2-40B4-BE49-F238E27FC236}">
                <a16:creationId xmlns:a16="http://schemas.microsoft.com/office/drawing/2014/main" id="{DCE0BA43-74CA-45DE-977F-8CFA280B74CB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40B6B299-65CC-47ED-A108-6BB3908B0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54" y="1050757"/>
            <a:ext cx="5162438" cy="337686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1E7FC941-FBE2-4650-A3AA-B8082A1CC0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634" y="2629401"/>
            <a:ext cx="5202086" cy="337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68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Cobertura Vacinal Febre Amarela, Paraná – </a:t>
            </a:r>
          </a:p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2015 a 2024 em </a:t>
            </a:r>
            <a:r>
              <a:rPr lang="pt-BR" sz="28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menores de 1 ano de idade</a:t>
            </a:r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056;g1ea8ae4f8a7_2_368">
            <a:extLst>
              <a:ext uri="{FF2B5EF4-FFF2-40B4-BE49-F238E27FC236}">
                <a16:creationId xmlns:a16="http://schemas.microsoft.com/office/drawing/2014/main" id="{0246DA00-23CD-4A62-9FCA-033D61F46021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F7D43D5-03CE-4208-9D6A-C9F70F85307F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81460466-CC98-49EF-94C1-9916142D61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1119865"/>
              </p:ext>
            </p:extLst>
          </p:nvPr>
        </p:nvGraphicFramePr>
        <p:xfrm>
          <a:off x="2356630" y="1748591"/>
          <a:ext cx="7175297" cy="3877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9210C2DB-271F-440D-9BE5-45E2D56233AD}"/>
              </a:ext>
            </a:extLst>
          </p:cNvPr>
          <p:cNvSpPr txBox="1"/>
          <p:nvPr/>
        </p:nvSpPr>
        <p:spPr>
          <a:xfrm>
            <a:off x="10087102" y="2493901"/>
            <a:ext cx="15978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Não estão sendo contabilizadas doses registradas como “dose D”</a:t>
            </a:r>
          </a:p>
        </p:txBody>
      </p:sp>
    </p:spTree>
    <p:extLst>
      <p:ext uri="{BB962C8B-B14F-4D97-AF65-F5344CB8AC3E}">
        <p14:creationId xmlns:p14="http://schemas.microsoft.com/office/powerpoint/2010/main" val="1750363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Mapas Cobertura Vacinal Febre Amarela por Regional de Saúde, Paraná</a:t>
            </a:r>
          </a:p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2023 – 2024* 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056;g1ea8ae4f8a7_2_368">
            <a:extLst>
              <a:ext uri="{FF2B5EF4-FFF2-40B4-BE49-F238E27FC236}">
                <a16:creationId xmlns:a16="http://schemas.microsoft.com/office/drawing/2014/main" id="{0246DA00-23CD-4A62-9FCA-033D61F46021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F7D43D5-03CE-4208-9D6A-C9F70F85307F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DE48F2C-636C-447C-B267-F3C0D8175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54" y="1548063"/>
            <a:ext cx="5043067" cy="3140616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467D74A1-E4E0-47A2-BCA9-CB4680F12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747" y="2740127"/>
            <a:ext cx="4898071" cy="318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03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Doses Aplicadas Febre Amarela, Paraná – </a:t>
            </a:r>
          </a:p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2015 a 2024 *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056;g1ea8ae4f8a7_2_368">
            <a:extLst>
              <a:ext uri="{FF2B5EF4-FFF2-40B4-BE49-F238E27FC236}">
                <a16:creationId xmlns:a16="http://schemas.microsoft.com/office/drawing/2014/main" id="{0246DA00-23CD-4A62-9FCA-033D61F46021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F7D43D5-03CE-4208-9D6A-C9F70F85307F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49F9F17-E10D-4760-BE87-C7997BF4A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407" y="1595310"/>
            <a:ext cx="7724301" cy="420050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56CCC3D-2D18-4CF2-9079-4FFD50C2846E}"/>
              </a:ext>
            </a:extLst>
          </p:cNvPr>
          <p:cNvSpPr txBox="1"/>
          <p:nvPr/>
        </p:nvSpPr>
        <p:spPr>
          <a:xfrm>
            <a:off x="10387263" y="2341267"/>
            <a:ext cx="15881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Alerta para a intensificação da vacinação na população maior de 5 anos de idade</a:t>
            </a:r>
          </a:p>
        </p:txBody>
      </p:sp>
    </p:spTree>
    <p:extLst>
      <p:ext uri="{BB962C8B-B14F-4D97-AF65-F5344CB8AC3E}">
        <p14:creationId xmlns:p14="http://schemas.microsoft.com/office/powerpoint/2010/main" val="3778190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Cobertura Vacinal </a:t>
            </a:r>
            <a:r>
              <a:rPr lang="pt-BR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Pentavalente</a:t>
            </a:r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e DTP (1º </a:t>
            </a:r>
            <a:r>
              <a:rPr lang="pt-BR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ref</a:t>
            </a:r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), Paraná - 2015 a 2024*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056;g1ea8ae4f8a7_2_368">
            <a:extLst>
              <a:ext uri="{FF2B5EF4-FFF2-40B4-BE49-F238E27FC236}">
                <a16:creationId xmlns:a16="http://schemas.microsoft.com/office/drawing/2014/main" id="{75D66BC9-F7AB-45E8-B917-4660B5F5386C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16/08/2024.</a:t>
            </a:r>
            <a:endParaRPr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89C9C5C4-B68B-4B30-A900-7356D15A0D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7832108"/>
              </p:ext>
            </p:extLst>
          </p:nvPr>
        </p:nvGraphicFramePr>
        <p:xfrm>
          <a:off x="2522043" y="1415246"/>
          <a:ext cx="6809811" cy="4486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Mapas Cobertura Vacinal </a:t>
            </a:r>
            <a:r>
              <a:rPr lang="pt-BR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Pentavalente</a:t>
            </a:r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por Regional de Saúde Paraná – 2023 e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16/08/2024.</a:t>
            </a:r>
            <a:endParaRPr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1BAED1E8-577B-4C67-B7F0-D57BEF8B6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863" y="1245887"/>
            <a:ext cx="4940969" cy="3143918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12108273-9DAA-486A-A6D3-ADF17C9C88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4242" y="2646176"/>
            <a:ext cx="5314500" cy="339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949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420992" y="165671"/>
            <a:ext cx="11159758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Cobertura Vacinal Tríplice Viral por Regional de Saúde, Paraná – 2023 a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056;g1ea8ae4f8a7_2_368">
            <a:extLst>
              <a:ext uri="{FF2B5EF4-FFF2-40B4-BE49-F238E27FC236}">
                <a16:creationId xmlns:a16="http://schemas.microsoft.com/office/drawing/2014/main" id="{1E752F76-7141-4046-9E17-578CCB39BFB8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16/08/2024.</a:t>
            </a:r>
            <a:endParaRPr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34060BCC-FDDA-478D-AB16-61AD106C1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347" y="1841951"/>
            <a:ext cx="7161631" cy="3377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420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Mapas Cobertura Vacinal Tríplice Viral por Regional de Saúde Paraná –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16/08/2024.</a:t>
            </a:r>
            <a:endParaRPr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8436AB5-99A7-4991-9244-93BC95EFD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116" y="1088726"/>
            <a:ext cx="4989096" cy="3168258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D6C2B244-0AB5-4C93-B8E1-93F3B245C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131" y="2983832"/>
            <a:ext cx="5084436" cy="326047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D87E3E0-BCBA-4210-B6F8-808CA0FA867C}"/>
              </a:ext>
            </a:extLst>
          </p:cNvPr>
          <p:cNvSpPr txBox="1"/>
          <p:nvPr/>
        </p:nvSpPr>
        <p:spPr>
          <a:xfrm>
            <a:off x="9992551" y="1229506"/>
            <a:ext cx="15881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Alta taxa de abandono da 2ª dose</a:t>
            </a:r>
          </a:p>
        </p:txBody>
      </p:sp>
    </p:spTree>
    <p:extLst>
      <p:ext uri="{BB962C8B-B14F-4D97-AF65-F5344CB8AC3E}">
        <p14:creationId xmlns:p14="http://schemas.microsoft.com/office/powerpoint/2010/main" val="2429684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2338" y="2625716"/>
            <a:ext cx="3515557" cy="865429"/>
          </a:xfr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Saúde juvenil</a:t>
            </a: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C086C9AC-4DBF-4950-A947-6CF9E781EF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84" y="112173"/>
            <a:ext cx="3712056" cy="1991835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3A8EB79E-ED94-446A-B3FF-D491BBE4D6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3209" y="3862739"/>
            <a:ext cx="3621287" cy="2480403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95900726-BFCE-4320-9173-E0A008680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108" y="2619468"/>
            <a:ext cx="4572585" cy="303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78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Vacina HPV, sexo feminino e masculino – 2023*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preliminares de 2023. Acesso em: 16/08/2024.</a:t>
            </a:r>
            <a:endParaRPr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1E50CF3F-EF2A-43DA-86BE-A32C577A9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791" y="1823825"/>
            <a:ext cx="7291448" cy="4157832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3B7F8856-F827-4C63-B672-8E618911ED6C}"/>
              </a:ext>
            </a:extLst>
          </p:cNvPr>
          <p:cNvSpPr txBox="1"/>
          <p:nvPr/>
        </p:nvSpPr>
        <p:spPr>
          <a:xfrm>
            <a:off x="8935348" y="1415246"/>
            <a:ext cx="27351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u="sng" dirty="0"/>
              <a:t>Não Vacinados:</a:t>
            </a:r>
            <a:br>
              <a:rPr lang="pt-BR" sz="1400" u="sng" dirty="0"/>
            </a:br>
            <a:r>
              <a:rPr lang="pt-BR" sz="1400" dirty="0"/>
              <a:t>Pop 09 a 14anos: 122.712</a:t>
            </a:r>
            <a:br>
              <a:rPr lang="pt-BR" sz="1400" dirty="0"/>
            </a:br>
            <a:r>
              <a:rPr lang="pt-BR" sz="1400" dirty="0"/>
              <a:t>Pop 15 a 19 anos: 63.519</a:t>
            </a:r>
          </a:p>
        </p:txBody>
      </p:sp>
    </p:spTree>
    <p:extLst>
      <p:ext uri="{BB962C8B-B14F-4D97-AF65-F5344CB8AC3E}">
        <p14:creationId xmlns:p14="http://schemas.microsoft.com/office/powerpoint/2010/main" val="2793883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2338" y="2625716"/>
            <a:ext cx="3515557" cy="865429"/>
          </a:xfr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Saúde infantil</a:t>
            </a: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22DDBBA4-CE1E-4933-8A15-68C6778B4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19" y="344595"/>
            <a:ext cx="3233825" cy="2281121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9649FA9B-CE44-4EC4-834B-2B2664324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9164" y="3429000"/>
            <a:ext cx="4075755" cy="2638182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9D8259CF-14B7-4975-BE48-65954115B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338" y="122652"/>
            <a:ext cx="3035115" cy="235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86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Vacina HPV, sexo feminino e masculino – 2015 a 2023*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preliminares de 2023. Acesso em: 16/08/2024.</a:t>
            </a:r>
            <a:endParaRPr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87B85FB-3086-46EC-B75F-3EB10BD30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771" y="1583950"/>
            <a:ext cx="6907367" cy="413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772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Vacina HPV, sexo feminino e masculino – 2015 a 2023*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preliminares de 2023. Acesso em: 16/08/2024.</a:t>
            </a:r>
            <a:endParaRPr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820F82F-126E-4090-AF88-921D8C10FA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930" y="1590137"/>
            <a:ext cx="7785267" cy="41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328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Vacina </a:t>
            </a:r>
            <a:r>
              <a:rPr lang="pt-BR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Meningo</a:t>
            </a:r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ACWY – 2020 a 2023*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preliminares de </a:t>
            </a:r>
            <a:r>
              <a:rPr lang="pt-BR" sz="10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jul</a:t>
            </a: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/2024. Acesso em: 16/08/2024.</a:t>
            </a:r>
            <a:endParaRPr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74A1DBB-7EB0-473B-97B9-D45D7B6E9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2145" y="1415246"/>
            <a:ext cx="6959275" cy="408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44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Doses aplicadas </a:t>
            </a:r>
            <a:r>
              <a:rPr lang="pt-BR" sz="2800" b="1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Meningo</a:t>
            </a:r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ACWY – 2019 a 2023*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preliminares de </a:t>
            </a:r>
            <a:r>
              <a:rPr lang="pt-BR" sz="10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jul</a:t>
            </a: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/2024. Acesso em: 16/08/2024.</a:t>
            </a:r>
            <a:endParaRPr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FBE8E0C-EF4C-4D73-9A4A-E9F65E703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165" y="1415246"/>
            <a:ext cx="7888908" cy="41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3020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EC0199-85E3-4BE7-A4CE-E0C46B385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2338" y="2625716"/>
            <a:ext cx="3515557" cy="865429"/>
          </a:xfrm>
        </p:spPr>
        <p:txBody>
          <a:bodyPr/>
          <a:lstStyle/>
          <a:p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Saúde materna</a:t>
            </a: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D2F24F8-3BCB-4D1B-9309-A8C467A51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72" y="148845"/>
            <a:ext cx="4602917" cy="287021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D674F224-4EDB-4D7E-9581-9D0F003CC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4864" y="3838947"/>
            <a:ext cx="4018328" cy="2481291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883FA94-3D1F-4CAD-A0BC-E94A94C46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3118" y="148846"/>
            <a:ext cx="3515557" cy="211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8452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1806F78-AACA-4BA9-A5EA-0EB33BD143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601" y="1397578"/>
            <a:ext cx="6632797" cy="4062844"/>
          </a:xfrm>
          <a:prstGeom prst="rect">
            <a:avLst/>
          </a:prstGeom>
        </p:spPr>
      </p:pic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Vacina Influenza, gestantes – 2021 a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6BA17B0-369F-4BFB-B31C-376C70651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488" y="2980595"/>
            <a:ext cx="786452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0839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Cobertura Vacinal Vacina dTpa, sexo feminino – 2023 e 2024*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92D41CA-BC59-41D2-BF74-60BDF51A0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049" y="1235243"/>
            <a:ext cx="4887999" cy="3112722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E1D8C8E6-53EC-49E7-B5D4-ACE25E7C8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1998" y="3007895"/>
            <a:ext cx="4949334" cy="3112722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F6ECC644-2AE6-4EE6-820C-5BCBB1DC35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6665" y="1056692"/>
            <a:ext cx="2902907" cy="98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021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Vacina da Dengue – inclusão de novas RS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2056;g1ea8ae4f8a7_2_368">
            <a:extLst>
              <a:ext uri="{FF2B5EF4-FFF2-40B4-BE49-F238E27FC236}">
                <a16:creationId xmlns:a16="http://schemas.microsoft.com/office/drawing/2014/main" id="{782D8E7D-C42E-4094-B6D3-71DCD65155C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7FD00E0-3A02-4B29-80D3-B61D71A2936C}"/>
              </a:ext>
            </a:extLst>
          </p:cNvPr>
          <p:cNvSpPr txBox="1"/>
          <p:nvPr/>
        </p:nvSpPr>
        <p:spPr>
          <a:xfrm>
            <a:off x="1114895" y="1415246"/>
            <a:ext cx="891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Redistribuição de vacina da dengue para 11ªRs, 14ªRS e 22ªRS</a:t>
            </a:r>
            <a:endParaRPr lang="pt-BR" b="1" dirty="0">
              <a:solidFill>
                <a:srgbClr val="FF0000"/>
              </a:solidFill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15D090B8-058D-461D-8C27-97868B7D8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224" y="1993333"/>
            <a:ext cx="7492099" cy="402757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02C784E6-2D40-4AAF-AC0C-CFD29D7F2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1854" y="966799"/>
            <a:ext cx="1933845" cy="136226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18836DC1-5A70-4FD8-9DBA-8753255A53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3248" y="2777511"/>
            <a:ext cx="2191056" cy="115268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85745066-2055-424D-9F35-82EEE2AB1B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22604" y="4583834"/>
            <a:ext cx="2171700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84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Balanço Parcial Força-tarefa de vacinação nas escolas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72722D1-8EAA-4A80-A826-D4DEDD403790}"/>
              </a:ext>
            </a:extLst>
          </p:cNvPr>
          <p:cNvSpPr txBox="1"/>
          <p:nvPr/>
        </p:nvSpPr>
        <p:spPr>
          <a:xfrm>
            <a:off x="1114895" y="1415246"/>
            <a:ext cx="891941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u="sng" dirty="0">
                <a:solidFill>
                  <a:schemeClr val="accent1">
                    <a:lumMod val="50000"/>
                  </a:schemeClr>
                </a:solidFill>
              </a:rPr>
              <a:t>Escolas estaduais:</a:t>
            </a: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Vacinação realizada: 947 (45,31%)</a:t>
            </a: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Vacinação agendada: 515 (24,64%)</a:t>
            </a: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Total: 1.462  - corresponde a 69,95%.</a:t>
            </a:r>
          </a:p>
          <a:p>
            <a:pPr marL="285750" indent="-285750">
              <a:buFontTx/>
              <a:buChar char="-"/>
            </a:pP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u="sng" dirty="0">
                <a:solidFill>
                  <a:schemeClr val="accent1">
                    <a:lumMod val="50000"/>
                  </a:schemeClr>
                </a:solidFill>
              </a:rPr>
              <a:t>Escolas municipais:</a:t>
            </a: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Vacinação realizada: 1.769 (34,36%)</a:t>
            </a:r>
          </a:p>
          <a:p>
            <a:pPr marL="285750" indent="-285750">
              <a:buFontTx/>
              <a:buChar char="-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Vacinação agendada: 684 (13,29%)</a:t>
            </a: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Total: 2.453  - corresponde a 47,65%.</a:t>
            </a:r>
          </a:p>
          <a:p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Período de 05 a 16 de agosto: </a:t>
            </a:r>
            <a:r>
              <a:rPr lang="pt-BR" dirty="0">
                <a:solidFill>
                  <a:srgbClr val="FF0000"/>
                </a:solidFill>
              </a:rPr>
              <a:t>86.121 doses de vacinas e 197.185 carteirinhas de vacinação avaliadas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582717D-CDE5-477C-A7C8-2EDD3F37CE37}"/>
              </a:ext>
            </a:extLst>
          </p:cNvPr>
          <p:cNvSpPr txBox="1"/>
          <p:nvPr/>
        </p:nvSpPr>
        <p:spPr>
          <a:xfrm>
            <a:off x="3056022" y="6071937"/>
            <a:ext cx="4555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highlight>
                  <a:srgbClr val="00FFFF"/>
                </a:highlight>
              </a:rPr>
              <a:t>AÇÃO PRORROGADA ATÉ DIA 31 DE AGOSTO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226A0629-23CA-4D32-B95F-B7837C74F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6286" y="1383524"/>
            <a:ext cx="3950819" cy="259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725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8" name="Google Shape;2158;g1ea8ae4f8a7_2_463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Balanço Parcial Força-tarefa de vacinação nas escolas</a:t>
            </a:r>
          </a:p>
          <a:p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201C0900-FFA2-4677-9F94-DA538A260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5137" y="1054402"/>
            <a:ext cx="9518983" cy="4894580"/>
          </a:xfrm>
          <a:prstGeom prst="rect">
            <a:avLst/>
          </a:prstGeom>
        </p:spPr>
      </p:pic>
      <p:sp>
        <p:nvSpPr>
          <p:cNvPr id="5" name="Google Shape;2056;g1ea8ae4f8a7_2_368">
            <a:extLst>
              <a:ext uri="{FF2B5EF4-FFF2-40B4-BE49-F238E27FC236}">
                <a16:creationId xmlns:a16="http://schemas.microsoft.com/office/drawing/2014/main" id="{09FE3810-684E-492F-8FE1-459833CE70EE}"/>
              </a:ext>
            </a:extLst>
          </p:cNvPr>
          <p:cNvSpPr txBox="1"/>
          <p:nvPr/>
        </p:nvSpPr>
        <p:spPr>
          <a:xfrm>
            <a:off x="1127896" y="61901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Dados dos municípios. Acesso em: 19/08/2024. Disponível em: https://docs.google.com/spreadsheets/d/1I6BgqdJKcUbNTsMcbI3nb5SH5AZ5EhzndgQszV3yArM/edit?usp=sharing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7826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oogle Shape;2055;g1ea8ae4f8a7_2_368"/>
          <p:cNvSpPr txBox="1"/>
          <p:nvPr/>
        </p:nvSpPr>
        <p:spPr>
          <a:xfrm>
            <a:off x="0" y="87769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2800" b="1" dirty="0">
                <a:solidFill>
                  <a:schemeClr val="dk2"/>
                </a:solidFill>
                <a:latin typeface="Arial"/>
                <a:cs typeface="Arial"/>
              </a:rPr>
              <a:t>Série Histórica Cobertura Vacinais, Paraná </a:t>
            </a:r>
          </a:p>
          <a:p>
            <a:pPr algn="ctr"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2800" b="1" dirty="0">
                <a:solidFill>
                  <a:schemeClr val="dk2"/>
                </a:solidFill>
                <a:latin typeface="Arial"/>
                <a:cs typeface="Arial"/>
              </a:rPr>
              <a:t>2015-2024*</a:t>
            </a:r>
          </a:p>
        </p:txBody>
      </p:sp>
      <p:sp>
        <p:nvSpPr>
          <p:cNvPr id="2056" name="Google Shape;2056;g1ea8ae4f8a7_2_368"/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16/08/2024.</a:t>
            </a:r>
            <a:endParaRPr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2710931B-F982-4582-A6A0-987EAAE4B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8177" y="1135879"/>
            <a:ext cx="7162497" cy="4758263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g1ea8ae4f8a7_2_379"/>
          <p:cNvSpPr txBox="1"/>
          <p:nvPr/>
        </p:nvSpPr>
        <p:spPr>
          <a:xfrm>
            <a:off x="547212" y="472628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</a:rPr>
              <a:t>                         Equipe Divisão de Vigilância do Programa de Imunização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Virginia Dobkowski Franco dos Santos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Carla Giovana Vieira da Rosa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Edinete</a:t>
            </a: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Freire Calista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Lilian </a:t>
            </a: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Mazuroski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Maria Aparecida Fernandes Assunção de Freitas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500" spc="-1" dirty="0">
                <a:solidFill>
                  <a:prstClr val="black"/>
                </a:solidFill>
                <a:latin typeface="Arial"/>
                <a:ea typeface="DejaVu Sans"/>
                <a:sym typeface="Arial"/>
              </a:rPr>
              <a:t>Marta Maria </a:t>
            </a:r>
            <a:r>
              <a:rPr lang="pt-BR" sz="1500" spc="-1" dirty="0" err="1">
                <a:solidFill>
                  <a:prstClr val="black"/>
                </a:solidFill>
                <a:latin typeface="Arial"/>
                <a:ea typeface="DejaVu Sans"/>
                <a:sym typeface="Arial"/>
              </a:rPr>
              <a:t>Heck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Raíssa</a:t>
            </a: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Bittencourt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                                  Coordenadoria de Vigilância Epidemiológica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Acácia Maria Lourenço Francisco </a:t>
            </a: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Nasr</a:t>
            </a: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-1" normalizeH="0" baseline="0" noProof="0" dirty="0">
                <a:ln>
                  <a:noFill/>
                </a:ln>
                <a:solidFill>
                  <a:srgbClr val="006FB0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                                       Diretoria de Atenção e Vigilância em Saúde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Maria </a:t>
            </a:r>
            <a:r>
              <a:rPr kumimoji="0" lang="pt-BR" sz="1500" b="0" i="0" u="none" strike="noStrike" kern="1200" cap="none" spc="-1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Goretti</a:t>
            </a: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 David Lopes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sng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dvvpi@sesa.pr.gov.br</a:t>
            </a:r>
            <a:endParaRPr kumimoji="0" lang="pt-BR" sz="1500" b="0" i="0" u="sng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5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500" b="0" i="0" u="none" strike="noStrike" kern="1200" cap="none" spc="-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DejaVu Sans"/>
                <a:cs typeface="+mn-cs"/>
                <a:sym typeface="Arial"/>
              </a:rPr>
              <a:t>(41) 3330-4449 / 4658 /4503 / 4658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800" b="1" i="0" u="none" strike="noStrike" kern="1200" cap="none" spc="-1" normalizeH="0" baseline="0" noProof="0" dirty="0">
              <a:ln>
                <a:noFill/>
              </a:ln>
              <a:solidFill>
                <a:srgbClr val="006FB0"/>
              </a:solidFill>
              <a:effectLst/>
              <a:uLnTx/>
              <a:uFillTx/>
              <a:latin typeface="Arial"/>
              <a:ea typeface="DejaVu Sans"/>
              <a:cs typeface="+mn-cs"/>
              <a:sym typeface="Arial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0266045-4245-4032-9C67-1758C0E7A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8758" y="1045028"/>
            <a:ext cx="2137954" cy="213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oogle Shape;2055;g1ea8ae4f8a7_2_368"/>
          <p:cNvSpPr txBox="1"/>
          <p:nvPr/>
        </p:nvSpPr>
        <p:spPr>
          <a:xfrm>
            <a:off x="89924" y="261782"/>
            <a:ext cx="10969500" cy="595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2800" b="1" dirty="0">
                <a:solidFill>
                  <a:schemeClr val="dk2"/>
                </a:solidFill>
                <a:latin typeface="Arial"/>
                <a:cs typeface="Arial"/>
              </a:rPr>
              <a:t>Coberturas Vacinais, Paraná – 2022, 2023 e 2024*</a:t>
            </a:r>
          </a:p>
        </p:txBody>
      </p:sp>
      <p:sp>
        <p:nvSpPr>
          <p:cNvPr id="6" name="Google Shape;2056;g1ea8ae4f8a7_2_368">
            <a:extLst>
              <a:ext uri="{FF2B5EF4-FFF2-40B4-BE49-F238E27FC236}">
                <a16:creationId xmlns:a16="http://schemas.microsoft.com/office/drawing/2014/main" id="{F5609203-084F-4625-BC58-7B2C502938CA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16/08/2024.</a:t>
            </a:r>
            <a:endParaRPr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83BEE199-2083-4D0C-8886-F06548C92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605" y="1166756"/>
            <a:ext cx="7697321" cy="491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029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oogle Shape;2055;g1ea8ae4f8a7_2_368"/>
          <p:cNvSpPr txBox="1"/>
          <p:nvPr/>
        </p:nvSpPr>
        <p:spPr>
          <a:xfrm>
            <a:off x="89924" y="261782"/>
            <a:ext cx="10969500" cy="595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2800" b="1" dirty="0">
                <a:solidFill>
                  <a:schemeClr val="dk2"/>
                </a:solidFill>
                <a:latin typeface="Arial"/>
                <a:cs typeface="Arial"/>
              </a:rPr>
              <a:t>Coberturas Vacinais, Paraná e Brasil- 2024*</a:t>
            </a:r>
          </a:p>
        </p:txBody>
      </p:sp>
      <p:sp>
        <p:nvSpPr>
          <p:cNvPr id="6" name="Google Shape;2056;g1ea8ae4f8a7_2_368">
            <a:extLst>
              <a:ext uri="{FF2B5EF4-FFF2-40B4-BE49-F238E27FC236}">
                <a16:creationId xmlns:a16="http://schemas.microsoft.com/office/drawing/2014/main" id="{F5609203-084F-4625-BC58-7B2C502938CA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92CB335-D277-4656-9C1F-C518DEF7C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296" y="1205649"/>
            <a:ext cx="7111558" cy="4593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40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Campanha da Vacina Influenza por Grupo Prioritário, Paraná, 2024*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056;g1ea8ae4f8a7_2_368">
            <a:extLst>
              <a:ext uri="{FF2B5EF4-FFF2-40B4-BE49-F238E27FC236}">
                <a16:creationId xmlns:a16="http://schemas.microsoft.com/office/drawing/2014/main" id="{0246DA00-23CD-4A62-9FCA-033D61F46021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20/08/2024.</a:t>
            </a:r>
            <a:endParaRPr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F7D43D5-03CE-4208-9D6A-C9F70F85307F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916B701-E1BF-417B-A85C-AA7C7E0AC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8507" y="812682"/>
            <a:ext cx="4549471" cy="76826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70C84A8-879F-4372-84D7-6E4B141EE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473" y="1834600"/>
            <a:ext cx="9023440" cy="40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86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Google Shape;2067;g1ea8ae4f8a7_2_379"/>
          <p:cNvSpPr txBox="1"/>
          <p:nvPr/>
        </p:nvSpPr>
        <p:spPr>
          <a:xfrm>
            <a:off x="548436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Cobertura Vacinal BCG, Paraná – 2015 a 2024*</a:t>
            </a:r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2056;g1ea8ae4f8a7_2_368">
            <a:extLst>
              <a:ext uri="{FF2B5EF4-FFF2-40B4-BE49-F238E27FC236}">
                <a16:creationId xmlns:a16="http://schemas.microsoft.com/office/drawing/2014/main" id="{FCD89B29-E47C-486B-8E3C-71F197356705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16/08/2024.</a:t>
            </a:r>
            <a:endParaRPr dirty="0"/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33BCEF8-DA20-416F-AC13-74A13AC66C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5158413"/>
              </p:ext>
            </p:extLst>
          </p:nvPr>
        </p:nvGraphicFramePr>
        <p:xfrm>
          <a:off x="2173704" y="1530776"/>
          <a:ext cx="6841960" cy="3796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0" name="Google Shape;2080;g1ea8ae4f8a7_2_391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Mapas Cobertura Vacinal BCG por Regional de Saúde, Paraná</a:t>
            </a:r>
          </a:p>
          <a:p>
            <a:pPr algn="ctr"/>
            <a:r>
              <a:rPr lang="pt-BR" sz="26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2023 – 2024* </a:t>
            </a:r>
            <a:br>
              <a:rPr lang="pt-BR" sz="28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2056;g1ea8ae4f8a7_2_368">
            <a:extLst>
              <a:ext uri="{FF2B5EF4-FFF2-40B4-BE49-F238E27FC236}">
                <a16:creationId xmlns:a16="http://schemas.microsoft.com/office/drawing/2014/main" id="{DCE0BA43-74CA-45DE-977F-8CFA280B74CB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27B51A7-A516-4DFE-B2A2-8C9F25C4D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65" y="1187040"/>
            <a:ext cx="5128525" cy="3363105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D4CFE6D-8A7A-45E5-8251-33427313AA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70" y="2548481"/>
            <a:ext cx="5235485" cy="352467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" name="Google Shape;2119;g1ea8ae4f8a7_2_427"/>
          <p:cNvSpPr txBox="1"/>
          <p:nvPr/>
        </p:nvSpPr>
        <p:spPr>
          <a:xfrm>
            <a:off x="611220" y="270446"/>
            <a:ext cx="1096950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Série Histórica Cobertura Vacinal Hepatite B, Paraná – </a:t>
            </a:r>
          </a:p>
          <a:p>
            <a:pPr algn="ctr"/>
            <a:r>
              <a:rPr lang="pt-BR" sz="2800" b="1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2015 a 2024*</a:t>
            </a:r>
            <a:endParaRPr sz="28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056;g1ea8ae4f8a7_2_368">
            <a:extLst>
              <a:ext uri="{FF2B5EF4-FFF2-40B4-BE49-F238E27FC236}">
                <a16:creationId xmlns:a16="http://schemas.microsoft.com/office/drawing/2014/main" id="{0246DA00-23CD-4A62-9FCA-033D61F46021}"/>
              </a:ext>
            </a:extLst>
          </p:cNvPr>
          <p:cNvSpPr txBox="1"/>
          <p:nvPr/>
        </p:nvSpPr>
        <p:spPr>
          <a:xfrm>
            <a:off x="197454" y="6390236"/>
            <a:ext cx="9134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0000"/>
              </a:buClr>
              <a:buSzPts val="1000"/>
            </a:pPr>
            <a:r>
              <a:rPr lang="pt-BR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Fonte: Painel Cobertura Vacinal MS, dados parciais até julho 2024. Acesso em: 16/08/2024</a:t>
            </a:r>
            <a:endParaRPr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2F7D43D5-03CE-4208-9D6A-C9F70F85307F}"/>
              </a:ext>
            </a:extLst>
          </p:cNvPr>
          <p:cNvSpPr txBox="1"/>
          <p:nvPr/>
        </p:nvSpPr>
        <p:spPr>
          <a:xfrm>
            <a:off x="9531927" y="1062182"/>
            <a:ext cx="1597891" cy="623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CD2C1CEF-9B0C-4B8C-88E2-008EA14976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8897641"/>
              </p:ext>
            </p:extLst>
          </p:nvPr>
        </p:nvGraphicFramePr>
        <p:xfrm>
          <a:off x="2461639" y="1869532"/>
          <a:ext cx="6554024" cy="3737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25946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4357</TotalTime>
  <Words>1119</Words>
  <Application>Microsoft Office PowerPoint</Application>
  <PresentationFormat>Widescreen</PresentationFormat>
  <Paragraphs>247</Paragraphs>
  <Slides>30</Slides>
  <Notes>27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4" baseType="lpstr">
      <vt:lpstr>Arial</vt:lpstr>
      <vt:lpstr>Calibri</vt:lpstr>
      <vt:lpstr>Times New Roman</vt:lpstr>
      <vt:lpstr>Tema do Office</vt:lpstr>
      <vt:lpstr>Apresentação do PowerPoint</vt:lpstr>
      <vt:lpstr>Saúde infantil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Saúde juvenil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Saúde materna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eficaz locacoes</cp:lastModifiedBy>
  <cp:revision>350</cp:revision>
  <cp:lastPrinted>2019-02-12T10:51:29Z</cp:lastPrinted>
  <dcterms:created xsi:type="dcterms:W3CDTF">2019-02-06T16:41:46Z</dcterms:created>
  <dcterms:modified xsi:type="dcterms:W3CDTF">2024-08-22T11:51:17Z</dcterms:modified>
</cp:coreProperties>
</file>