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08" r:id="rId4"/>
    <p:sldId id="311" r:id="rId5"/>
    <p:sldId id="315" r:id="rId6"/>
    <p:sldId id="319" r:id="rId7"/>
    <p:sldId id="323" r:id="rId8"/>
    <p:sldId id="312" r:id="rId9"/>
    <p:sldId id="324" r:id="rId10"/>
    <p:sldId id="313" r:id="rId11"/>
    <p:sldId id="314" r:id="rId12"/>
    <p:sldId id="325" r:id="rId13"/>
    <p:sldId id="326" r:id="rId14"/>
    <p:sldId id="316" r:id="rId15"/>
    <p:sldId id="333" r:id="rId16"/>
    <p:sldId id="334" r:id="rId17"/>
    <p:sldId id="321" r:id="rId18"/>
    <p:sldId id="331" r:id="rId19"/>
    <p:sldId id="332" r:id="rId20"/>
    <p:sldId id="322" r:id="rId21"/>
    <p:sldId id="335" r:id="rId22"/>
    <p:sldId id="327" r:id="rId23"/>
    <p:sldId id="328" r:id="rId24"/>
    <p:sldId id="318" r:id="rId25"/>
    <p:sldId id="329" r:id="rId26"/>
    <p:sldId id="330" r:id="rId27"/>
    <p:sldId id="320" r:id="rId28"/>
    <p:sldId id="301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038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368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1" orient="horz" userDrawn="1">
          <p15:clr>
            <a:srgbClr val="A4A3A4"/>
          </p15:clr>
        </p15:guide>
        <p15:guide id="14" userDrawn="1">
          <p15:clr>
            <a:srgbClr val="A4A3A4"/>
          </p15:clr>
        </p15:guide>
        <p15:guide id="15" pos="7680" userDrawn="1">
          <p15:clr>
            <a:srgbClr val="A4A3A4"/>
          </p15:clr>
        </p15:guide>
        <p15:guide id="16" pos="642" userDrawn="1">
          <p15:clr>
            <a:srgbClr val="A4A3A4"/>
          </p15:clr>
        </p15:guide>
        <p15:guide id="17" orient="horz" pos="3022" userDrawn="1">
          <p15:clr>
            <a:srgbClr val="A4A3A4"/>
          </p15:clr>
        </p15:guide>
        <p15:guide id="18" orient="horz" pos="2160" userDrawn="1">
          <p15:clr>
            <a:srgbClr val="A4A3A4"/>
          </p15:clr>
        </p15:guide>
        <p15:guide id="19" pos="5813" userDrawn="1">
          <p15:clr>
            <a:srgbClr val="A4A3A4"/>
          </p15:clr>
        </p15:guide>
        <p15:guide id="20" pos="64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54"/>
    <a:srgbClr val="006FB0"/>
    <a:srgbClr val="455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3" autoAdjust="0"/>
    <p:restoredTop sz="94717"/>
  </p:normalViewPr>
  <p:slideViewPr>
    <p:cSldViewPr snapToGrid="0" snapToObjects="1">
      <p:cViewPr varScale="1">
        <p:scale>
          <a:sx n="71" d="100"/>
          <a:sy n="71" d="100"/>
        </p:scale>
        <p:origin x="732" y="60"/>
      </p:cViewPr>
      <p:guideLst>
        <p:guide pos="7038"/>
        <p:guide orient="horz" pos="323"/>
        <p:guide orient="horz" pos="4020"/>
        <p:guide orient="horz" pos="3680"/>
        <p:guide pos="3840"/>
        <p:guide orient="horz" pos="4320"/>
        <p:guide orient="horz"/>
        <p:guide/>
        <p:guide pos="7680"/>
        <p:guide pos="642"/>
        <p:guide orient="horz" pos="3022"/>
        <p:guide orient="horz" pos="2160"/>
        <p:guide pos="5813"/>
        <p:guide pos="642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luster.arquivos.parana\sesa\CENTRAL\SVS\DEVE\SVS-DVVPI\APRESENTA&#199;&#213;ES%20e%20REUNI&#213;ES\2023\CES\grafico%20CV%20covid%2023-08-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56502402079867E-2"/>
          <c:y val="8.0543090131135725E-2"/>
          <c:w val="0.92298953243104775"/>
          <c:h val="0.84401003052057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Planilha1!$A$3</c:f>
              <c:strCache>
                <c:ptCount val="1"/>
                <c:pt idx="0">
                  <c:v>D1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1912359680018706E-17"/>
                  <c:y val="-5.37634408602140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D3-4E93-8AB8-52B458E5997C}"/>
                </c:ext>
              </c:extLst>
            </c:dLbl>
            <c:dLbl>
              <c:idx val="1"/>
              <c:layout>
                <c:manualLayout>
                  <c:x val="0"/>
                  <c:y val="-8.06451612903225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D3-4E93-8AB8-52B458E599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8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Planilha1!$B$2:$S$2</c:f>
              <c:strCache>
                <c:ptCount val="18"/>
                <c:pt idx="0">
                  <c:v>6m a 2a</c:v>
                </c:pt>
                <c:pt idx="1">
                  <c:v>3 a 4</c:v>
                </c:pt>
                <c:pt idx="2">
                  <c:v>5 a 11</c:v>
                </c:pt>
                <c:pt idx="3">
                  <c:v>12 a 17</c:v>
                </c:pt>
                <c:pt idx="4">
                  <c:v>18 a 19</c:v>
                </c:pt>
                <c:pt idx="5">
                  <c:v>20 a 24</c:v>
                </c:pt>
                <c:pt idx="6">
                  <c:v>25 a 29</c:v>
                </c:pt>
                <c:pt idx="7">
                  <c:v>30 a 34</c:v>
                </c:pt>
                <c:pt idx="8">
                  <c:v>35 a 39</c:v>
                </c:pt>
                <c:pt idx="9">
                  <c:v>40 a 44</c:v>
                </c:pt>
                <c:pt idx="10">
                  <c:v>45 a 49</c:v>
                </c:pt>
                <c:pt idx="11">
                  <c:v>50 a 54</c:v>
                </c:pt>
                <c:pt idx="12">
                  <c:v>55 a 59</c:v>
                </c:pt>
                <c:pt idx="13">
                  <c:v>60 a 64</c:v>
                </c:pt>
                <c:pt idx="14">
                  <c:v>65 a 69</c:v>
                </c:pt>
                <c:pt idx="15">
                  <c:v>70 a 74</c:v>
                </c:pt>
                <c:pt idx="16">
                  <c:v>75 a 79</c:v>
                </c:pt>
                <c:pt idx="17">
                  <c:v>80 e mais</c:v>
                </c:pt>
              </c:strCache>
            </c:strRef>
          </c:cat>
          <c:val>
            <c:numRef>
              <c:f>Planilha1!$B$3:$S$3</c:f>
              <c:numCache>
                <c:formatCode>General</c:formatCode>
                <c:ptCount val="18"/>
                <c:pt idx="2" formatCode="0.00%">
                  <c:v>0.76910000000000001</c:v>
                </c:pt>
                <c:pt idx="3" formatCode="0.00%">
                  <c:v>0.94910000000000005</c:v>
                </c:pt>
                <c:pt idx="4" formatCode="0.00%">
                  <c:v>1.0035000000000001</c:v>
                </c:pt>
                <c:pt idx="5" formatCode="0.00%">
                  <c:v>1.0479000000000001</c:v>
                </c:pt>
                <c:pt idx="6" formatCode="0.00%">
                  <c:v>0.98980000000000001</c:v>
                </c:pt>
                <c:pt idx="7" formatCode="0.00%">
                  <c:v>0.99129999999999996</c:v>
                </c:pt>
                <c:pt idx="8" formatCode="0.00%">
                  <c:v>1.0165</c:v>
                </c:pt>
                <c:pt idx="9" formatCode="0.00%">
                  <c:v>1.0168999999999999</c:v>
                </c:pt>
                <c:pt idx="10" formatCode="0.00%">
                  <c:v>0.99880000000000002</c:v>
                </c:pt>
                <c:pt idx="11" formatCode="0.00%">
                  <c:v>0.99770000000000003</c:v>
                </c:pt>
                <c:pt idx="12" formatCode="0.00%">
                  <c:v>1.0228999999999999</c:v>
                </c:pt>
                <c:pt idx="13" formatCode="0.00%">
                  <c:v>1.0447</c:v>
                </c:pt>
                <c:pt idx="14" formatCode="0.00%">
                  <c:v>1.0569</c:v>
                </c:pt>
                <c:pt idx="15" formatCode="0.00%">
                  <c:v>1.0427999999999999</c:v>
                </c:pt>
                <c:pt idx="16" formatCode="0.00%">
                  <c:v>1.0387</c:v>
                </c:pt>
                <c:pt idx="17" formatCode="0.00%">
                  <c:v>0.99139999999999995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D3-4E93-8AB8-52B458E59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451264"/>
        <c:axId val="37452800"/>
      </c:barChart>
      <c:lineChart>
        <c:grouping val="standard"/>
        <c:varyColors val="0"/>
        <c:ser>
          <c:idx val="1"/>
          <c:order val="1"/>
          <c:tx>
            <c:strRef>
              <c:f>Planilha1!$A$4</c:f>
              <c:strCache>
                <c:ptCount val="1"/>
                <c:pt idx="0">
                  <c:v>D2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strRef>
              <c:f>Planilha1!$B$2:$S$2</c:f>
              <c:strCache>
                <c:ptCount val="18"/>
                <c:pt idx="0">
                  <c:v>6m a 2a</c:v>
                </c:pt>
                <c:pt idx="1">
                  <c:v>3 a 4</c:v>
                </c:pt>
                <c:pt idx="2">
                  <c:v>5 a 11</c:v>
                </c:pt>
                <c:pt idx="3">
                  <c:v>12 a 17</c:v>
                </c:pt>
                <c:pt idx="4">
                  <c:v>18 a 19</c:v>
                </c:pt>
                <c:pt idx="5">
                  <c:v>20 a 24</c:v>
                </c:pt>
                <c:pt idx="6">
                  <c:v>25 a 29</c:v>
                </c:pt>
                <c:pt idx="7">
                  <c:v>30 a 34</c:v>
                </c:pt>
                <c:pt idx="8">
                  <c:v>35 a 39</c:v>
                </c:pt>
                <c:pt idx="9">
                  <c:v>40 a 44</c:v>
                </c:pt>
                <c:pt idx="10">
                  <c:v>45 a 49</c:v>
                </c:pt>
                <c:pt idx="11">
                  <c:v>50 a 54</c:v>
                </c:pt>
                <c:pt idx="12">
                  <c:v>55 a 59</c:v>
                </c:pt>
                <c:pt idx="13">
                  <c:v>60 a 64</c:v>
                </c:pt>
                <c:pt idx="14">
                  <c:v>65 a 69</c:v>
                </c:pt>
                <c:pt idx="15">
                  <c:v>70 a 74</c:v>
                </c:pt>
                <c:pt idx="16">
                  <c:v>75 a 79</c:v>
                </c:pt>
                <c:pt idx="17">
                  <c:v>80 e mais</c:v>
                </c:pt>
              </c:strCache>
            </c:strRef>
          </c:cat>
          <c:val>
            <c:numRef>
              <c:f>Planilha1!$B$4:$S$4</c:f>
              <c:numCache>
                <c:formatCode>General</c:formatCode>
                <c:ptCount val="18"/>
                <c:pt idx="2" formatCode="0.00%">
                  <c:v>0.78700000000000003</c:v>
                </c:pt>
                <c:pt idx="3" formatCode="0.00%">
                  <c:v>0.87319999999999998</c:v>
                </c:pt>
                <c:pt idx="4" formatCode="0.00%">
                  <c:v>0.8952</c:v>
                </c:pt>
                <c:pt idx="5" formatCode="0.00%">
                  <c:v>0.90669999999999995</c:v>
                </c:pt>
                <c:pt idx="6" formatCode="0.00%">
                  <c:v>0.92279999999999995</c:v>
                </c:pt>
                <c:pt idx="7" formatCode="0.00%">
                  <c:v>0.93940000000000001</c:v>
                </c:pt>
                <c:pt idx="8" formatCode="0.00%">
                  <c:v>0.94130000000000003</c:v>
                </c:pt>
                <c:pt idx="9" formatCode="0.00%">
                  <c:v>0.9577</c:v>
                </c:pt>
                <c:pt idx="10" formatCode="0.00%">
                  <c:v>0.9617</c:v>
                </c:pt>
                <c:pt idx="11" formatCode="0.00%">
                  <c:v>0.97060000000000002</c:v>
                </c:pt>
                <c:pt idx="12" formatCode="0.00%">
                  <c:v>0.98050000000000004</c:v>
                </c:pt>
                <c:pt idx="13" formatCode="0.00%">
                  <c:v>0.9768</c:v>
                </c:pt>
                <c:pt idx="14" formatCode="0.00%">
                  <c:v>0.9929</c:v>
                </c:pt>
                <c:pt idx="15" formatCode="0.00%">
                  <c:v>0.98650000000000004</c:v>
                </c:pt>
                <c:pt idx="16" formatCode="0.00%">
                  <c:v>0.98529999999999995</c:v>
                </c:pt>
                <c:pt idx="17" formatCode="0.00%">
                  <c:v>0.96440000000000003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D3-4E93-8AB8-52B458E59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451264"/>
        <c:axId val="37452800"/>
      </c:lineChart>
      <c:catAx>
        <c:axId val="3745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37452800"/>
        <c:crosses val="autoZero"/>
        <c:auto val="1"/>
        <c:lblAlgn val="ctr"/>
        <c:lblOffset val="100"/>
        <c:noMultiLvlLbl val="0"/>
      </c:catAx>
      <c:valAx>
        <c:axId val="37452800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374512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8549837598609259"/>
          <c:y val="2.3506025000448662E-2"/>
          <c:w val="0.1053819959306149"/>
          <c:h val="4.6827515500897997E-2"/>
        </c:manualLayout>
      </c:layout>
      <c:overlay val="0"/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B4CB5-06F1-AA45-A19D-64C3EB12BBE0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4A694-917A-A342-A91B-ECB99F0DF55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59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poderá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74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poderá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746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4A694-917A-A342-A91B-ECB99F0DF55D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96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5FE6A-1F2C-654A-BC2D-8F70726DC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FAE71B-BE9C-224A-B997-C03D222A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05A08A-4454-4147-8725-3FECEFBE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F4D7D5-C9F7-0D46-81AF-516B2DA1F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D211AC-7E74-6A4C-8B9C-769343DF9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00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DEC4A-0780-BC4D-B143-4AC477EF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CB87EA-6915-7648-8BC6-07810E0EF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D8FB27-841A-DC47-906B-9C00D458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CF8702-2575-974A-AFBD-9055C9C1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C7F395-77A4-224A-8A49-400BD6A6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346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44AA08-EA79-1045-A9C3-737369B92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9604476-65D1-414A-8B89-FFA72C2A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2062F0-24BB-D84F-B533-0AC604B8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9C3722-9167-F341-8F5A-0EB3AE51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5777F9-CB17-F846-9102-AC4B836E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28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124" y="44640"/>
            <a:ext cx="12176211" cy="131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298" y="1484640"/>
            <a:ext cx="10508617" cy="403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90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7B49F4-55AA-3E48-95B3-271CF9D2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5BE819-B413-DE48-BA1E-A64D3DEC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583C7C-56E9-8841-ADB2-1D8AC490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53FF3E-57B6-4B4E-82BC-E815E6B9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5AC907-0BA7-D44F-A342-A8309F03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48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CBF32-E16A-604E-8F06-AEF77A95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A450C2-E809-EB48-8D58-F4E6CDEED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D86160-E198-9C4E-8EFC-7A554C66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6ADCFB-3735-6E4F-903B-A354844F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49ABF8-F511-B04D-9212-0780A96B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38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E086A-3781-224F-AAE4-10B6C759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1BF604-BB10-A241-8133-5B2B9F826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9879BA-0EDE-E040-8978-AE50A8763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3F220F8-978C-9D4A-8858-98DE0275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878245-0846-6542-9FCD-24198381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ADB186-EAEF-E141-AA4C-641E6B32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7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E8FA2-00CC-8640-A20B-FE8DF8B9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2C6546-9187-0246-9A1F-21979F0A2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A8ADA0-C9E6-BF41-8D68-B94F6469D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3A039A0-0E97-0F43-A96C-5B6894B58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80B475E-6155-C248-815F-8FB94577F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1B82D97-B0A3-254F-A80D-78486871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6329657-CE32-A043-805C-F705D70D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9A9495E-A9E1-C14C-8508-FFFD2EB3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975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45601-152C-1A43-8E1B-AC2ED3657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99D64E7-977F-5842-972A-B6983EB72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FEE6B5-0CD4-0C4D-917B-3DD5404C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666DC6-AA43-CE43-B038-6F211FC7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404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17E3EBC-4EF8-8141-8941-3BE2AA61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E3113C4-159E-864E-B10A-D341D605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D7E9AC4-1878-BF4C-A377-C2341BB8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99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7AE340-6F86-F548-AE53-28365418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BD50CB-0A60-E346-9688-B6F620DB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A1982B-149F-BF4A-975C-85A3D1C21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F9906E-75BC-B148-8283-41B457D7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71375-3626-E141-BF29-9F324FB6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6F1AFF-E650-BF4B-AC67-FA1EBB3B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08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BD110-AF85-184D-80A4-91DB2013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EFA75B3-E0FA-BF45-81E4-23F768071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9A0FFE-A9CA-9A4D-B063-BD13E342B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7A48F8-5413-2A48-896E-22C4B41EC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5766BC-BE2F-EA4D-BCFB-13EDA82FA48B}" type="datetimeFigureOut">
              <a:rPr lang="pt-BR" smtClean="0"/>
              <a:pPr/>
              <a:t>24/08/2023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DF56F4-E1CD-D247-975A-0C9774F8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951A93-D181-784B-BE8C-BFD1C5C2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C993-A24B-2341-A7F5-4ACD2F147B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83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D68F016-00CB-4994-BF49-800089F8AA86}"/>
              </a:ext>
            </a:extLst>
          </p:cNvPr>
          <p:cNvSpPr>
            <a:spLocks/>
          </p:cNvSpPr>
          <p:nvPr userDrawn="1"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B408271-A89A-4CA3-B499-D924BB3F135E}"/>
              </a:ext>
            </a:extLst>
          </p:cNvPr>
          <p:cNvSpPr>
            <a:spLocks/>
          </p:cNvSpPr>
          <p:nvPr userDrawn="1"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B81D814-3CE8-4900-89D7-8FEEB49785A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E97C7A7-DF75-6148-9C65-9A288497A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A967A6D-BA08-4174-956F-943D82D3B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53" y="1857627"/>
            <a:ext cx="4809494" cy="1837576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7962F2A0-9800-4EED-836E-A170F9B538F3}"/>
              </a:ext>
            </a:extLst>
          </p:cNvPr>
          <p:cNvSpPr/>
          <p:nvPr/>
        </p:nvSpPr>
        <p:spPr>
          <a:xfrm>
            <a:off x="276780" y="4518098"/>
            <a:ext cx="116384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600" b="0" strike="noStrike" spc="-1" dirty="0">
                <a:solidFill>
                  <a:schemeClr val="bg2">
                    <a:lumMod val="25000"/>
                  </a:schemeClr>
                </a:solidFill>
                <a:latin typeface="Arial"/>
                <a:ea typeface="DejaVu Sans"/>
              </a:rPr>
              <a:t>Coberturas Vacinais no Paraná</a:t>
            </a:r>
            <a:endParaRPr lang="pt-BR" sz="3600" b="0" strike="noStrike" spc="-1" dirty="0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6D679859-C125-4181-8170-16BFBC9CEB23}"/>
              </a:ext>
            </a:extLst>
          </p:cNvPr>
          <p:cNvSpPr/>
          <p:nvPr/>
        </p:nvSpPr>
        <p:spPr>
          <a:xfrm>
            <a:off x="1100943" y="5470752"/>
            <a:ext cx="97916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400" b="1" strike="noStrike" spc="-1" dirty="0">
                <a:solidFill>
                  <a:schemeClr val="bg2">
                    <a:lumMod val="25000"/>
                  </a:schemeClr>
                </a:solidFill>
                <a:latin typeface="Arial"/>
                <a:ea typeface="DejaVu Sans"/>
              </a:rPr>
              <a:t>Curitiba - PR | Agosto de 2023</a:t>
            </a:r>
            <a:endParaRPr lang="pt-BR" sz="1400" b="0" strike="noStrike" spc="-1" dirty="0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999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Introdução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528411" y="1229495"/>
            <a:ext cx="10969200" cy="42262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t-BR" sz="2200" b="1" u="sng" dirty="0"/>
              <a:t>Meta:</a:t>
            </a:r>
            <a:r>
              <a:rPr lang="pt-BR" sz="2200" b="1" dirty="0"/>
              <a:t> </a:t>
            </a:r>
            <a:r>
              <a:rPr lang="pt-BR" sz="2200" dirty="0"/>
              <a:t>Alcançar altas e homogêneas coberturas vacinais em todos os municípios paranaenses.</a:t>
            </a:r>
          </a:p>
          <a:p>
            <a:endParaRPr lang="pt-BR" sz="2200" dirty="0"/>
          </a:p>
          <a:p>
            <a:r>
              <a:rPr lang="pt-BR" sz="2200" b="1" u="sng" dirty="0"/>
              <a:t>Objetivo geral:</a:t>
            </a:r>
            <a:r>
              <a:rPr lang="pt-BR" sz="2200" b="1" dirty="0"/>
              <a:t> </a:t>
            </a:r>
            <a:r>
              <a:rPr lang="pt-BR" sz="2200" dirty="0"/>
              <a:t>Promover homogeneidade, efetividade, oportunidade e eficiência nos processos de Imunização do estado do Paraná.</a:t>
            </a:r>
          </a:p>
          <a:p>
            <a:endParaRPr lang="pt-BR" sz="2200" dirty="0"/>
          </a:p>
          <a:p>
            <a:r>
              <a:rPr lang="pt-BR" sz="2200" b="1" u="sng" dirty="0"/>
              <a:t>Objetivos específicos:</a:t>
            </a:r>
            <a:r>
              <a:rPr lang="pt-BR" sz="2200" dirty="0"/>
              <a:t> Capacitar os profissionais de saúde do nível central, Distrito Sanitário Especial Indígena Litoral Sul (DSEI), das Regionais de Saúde e dos municípios, que atuem em áreas relacionadas com a imunização e atenção primária à saúde, a fim de que sejam facilitadores e multiplicadores em </a:t>
            </a:r>
            <a:r>
              <a:rPr lang="pt-BR" sz="2200" dirty="0" err="1"/>
              <a:t>microplanejamento</a:t>
            </a:r>
            <a:r>
              <a:rPr lang="pt-BR" sz="2200" dirty="0"/>
              <a:t> (MP) para as atividades de vacinação de alta qualidade (AVAQ) no âmbito da imunização; desenvolver ações de vacinação a partir da organização sistemática das atividades de imunização para a recuperação e manutenção das coberturas vacinais e ampliar o acesso da população à vacinação.</a:t>
            </a:r>
          </a:p>
          <a:p>
            <a:pPr marL="0" indent="0"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13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Atividades de Vacinação Alta Qualidade – AVAQ e Método de </a:t>
            </a:r>
            <a:r>
              <a:rPr lang="pt-BR" sz="2800" b="1" spc="-1" dirty="0" err="1">
                <a:solidFill>
                  <a:srgbClr val="006FB0"/>
                </a:solidFill>
                <a:latin typeface="Arial"/>
                <a:ea typeface="DejaVu Sans"/>
              </a:rPr>
              <a:t>Microplanejamento</a:t>
            </a: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 – MP</a:t>
            </a: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33901" y="1704983"/>
            <a:ext cx="10969200" cy="42262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85750" indent="-285750"/>
            <a:r>
              <a:rPr lang="pt-BR" sz="2400" dirty="0"/>
              <a:t>As AVAQ são ações de vacinação que promovem de forma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sustentável, homogênea e eficaz o processo de erradicação, eliminação e controle das doenças </a:t>
            </a:r>
            <a:r>
              <a:rPr lang="pt-BR" sz="2400" dirty="0" err="1">
                <a:solidFill>
                  <a:schemeClr val="accent1">
                    <a:lumMod val="75000"/>
                  </a:schemeClr>
                </a:solidFill>
              </a:rPr>
              <a:t>imunopreveníveis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285750" indent="-285750"/>
            <a:endParaRPr lang="pt-BR" sz="2400" dirty="0"/>
          </a:p>
          <a:p>
            <a:pPr marL="285750" indent="-285750"/>
            <a:r>
              <a:rPr lang="pt-BR" sz="2400" dirty="0"/>
              <a:t>Para que as AVAQ sejam efetivas trabalhamos com o processo de MP,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que é um método de organização sistemática das atividades de imunização a fim de promover o resgate ou a manutenção das coberturas vacinais (CV)</a:t>
            </a:r>
            <a:r>
              <a:rPr lang="pt-BR" sz="2400" dirty="0"/>
              <a:t> adequadas a nível de programas de rotina, campanhas de seguimento, multivacinação, varredura, intensificação e bloqueios.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524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Etapas e passos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47E6D21-A14A-4568-88B1-F8D1DD01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07" y="905763"/>
            <a:ext cx="9984653" cy="504647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0D4079A-2740-43EB-8FCA-4094E6FE7E16}"/>
              </a:ext>
            </a:extLst>
          </p:cNvPr>
          <p:cNvSpPr txBox="1"/>
          <p:nvPr/>
        </p:nvSpPr>
        <p:spPr>
          <a:xfrm>
            <a:off x="950976" y="6126480"/>
            <a:ext cx="34655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Fonte: Ministério da Saúde, 2023.</a:t>
            </a:r>
          </a:p>
        </p:txBody>
      </p:sp>
    </p:spTree>
    <p:extLst>
      <p:ext uri="{BB962C8B-B14F-4D97-AF65-F5344CB8AC3E}">
        <p14:creationId xmlns:p14="http://schemas.microsoft.com/office/powerpoint/2010/main" val="2020055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Metodologia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33901" y="1402229"/>
            <a:ext cx="10969200" cy="42262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85750" indent="-285750"/>
            <a:r>
              <a:rPr lang="pt-BR" sz="2200" dirty="0"/>
              <a:t>Rodas de conversa</a:t>
            </a:r>
          </a:p>
          <a:p>
            <a:pPr marL="285750" indent="-285750"/>
            <a:endParaRPr lang="pt-BR" sz="2200" dirty="0"/>
          </a:p>
          <a:p>
            <a:pPr marL="285750" indent="-285750"/>
            <a:r>
              <a:rPr lang="pt-BR" sz="2200" dirty="0"/>
              <a:t>Mínimo de 01 tutor para cada 10 pessoas</a:t>
            </a:r>
          </a:p>
          <a:p>
            <a:pPr marL="285750" indent="-285750"/>
            <a:endParaRPr lang="pt-BR" sz="2200" dirty="0"/>
          </a:p>
          <a:p>
            <a:pPr marL="285750" indent="-285750"/>
            <a:r>
              <a:rPr lang="pt-BR" sz="2200" dirty="0"/>
              <a:t>Análise da situação de saúde do território</a:t>
            </a:r>
          </a:p>
          <a:p>
            <a:pPr marL="285750" indent="-285750"/>
            <a:endParaRPr lang="pt-BR" sz="2200" dirty="0"/>
          </a:p>
          <a:p>
            <a:pPr marL="285750" indent="-285750"/>
            <a:endParaRPr lang="pt-BR" sz="2200" dirty="0"/>
          </a:p>
          <a:p>
            <a:pPr marL="0" indent="0"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FED4B22-D41D-460D-89A9-881804CB4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433" y="1856605"/>
            <a:ext cx="52673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37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Planejamento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528411" y="1229495"/>
            <a:ext cx="10969200" cy="42262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85750" indent="-285750"/>
            <a:r>
              <a:rPr lang="pt-BR" sz="2200" dirty="0">
                <a:solidFill>
                  <a:srgbClr val="FF0000"/>
                </a:solidFill>
              </a:rPr>
              <a:t>Fase 1:</a:t>
            </a:r>
          </a:p>
          <a:p>
            <a:pPr>
              <a:buFontTx/>
              <a:buChar char="-"/>
            </a:pPr>
            <a:r>
              <a:rPr lang="pt-BR" sz="2200" dirty="0"/>
              <a:t>Treinamento com tutores do Ministério da Saúde em Curitiba</a:t>
            </a:r>
          </a:p>
          <a:p>
            <a:pPr>
              <a:buFontTx/>
              <a:buChar char="-"/>
            </a:pPr>
            <a:r>
              <a:rPr lang="pt-BR" sz="2200" dirty="0"/>
              <a:t>PR, SC e RS</a:t>
            </a:r>
          </a:p>
          <a:p>
            <a:pPr>
              <a:buFontTx/>
              <a:buChar char="-"/>
            </a:pPr>
            <a:r>
              <a:rPr lang="pt-BR" sz="2200" dirty="0"/>
              <a:t>Reunião presencial em </a:t>
            </a:r>
            <a:r>
              <a:rPr lang="pt-BR" sz="2200" dirty="0">
                <a:solidFill>
                  <a:srgbClr val="FF0000"/>
                </a:solidFill>
              </a:rPr>
              <a:t>15, 16 e 17/08/23</a:t>
            </a:r>
          </a:p>
          <a:p>
            <a:pPr>
              <a:buFontTx/>
              <a:buChar char="-"/>
            </a:pPr>
            <a:r>
              <a:rPr lang="pt-BR" sz="2200" dirty="0"/>
              <a:t>32 vagas para PR (</a:t>
            </a:r>
            <a:r>
              <a:rPr lang="pt-BR" sz="2200" dirty="0" err="1"/>
              <a:t>Cosems</a:t>
            </a:r>
            <a:r>
              <a:rPr lang="pt-BR" sz="2200" dirty="0"/>
              <a:t> + DSEI + </a:t>
            </a:r>
            <a:r>
              <a:rPr lang="pt-BR" sz="2200" dirty="0" err="1"/>
              <a:t>Cemepar</a:t>
            </a:r>
            <a:r>
              <a:rPr lang="pt-BR" sz="2200" dirty="0"/>
              <a:t> + nível central + RS)</a:t>
            </a:r>
          </a:p>
          <a:p>
            <a:pPr>
              <a:buFontTx/>
              <a:buChar char="-"/>
            </a:pPr>
            <a:endParaRPr lang="pt-BR" sz="2200" dirty="0"/>
          </a:p>
          <a:p>
            <a:pPr>
              <a:buFontTx/>
              <a:buChar char="-"/>
            </a:pPr>
            <a:r>
              <a:rPr lang="pt-BR" sz="2200" dirty="0"/>
              <a:t>RS (VE + APS) </a:t>
            </a:r>
            <a:r>
              <a:rPr lang="pt-BR" sz="2200" dirty="0">
                <a:sym typeface="Wingdings" panose="05000000000000000000" pitchFamily="2" charset="2"/>
              </a:rPr>
              <a:t> 10 selecionadas</a:t>
            </a: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02ª, 08ª, 10ª, 14ª</a:t>
            </a:r>
            <a:r>
              <a:rPr lang="pt-BR" sz="2200"/>
              <a:t>, 15ª, 17ª</a:t>
            </a:r>
            <a:r>
              <a:rPr lang="pt-BR" sz="2200" dirty="0"/>
              <a:t>, 19ª, 20ª, 21ª e 22ª Regionais de Saúde</a:t>
            </a:r>
          </a:p>
          <a:p>
            <a:pPr marL="0" indent="0"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520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2">
            <a:extLst>
              <a:ext uri="{FF2B5EF4-FFF2-40B4-BE49-F238E27FC236}">
                <a16:creationId xmlns:a16="http://schemas.microsoft.com/office/drawing/2014/main" id="{CD5599BB-E4B1-4ED2-996C-773B132C0392}"/>
              </a:ext>
            </a:extLst>
          </p:cNvPr>
          <p:cNvSpPr txBox="1">
            <a:spLocks/>
          </p:cNvSpPr>
          <p:nvPr/>
        </p:nvSpPr>
        <p:spPr>
          <a:xfrm>
            <a:off x="464403" y="699143"/>
            <a:ext cx="10969200" cy="4530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pt-BR" sz="2200" dirty="0">
                <a:solidFill>
                  <a:srgbClr val="FF0000"/>
                </a:solidFill>
              </a:rPr>
              <a:t>FASE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3CB4C12-30F0-445F-9601-EC70AE7D8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3" y="1083519"/>
            <a:ext cx="8633237" cy="48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5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2">
            <a:extLst>
              <a:ext uri="{FF2B5EF4-FFF2-40B4-BE49-F238E27FC236}">
                <a16:creationId xmlns:a16="http://schemas.microsoft.com/office/drawing/2014/main" id="{CD5599BB-E4B1-4ED2-996C-773B132C0392}"/>
              </a:ext>
            </a:extLst>
          </p:cNvPr>
          <p:cNvSpPr txBox="1">
            <a:spLocks/>
          </p:cNvSpPr>
          <p:nvPr/>
        </p:nvSpPr>
        <p:spPr>
          <a:xfrm>
            <a:off x="464403" y="699143"/>
            <a:ext cx="10969200" cy="4530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pt-BR" sz="2200" dirty="0">
                <a:solidFill>
                  <a:srgbClr val="FF0000"/>
                </a:solidFill>
              </a:rPr>
              <a:t>FASE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3A9F2D6-92A6-42D0-BEF8-44A87471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4" y="1033272"/>
            <a:ext cx="3641501" cy="27510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A272D3F-20EF-4D59-B855-AFEB5BFF2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151" y="160393"/>
            <a:ext cx="3625396" cy="27510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335DEBF-E7E6-4291-99AB-05581F6D3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215" y="283653"/>
            <a:ext cx="3851130" cy="29025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F028AE1-37D3-481D-8C07-BE6F25CED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75" y="4038536"/>
            <a:ext cx="3872369" cy="26643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C67CB69-5A7A-4B97-BBDF-927DEFC9C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7351" y="3708331"/>
            <a:ext cx="3872369" cy="29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19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Planejamento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528411" y="1229495"/>
            <a:ext cx="10969200" cy="42262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85750" indent="-285750"/>
            <a:r>
              <a:rPr lang="pt-BR" sz="2200" dirty="0">
                <a:solidFill>
                  <a:srgbClr val="FF0000"/>
                </a:solidFill>
              </a:rPr>
              <a:t>Fase 2:</a:t>
            </a:r>
          </a:p>
          <a:p>
            <a:pPr>
              <a:buFontTx/>
              <a:buChar char="-"/>
            </a:pPr>
            <a:r>
              <a:rPr lang="pt-BR" sz="2200" dirty="0"/>
              <a:t>Treinamento com tutores da SESA em Curitiba</a:t>
            </a:r>
          </a:p>
          <a:p>
            <a:pPr>
              <a:buFontTx/>
              <a:buChar char="-"/>
            </a:pPr>
            <a:r>
              <a:rPr lang="pt-BR" sz="2200" dirty="0"/>
              <a:t>Reunião presencial em </a:t>
            </a:r>
            <a:r>
              <a:rPr lang="pt-BR" sz="2200" dirty="0">
                <a:solidFill>
                  <a:srgbClr val="FF0000"/>
                </a:solidFill>
              </a:rPr>
              <a:t>22, 23 e 24/08</a:t>
            </a:r>
          </a:p>
          <a:p>
            <a:pPr>
              <a:buFontTx/>
              <a:buChar char="-"/>
            </a:pPr>
            <a:r>
              <a:rPr lang="pt-BR" sz="2200" dirty="0"/>
              <a:t>80 vagas para PR (</a:t>
            </a:r>
            <a:r>
              <a:rPr lang="pt-BR" sz="2200" dirty="0" err="1"/>
              <a:t>Cosems</a:t>
            </a:r>
            <a:r>
              <a:rPr lang="pt-BR" sz="2200" dirty="0"/>
              <a:t> + DSEI + RS + municípios)</a:t>
            </a:r>
          </a:p>
          <a:p>
            <a:pPr>
              <a:buFontTx/>
              <a:buChar char="-"/>
            </a:pPr>
            <a:endParaRPr lang="pt-BR" sz="2200" dirty="0"/>
          </a:p>
          <a:p>
            <a:pPr>
              <a:buFontTx/>
              <a:buChar char="-"/>
            </a:pPr>
            <a:r>
              <a:rPr lang="pt-BR" sz="2200" dirty="0"/>
              <a:t>RS (VE + APS) </a:t>
            </a:r>
            <a:r>
              <a:rPr lang="pt-BR" sz="2200" dirty="0">
                <a:sym typeface="Wingdings" panose="05000000000000000000" pitchFamily="2" charset="2"/>
              </a:rPr>
              <a:t> 24 vagas</a:t>
            </a: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>
              <a:buFontTx/>
              <a:buChar char="-"/>
            </a:pPr>
            <a:r>
              <a:rPr lang="pt-BR" sz="2200" dirty="0"/>
              <a:t>01ª, 03ª, 04ª, 05ª, 06ª, 07ª, 09ª, 11ª, 12ª, 13ª, 16ª, 18ª Regionais de Saúde.</a:t>
            </a:r>
          </a:p>
          <a:p>
            <a:pPr marL="0" indent="0">
              <a:buNone/>
            </a:pPr>
            <a:r>
              <a:rPr lang="pt-BR" sz="2200" dirty="0"/>
              <a:t>- 3 vagas para DSEI</a:t>
            </a:r>
          </a:p>
          <a:p>
            <a:pPr marL="0" indent="0">
              <a:buNone/>
            </a:pPr>
            <a:r>
              <a:rPr lang="pt-BR" sz="2200" dirty="0"/>
              <a:t>- 55 vagas para COSEMS que fará a distribuição entre os apoiadores e municípios.</a:t>
            </a:r>
          </a:p>
          <a:p>
            <a:pPr marL="0" indent="0">
              <a:buNone/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684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4BBDEF-B556-4D34-AE75-AA175634A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1266825"/>
            <a:ext cx="11096625" cy="4324350"/>
          </a:xfrm>
          <a:prstGeom prst="rect">
            <a:avLst/>
          </a:prstGeom>
        </p:spPr>
      </p:pic>
      <p:sp>
        <p:nvSpPr>
          <p:cNvPr id="13" name="PlaceHolder 2">
            <a:extLst>
              <a:ext uri="{FF2B5EF4-FFF2-40B4-BE49-F238E27FC236}">
                <a16:creationId xmlns:a16="http://schemas.microsoft.com/office/drawing/2014/main" id="{CD5599BB-E4B1-4ED2-996C-773B132C0392}"/>
              </a:ext>
            </a:extLst>
          </p:cNvPr>
          <p:cNvSpPr txBox="1">
            <a:spLocks/>
          </p:cNvSpPr>
          <p:nvPr/>
        </p:nvSpPr>
        <p:spPr>
          <a:xfrm>
            <a:off x="464403" y="699143"/>
            <a:ext cx="10969200" cy="4530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pt-BR" sz="2200" dirty="0">
                <a:solidFill>
                  <a:srgbClr val="FF0000"/>
                </a:solidFill>
              </a:rPr>
              <a:t>FASE 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424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2">
            <a:extLst>
              <a:ext uri="{FF2B5EF4-FFF2-40B4-BE49-F238E27FC236}">
                <a16:creationId xmlns:a16="http://schemas.microsoft.com/office/drawing/2014/main" id="{CD5599BB-E4B1-4ED2-996C-773B132C0392}"/>
              </a:ext>
            </a:extLst>
          </p:cNvPr>
          <p:cNvSpPr txBox="1">
            <a:spLocks/>
          </p:cNvSpPr>
          <p:nvPr/>
        </p:nvSpPr>
        <p:spPr>
          <a:xfrm>
            <a:off x="464403" y="699143"/>
            <a:ext cx="10969200" cy="4530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pt-BR" sz="2200" dirty="0">
                <a:solidFill>
                  <a:srgbClr val="FF0000"/>
                </a:solidFill>
              </a:rPr>
              <a:t>FASE 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1FE8A1-0AA4-46BD-8FA6-8D9B67557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64" y="238738"/>
            <a:ext cx="4037780" cy="30108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6268F5-4DC0-40E9-8DC9-111AEBD37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05" y="91823"/>
            <a:ext cx="4001621" cy="30108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708325A-689F-41EF-B3A4-A40B7AD94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112" y="3249548"/>
            <a:ext cx="3907468" cy="29093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7B4F25-C287-4DC6-9E7E-8A70E949E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3" y="3353336"/>
            <a:ext cx="4204708" cy="31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Saúde infantil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61EC4B-0740-485B-A051-9324DE79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06" y="958320"/>
            <a:ext cx="3233825" cy="22811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7E326A-9B29-4923-A52C-B6F4A35CD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751" y="4042726"/>
            <a:ext cx="4075755" cy="26381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B4AC6A-818C-4043-85EF-9E1D22F24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925" y="736378"/>
            <a:ext cx="3035115" cy="23545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Planejamento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528411" y="1229495"/>
            <a:ext cx="10969200" cy="42262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85750" indent="-285750"/>
            <a:r>
              <a:rPr lang="pt-BR" sz="2200" dirty="0">
                <a:solidFill>
                  <a:srgbClr val="FF0000"/>
                </a:solidFill>
              </a:rPr>
              <a:t>Fase 3:</a:t>
            </a:r>
          </a:p>
          <a:p>
            <a:pPr>
              <a:buFontTx/>
              <a:buChar char="-"/>
            </a:pPr>
            <a:r>
              <a:rPr lang="pt-BR" sz="2200" dirty="0"/>
              <a:t>Treinamento com tutores nas Regionais de Saúde </a:t>
            </a:r>
          </a:p>
          <a:p>
            <a:pPr>
              <a:buFontTx/>
              <a:buChar char="-"/>
            </a:pPr>
            <a:r>
              <a:rPr lang="pt-BR" sz="2200" dirty="0"/>
              <a:t>Reunião presencial em </a:t>
            </a:r>
            <a:r>
              <a:rPr lang="pt-BR" sz="2200" dirty="0">
                <a:solidFill>
                  <a:srgbClr val="FF0000"/>
                </a:solidFill>
              </a:rPr>
              <a:t>12, 13 e 14/09</a:t>
            </a: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>
              <a:buFontTx/>
              <a:buChar char="-"/>
            </a:pPr>
            <a:r>
              <a:rPr lang="pt-BR" sz="2200" dirty="0"/>
              <a:t>Cada RS deve capacitar pelo menos 02 pessoas de cada município de sua abrangência (APS + VE)</a:t>
            </a:r>
          </a:p>
          <a:p>
            <a:pPr>
              <a:buFontTx/>
              <a:buChar char="-"/>
            </a:pPr>
            <a:endParaRPr lang="pt-BR" sz="2200" dirty="0"/>
          </a:p>
          <a:p>
            <a:pPr marL="0" indent="0">
              <a:buNone/>
            </a:pPr>
            <a:r>
              <a:rPr lang="pt-BR" sz="2200" dirty="0">
                <a:solidFill>
                  <a:srgbClr val="FF0000"/>
                </a:solidFill>
              </a:rPr>
              <a:t>Multiplicação da metodologia para os 399 municípios do PR</a:t>
            </a:r>
          </a:p>
          <a:p>
            <a:pPr marL="0" indent="0">
              <a:buNone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 marL="0" indent="0"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3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Planejamento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528411" y="1229495"/>
            <a:ext cx="10969200" cy="42262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85750" indent="-285750"/>
            <a:r>
              <a:rPr lang="pt-BR" sz="2200" dirty="0">
                <a:solidFill>
                  <a:srgbClr val="FF0000"/>
                </a:solidFill>
              </a:rPr>
              <a:t>Fase 3:</a:t>
            </a:r>
          </a:p>
          <a:p>
            <a:pPr>
              <a:buFontTx/>
              <a:buChar char="-"/>
            </a:pPr>
            <a:r>
              <a:rPr lang="pt-BR" sz="2200" dirty="0"/>
              <a:t>01, </a:t>
            </a:r>
            <a:r>
              <a:rPr lang="pt-BR" sz="2200" dirty="0">
                <a:solidFill>
                  <a:srgbClr val="FF0000"/>
                </a:solidFill>
              </a:rPr>
              <a:t>02</a:t>
            </a:r>
            <a:r>
              <a:rPr lang="pt-BR" sz="2200" dirty="0"/>
              <a:t> e 03RS – 88 pessoas (13 tutores)</a:t>
            </a:r>
          </a:p>
          <a:p>
            <a:pPr>
              <a:buFontTx/>
              <a:buChar char="-"/>
            </a:pPr>
            <a:r>
              <a:rPr lang="pt-BR" sz="2200" dirty="0"/>
              <a:t>04, </a:t>
            </a:r>
            <a:r>
              <a:rPr lang="pt-BR" sz="2200" dirty="0">
                <a:solidFill>
                  <a:srgbClr val="FF0000"/>
                </a:solidFill>
              </a:rPr>
              <a:t>05</a:t>
            </a:r>
            <a:r>
              <a:rPr lang="pt-BR" sz="2200" dirty="0"/>
              <a:t> e 06RS – 58 pessoas (15 tutores)</a:t>
            </a:r>
          </a:p>
          <a:p>
            <a:pPr>
              <a:buFontTx/>
              <a:buChar char="-"/>
            </a:pPr>
            <a:r>
              <a:rPr lang="pt-BR" sz="2200" dirty="0"/>
              <a:t>07 e </a:t>
            </a:r>
            <a:r>
              <a:rPr lang="pt-BR" sz="2200" dirty="0">
                <a:solidFill>
                  <a:srgbClr val="FF0000"/>
                </a:solidFill>
              </a:rPr>
              <a:t>08</a:t>
            </a:r>
            <a:r>
              <a:rPr lang="pt-BR" sz="2200" dirty="0"/>
              <a:t>RS – 74 pessoas (9 tutores)</a:t>
            </a:r>
          </a:p>
          <a:p>
            <a:pPr>
              <a:buFontTx/>
              <a:buChar char="-"/>
            </a:pPr>
            <a:r>
              <a:rPr lang="pt-BR" sz="2200" dirty="0"/>
              <a:t>09, </a:t>
            </a:r>
            <a:r>
              <a:rPr lang="pt-BR" sz="2200" dirty="0">
                <a:solidFill>
                  <a:srgbClr val="FF0000"/>
                </a:solidFill>
              </a:rPr>
              <a:t>10</a:t>
            </a:r>
            <a:r>
              <a:rPr lang="pt-BR" sz="2200" dirty="0"/>
              <a:t>, 20 RS – 94 pessoas (14 tutores)</a:t>
            </a:r>
          </a:p>
          <a:p>
            <a:pPr>
              <a:buFontTx/>
              <a:buChar char="-"/>
            </a:pPr>
            <a:r>
              <a:rPr lang="pt-BR" sz="2200" dirty="0"/>
              <a:t>11, </a:t>
            </a:r>
            <a:r>
              <a:rPr lang="pt-BR" sz="2200" dirty="0">
                <a:solidFill>
                  <a:srgbClr val="FF0000"/>
                </a:solidFill>
              </a:rPr>
              <a:t>12</a:t>
            </a:r>
            <a:r>
              <a:rPr lang="pt-BR" sz="2200" dirty="0"/>
              <a:t> e 13 RS – 100 pessoas (14 tutores)</a:t>
            </a:r>
          </a:p>
          <a:p>
            <a:pPr>
              <a:buFontTx/>
              <a:buChar char="-"/>
            </a:pPr>
            <a:r>
              <a:rPr lang="pt-BR" sz="2200" dirty="0"/>
              <a:t>14 e </a:t>
            </a:r>
            <a:r>
              <a:rPr lang="pt-BR" sz="2200" dirty="0">
                <a:solidFill>
                  <a:srgbClr val="FF0000"/>
                </a:solidFill>
              </a:rPr>
              <a:t>15</a:t>
            </a:r>
            <a:r>
              <a:rPr lang="pt-BR" sz="2200" dirty="0"/>
              <a:t> RS – 108 pessoas ( 8 tutores)</a:t>
            </a:r>
          </a:p>
          <a:p>
            <a:pPr>
              <a:buFontTx/>
              <a:buChar char="-"/>
            </a:pPr>
            <a:r>
              <a:rPr lang="pt-BR" sz="2200" dirty="0">
                <a:solidFill>
                  <a:srgbClr val="FF0000"/>
                </a:solidFill>
              </a:rPr>
              <a:t>16</a:t>
            </a:r>
            <a:r>
              <a:rPr lang="pt-BR" sz="2200" dirty="0"/>
              <a:t>, 21 e 22 RS – 68 pessoas (13 tutores)</a:t>
            </a:r>
          </a:p>
          <a:p>
            <a:pPr>
              <a:buFontTx/>
              <a:buChar char="-"/>
            </a:pPr>
            <a:r>
              <a:rPr lang="pt-BR" sz="2200" dirty="0">
                <a:solidFill>
                  <a:srgbClr val="FF0000"/>
                </a:solidFill>
              </a:rPr>
              <a:t>17</a:t>
            </a:r>
            <a:r>
              <a:rPr lang="pt-BR" sz="2200" dirty="0"/>
              <a:t>, 18 e 19 RS – 116 pessoas (13 tutores)</a:t>
            </a:r>
          </a:p>
          <a:p>
            <a:pPr>
              <a:buFontTx/>
              <a:buChar char="-"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OFICINA REALIZADA POR IMERSÃO – CUSTEIO SESA</a:t>
            </a:r>
          </a:p>
          <a:p>
            <a:pPr>
              <a:buFontTx/>
              <a:buChar char="-"/>
            </a:pPr>
            <a:endParaRPr lang="pt-BR" sz="2200" dirty="0"/>
          </a:p>
          <a:p>
            <a:pPr>
              <a:buFontTx/>
              <a:buChar char="-"/>
            </a:pPr>
            <a:endParaRPr lang="pt-BR" sz="2200" dirty="0"/>
          </a:p>
          <a:p>
            <a:pPr marL="0" indent="0"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648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Ações e estratégias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528411" y="1229495"/>
            <a:ext cx="10969200" cy="42262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85750" indent="-285750"/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Campanha Estadual de Multivacinação está prevista para o período de </a:t>
            </a:r>
            <a:r>
              <a:rPr lang="pt-BR" sz="2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a 28 de outubro de 2023. </a:t>
            </a:r>
          </a:p>
          <a:p>
            <a:pPr marL="285750" indent="-285750"/>
            <a:endParaRPr lang="pt-BR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vacinação de rotina de </a:t>
            </a:r>
            <a:r>
              <a:rPr lang="pt-BR" sz="2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 seletiva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conforme avaliação do cartão vacinal de crianças, adolescentes, adultos, idosos, gestantes e puérperas, com aplicação das vacinas disponíveis: Hepatite B, </a:t>
            </a:r>
            <a:r>
              <a:rPr lang="pt-BR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Pentavalente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Vacina Inativada Poliomielite (VIP), Vacina Oral de Poliomielite (VOP), Pneumocócica 10 Valente, Meningocócica C, Meningocócica ACWY, Tríplice Viral (SCR), Tetra Viral (SCRV), Hepatite A, Febre Amarela, Rota Vírus, HPV, DTP, </a:t>
            </a:r>
            <a:r>
              <a:rPr lang="pt-BR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DTPa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/>
            <a:endParaRPr lang="pt-BR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 D mobilização estadual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21 de outubro (proposta nacional)</a:t>
            </a:r>
          </a:p>
          <a:p>
            <a:pPr marL="285750" indent="-285750"/>
            <a:endParaRPr lang="pt-BR" sz="2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t-BR" sz="2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t-BR" sz="2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323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Ações e estratégias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528411" y="1229495"/>
            <a:ext cx="10969200" cy="208063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85750" indent="-285750"/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Desenvolvimento de mídias para a campanha.</a:t>
            </a:r>
          </a:p>
          <a:p>
            <a:pPr marL="285750" indent="-285750"/>
            <a:endParaRPr lang="pt-BR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Funcionamento das salas de vacinas em horário estendido</a:t>
            </a:r>
          </a:p>
          <a:p>
            <a:pPr marL="0" indent="0">
              <a:buNone/>
            </a:pPr>
            <a:endParaRPr lang="pt-BR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Aplicação extramuros de doses em </a:t>
            </a:r>
            <a:r>
              <a:rPr lang="pt-BR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drive- </a:t>
            </a:r>
            <a:r>
              <a:rPr lang="pt-BR" sz="2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creches, escolas, universidades, asilos, empresas, clubes de serviços, terminais de ônibus, supermercados, entre outros, para aplicação das vacinas contra a COVID-19 e influenza, para a faixa etária preconizada pelo Ministério da Saúde.</a:t>
            </a: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680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Produto a ser entregue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528411" y="1531247"/>
            <a:ext cx="10969200" cy="42262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85750" indent="-285750"/>
            <a:r>
              <a:rPr lang="pt-BR" sz="2200" dirty="0"/>
              <a:t>Após a realização das oficinas de </a:t>
            </a:r>
            <a:r>
              <a:rPr lang="pt-BR" sz="2200" dirty="0" err="1"/>
              <a:t>microplanejamento</a:t>
            </a:r>
            <a:r>
              <a:rPr lang="pt-BR" sz="2200" dirty="0"/>
              <a:t> para os municípios</a:t>
            </a:r>
          </a:p>
          <a:p>
            <a:pPr marL="285750" indent="-285750"/>
            <a:endParaRPr lang="pt-BR" sz="2200" dirty="0"/>
          </a:p>
          <a:p>
            <a:pPr marL="285750" indent="-285750"/>
            <a:r>
              <a:rPr lang="pt-BR" sz="2200" dirty="0"/>
              <a:t> Encaminhamento de relatório com as ações realizadas em território e número de vacinas aplicadas às Regionais de Saúde até o final de novembro (data ainda será estabelecida). </a:t>
            </a:r>
          </a:p>
          <a:p>
            <a:pPr marL="285750" indent="-285750"/>
            <a:endParaRPr lang="pt-BR" sz="2200" dirty="0"/>
          </a:p>
          <a:p>
            <a:pPr marL="285750" indent="-285750"/>
            <a:r>
              <a:rPr lang="pt-BR" sz="2200" dirty="0"/>
              <a:t>Nível central da SESA irá compilar os relatórios para encaminhamento ao Ministério da Saúde até final de novembro</a:t>
            </a:r>
            <a:endParaRPr lang="pt-BR" sz="2200" dirty="0"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A6BE50F-AAC3-4E4C-8114-C311488A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0" y="4173439"/>
            <a:ext cx="2382202" cy="24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34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Financiamento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528411" y="1399031"/>
            <a:ext cx="10969200" cy="405673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Repasse de incentivo financeiro, fundo a fundo, para a SESA e aos municípios paranaenses de forma escalonada</a:t>
            </a:r>
          </a:p>
          <a:p>
            <a:endParaRPr lang="pt-BR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60% dos valores previstos serão disponibilizados a SESA e aos 399 municípios</a:t>
            </a:r>
          </a:p>
          <a:p>
            <a:endParaRPr lang="pt-BR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40% serão destinados apenas àqueles que realizarem o </a:t>
            </a:r>
            <a:r>
              <a:rPr lang="pt-BR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microplanejamento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Campanha Estadual de Multivacinação e a entrega dos relatórios nas datas previamente acordadas com o Ministério da Saúde</a:t>
            </a: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4D079C-34FE-43BE-AE42-9D69DD71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032" y="4203232"/>
            <a:ext cx="2928937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Financiamento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528411" y="1591055"/>
            <a:ext cx="10969200" cy="386471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t-BR" sz="2200" dirty="0"/>
              <a:t>O aporte financeiro previsto para a SESA é de R$ 554.217,15, sendo que 60% corresponde a R$ 332.530,29 e 40% a R$ 221.686,86.</a:t>
            </a:r>
          </a:p>
          <a:p>
            <a:endParaRPr lang="pt-BR" sz="2200" dirty="0"/>
          </a:p>
          <a:p>
            <a:r>
              <a:rPr lang="pt-BR" sz="2200" dirty="0"/>
              <a:t>O aporte financeiro previsto para os municípios é de R$ 5.542.171,52, sendo que 60% corresponde a R$ 3.325.302,86 e 40% a R$ 2.216.868,53 conforme estipulado pelo Ministério da Saúde. Ainda não fui publicada documento oficial que determina os critérios para a utilização dos recursos financeiros.</a:t>
            </a:r>
          </a:p>
          <a:p>
            <a:pPr marL="0" indent="0"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t-BR" sz="20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DA915B-8C58-4FB4-A444-ACA145E4F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032" y="4203232"/>
            <a:ext cx="2928937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95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7" y="273600"/>
            <a:ext cx="10615589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Municípios prioritários no PR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FE4CF6A-F30F-4D89-B607-8DC64891E1AB}"/>
              </a:ext>
            </a:extLst>
          </p:cNvPr>
          <p:cNvGraphicFramePr>
            <a:graphicFrameLocks noGrp="1"/>
          </p:cNvGraphicFramePr>
          <p:nvPr/>
        </p:nvGraphicFramePr>
        <p:xfrm>
          <a:off x="5285232" y="1078177"/>
          <a:ext cx="3840479" cy="5386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6387">
                  <a:extLst>
                    <a:ext uri="{9D8B030D-6E8A-4147-A177-3AD203B41FA5}">
                      <a16:colId xmlns:a16="http://schemas.microsoft.com/office/drawing/2014/main" val="2843548108"/>
                    </a:ext>
                  </a:extLst>
                </a:gridCol>
                <a:gridCol w="518605">
                  <a:extLst>
                    <a:ext uri="{9D8B030D-6E8A-4147-A177-3AD203B41FA5}">
                      <a16:colId xmlns:a16="http://schemas.microsoft.com/office/drawing/2014/main" val="959055456"/>
                    </a:ext>
                  </a:extLst>
                </a:gridCol>
                <a:gridCol w="1275487">
                  <a:extLst>
                    <a:ext uri="{9D8B030D-6E8A-4147-A177-3AD203B41FA5}">
                      <a16:colId xmlns:a16="http://schemas.microsoft.com/office/drawing/2014/main" val="4170024920"/>
                    </a:ext>
                  </a:extLst>
                </a:gridCol>
              </a:tblGrid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Londrina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431094635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Tunas do Paraná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pequeno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913933757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Paranaguá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87945980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Campo Largo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855300004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Mandirituba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691780480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São José dos Pinhais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704134010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Curitiba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256289728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 err="1">
                          <a:effectLst/>
                        </a:rPr>
                        <a:t>Imbaú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pequeno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457218272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Colombo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451429513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Ponta Grossa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828255215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Almirante Tamandaré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476395055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Campina Grande do Sul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174079217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Piraquara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605698154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Telêmaco Borba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496813451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Ibiporã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59981203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Arapongas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411854975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Bocaiúva do Sul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pequeno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171453339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Palmas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065756108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Apucarana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507526940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Reserva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4224106139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Engenheiro Beltrão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pequeno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92136148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Rio Negro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441556079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Fazenda Rio Grande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grande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30600046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Lapa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460339621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Ventania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pequeno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11144477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Nova Laranjeiras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pequeno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008508723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São Mateus do Sul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 err="1">
                          <a:effectLst/>
                        </a:rPr>
                        <a:t>medio</a:t>
                      </a:r>
                      <a:r>
                        <a:rPr lang="pt-BR" sz="800" u="none" strike="noStrike" dirty="0">
                          <a:effectLst/>
                        </a:rPr>
                        <a:t> porte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111778662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Rio Branco do Sul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070561899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São João do Triunfo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pequeno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896549158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Prudentópolis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349805442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Medianeira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medio porte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050313762"/>
                  </a:ext>
                </a:extLst>
              </a:tr>
              <a:tr h="168329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São Pedro do Ivaí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PR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>
                          <a:effectLst/>
                        </a:rPr>
                        <a:t>pequeno porte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188081845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D2A62356-EA46-4095-AA20-EF3B43BC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85" y="1755648"/>
            <a:ext cx="4217274" cy="28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45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2E593AA0-6941-4172-A9D0-46C5964692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573838"/>
            <a:ext cx="12192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03CF060B-2EC8-4D5E-A486-274C189480FC}"/>
              </a:ext>
            </a:extLst>
          </p:cNvPr>
          <p:cNvSpPr>
            <a:spLocks/>
          </p:cNvSpPr>
          <p:nvPr/>
        </p:nvSpPr>
        <p:spPr bwMode="auto">
          <a:xfrm>
            <a:off x="-1519111" y="6732665"/>
            <a:ext cx="10187623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923C067-2DA6-407F-BE8D-C40B54882ADE}"/>
              </a:ext>
            </a:extLst>
          </p:cNvPr>
          <p:cNvSpPr>
            <a:spLocks/>
          </p:cNvSpPr>
          <p:nvPr/>
        </p:nvSpPr>
        <p:spPr bwMode="auto">
          <a:xfrm>
            <a:off x="8729472" y="6732665"/>
            <a:ext cx="3157220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8CE2186-0BAB-41EA-B71E-7454E493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689" y="5904201"/>
            <a:ext cx="1918842" cy="73313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0EB4A4D-C64E-4EB6-8D71-843186EC9F5C}"/>
              </a:ext>
            </a:extLst>
          </p:cNvPr>
          <p:cNvSpPr/>
          <p:nvPr/>
        </p:nvSpPr>
        <p:spPr>
          <a:xfrm>
            <a:off x="4429228" y="2459503"/>
            <a:ext cx="2719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spc="-1" dirty="0">
                <a:solidFill>
                  <a:srgbClr val="000000"/>
                </a:solidFill>
                <a:latin typeface="Arial"/>
                <a:ea typeface="DejaVu Sans"/>
              </a:rPr>
              <a:t>Obrigada</a:t>
            </a:r>
            <a:endParaRPr lang="pt-BR" sz="48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11E2ED1-C88D-47DE-859A-5140E0EF8EB5}"/>
              </a:ext>
            </a:extLst>
          </p:cNvPr>
          <p:cNvSpPr/>
          <p:nvPr/>
        </p:nvSpPr>
        <p:spPr>
          <a:xfrm>
            <a:off x="4635598" y="3382835"/>
            <a:ext cx="230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pc="-1" dirty="0">
                <a:solidFill>
                  <a:srgbClr val="000000"/>
                </a:solidFill>
                <a:latin typeface="Arial"/>
                <a:ea typeface="DejaVu Sans"/>
              </a:rPr>
              <a:t>www.saude.pr.gov.br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813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Cobertura vacinal em criança de até 12 meses de idade, 2023.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5C4CDE-16B3-4FA0-866C-6324AC719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12" y="1759373"/>
            <a:ext cx="11316833" cy="3844721"/>
          </a:xfrm>
          <a:prstGeom prst="rect">
            <a:avLst/>
          </a:prstGeom>
        </p:spPr>
      </p:pic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089B1A45-8742-40E9-98C4-4227AA57720F}"/>
              </a:ext>
            </a:extLst>
          </p:cNvPr>
          <p:cNvSpPr txBox="1">
            <a:spLocks/>
          </p:cNvSpPr>
          <p:nvPr/>
        </p:nvSpPr>
        <p:spPr>
          <a:xfrm>
            <a:off x="425512" y="6179654"/>
            <a:ext cx="3816424" cy="2983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SIPNI, 22/05/2023</a:t>
            </a:r>
            <a:r>
              <a:rPr lang="pt-BR" sz="10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94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Cobertura vacinal em criança de até 12 meses de idade, 2023.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750465-0F33-4660-A1BE-60EA4C9440AD}"/>
              </a:ext>
            </a:extLst>
          </p:cNvPr>
          <p:cNvSpPr txBox="1">
            <a:spLocks/>
          </p:cNvSpPr>
          <p:nvPr/>
        </p:nvSpPr>
        <p:spPr>
          <a:xfrm>
            <a:off x="383293" y="5895198"/>
            <a:ext cx="3816424" cy="2983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SIPNI, 22/05/2023</a:t>
            </a:r>
            <a:r>
              <a:rPr lang="pt-BR" sz="10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7EAC3C-5314-4983-A476-DBFBC12DF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93" y="1656784"/>
            <a:ext cx="11247948" cy="38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8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Cobertura vacinal contra a COVID-19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3395213C-F292-4783-84C8-A37FD0D20B65}"/>
              </a:ext>
            </a:extLst>
          </p:cNvPr>
          <p:cNvSpPr txBox="1">
            <a:spLocks/>
          </p:cNvSpPr>
          <p:nvPr/>
        </p:nvSpPr>
        <p:spPr bwMode="auto">
          <a:xfrm>
            <a:off x="877855" y="6227478"/>
            <a:ext cx="3888432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000" b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Dados do </a:t>
            </a:r>
            <a:r>
              <a:rPr lang="pt-BR" sz="1000" b="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OpenDatasus</a:t>
            </a:r>
            <a:r>
              <a:rPr lang="pt-BR" sz="1000" b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23/08/2023</a:t>
            </a:r>
            <a:r>
              <a:rPr lang="pt-BR" sz="1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D3D28E0-BF02-404D-9C5E-D9E4335996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197285"/>
              </p:ext>
            </p:extLst>
          </p:nvPr>
        </p:nvGraphicFramePr>
        <p:xfrm>
          <a:off x="610708" y="958320"/>
          <a:ext cx="10501062" cy="5137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887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Cobertura vacinal COVID-19 bivalente, DR, pop 18 anos +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04774E-0F84-4948-B0D3-5647D0A71DFE}"/>
              </a:ext>
            </a:extLst>
          </p:cNvPr>
          <p:cNvSpPr txBox="1">
            <a:spLocks/>
          </p:cNvSpPr>
          <p:nvPr/>
        </p:nvSpPr>
        <p:spPr bwMode="auto">
          <a:xfrm>
            <a:off x="877823" y="6459576"/>
            <a:ext cx="3888432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000" b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000" b="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LocalizaSus</a:t>
            </a:r>
            <a:r>
              <a:rPr lang="pt-BR" sz="1000" b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23/08</a:t>
            </a:r>
            <a:r>
              <a:rPr lang="pt-BR" sz="1000" b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/2023.</a:t>
            </a:r>
          </a:p>
        </p:txBody>
      </p:sp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04D7E755-A72C-4FD9-BF3D-5B5CB29AED43}"/>
              </a:ext>
            </a:extLst>
          </p:cNvPr>
          <p:cNvSpPr txBox="1">
            <a:spLocks/>
          </p:cNvSpPr>
          <p:nvPr/>
        </p:nvSpPr>
        <p:spPr bwMode="auto">
          <a:xfrm>
            <a:off x="7561184" y="3975494"/>
            <a:ext cx="4217374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Dose em estoque </a:t>
            </a:r>
            <a:r>
              <a:rPr lang="pt-BR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Cemepa</a:t>
            </a:r>
            <a:r>
              <a:rPr lang="pt-BR" sz="18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: 128.328</a:t>
            </a:r>
          </a:p>
          <a:p>
            <a:pPr algn="just">
              <a:spcBef>
                <a:spcPts val="0"/>
              </a:spcBef>
            </a:pPr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Doses distribuídas pela </a:t>
            </a:r>
            <a:r>
              <a:rPr lang="pt-BR" sz="1800" dirty="0" err="1">
                <a:latin typeface="Arial" panose="020B0604020202020204" pitchFamily="34" charset="0"/>
                <a:cs typeface="Arial" panose="020B0604020202020204" pitchFamily="34" charset="0"/>
              </a:rPr>
              <a:t>Sesa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: 2.336.828</a:t>
            </a:r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Dose em estoque nos municípios: 161.472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2B3B43-65B8-4AD8-9FE1-3333C5050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3" y="1188798"/>
            <a:ext cx="6324219" cy="50403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FCA38E7-3F75-4F39-B6CA-C3ADC026B8A5}"/>
              </a:ext>
            </a:extLst>
          </p:cNvPr>
          <p:cNvSpPr/>
          <p:nvPr/>
        </p:nvSpPr>
        <p:spPr>
          <a:xfrm>
            <a:off x="1024128" y="3858768"/>
            <a:ext cx="5071872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2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10969200" cy="68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25ª Campanha contra a Influenza - doses aplicadas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04774E-0F84-4948-B0D3-5647D0A71DFE}"/>
              </a:ext>
            </a:extLst>
          </p:cNvPr>
          <p:cNvSpPr txBox="1">
            <a:spLocks/>
          </p:cNvSpPr>
          <p:nvPr/>
        </p:nvSpPr>
        <p:spPr bwMode="auto">
          <a:xfrm>
            <a:off x="445800" y="4636444"/>
            <a:ext cx="3888432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000" b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000" b="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LocalizaSus</a:t>
            </a:r>
            <a:r>
              <a:rPr lang="pt-BR" sz="1000" b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23/08/2023</a:t>
            </a:r>
            <a:r>
              <a:rPr lang="pt-BR" sz="1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04D7E755-A72C-4FD9-BF3D-5B5CB29AED43}"/>
              </a:ext>
            </a:extLst>
          </p:cNvPr>
          <p:cNvSpPr txBox="1">
            <a:spLocks/>
          </p:cNvSpPr>
          <p:nvPr/>
        </p:nvSpPr>
        <p:spPr bwMode="auto">
          <a:xfrm>
            <a:off x="813994" y="6219078"/>
            <a:ext cx="4217374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grupos prioritários: criança, trabalhadores de saúde, gestantes, puérperas, indígenas, idosos e professores</a:t>
            </a:r>
          </a:p>
        </p:txBody>
      </p:sp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25797441-4400-4D7E-AF06-38F05561400C}"/>
              </a:ext>
            </a:extLst>
          </p:cNvPr>
          <p:cNvSpPr txBox="1">
            <a:spLocks/>
          </p:cNvSpPr>
          <p:nvPr/>
        </p:nvSpPr>
        <p:spPr bwMode="auto">
          <a:xfrm>
            <a:off x="6518526" y="5730191"/>
            <a:ext cx="4771145" cy="24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Total de doses distribuídas: 4.052.000</a:t>
            </a:r>
          </a:p>
          <a:p>
            <a:pPr algn="just">
              <a:spcBef>
                <a:spcPts val="0"/>
              </a:spcBef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Dose em estoque </a:t>
            </a:r>
            <a:r>
              <a:rPr lang="pt-BR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Cemepar</a:t>
            </a: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: zero</a:t>
            </a:r>
          </a:p>
          <a:p>
            <a:pPr algn="just">
              <a:spcBef>
                <a:spcPts val="0"/>
              </a:spcBef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Dose em estoque nos municípios: 669.120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9B514F-1721-4719-A793-1A667A240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00" y="958320"/>
            <a:ext cx="9716231" cy="36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41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10708" y="273600"/>
            <a:ext cx="8967858" cy="7222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2800" b="1" spc="-1" dirty="0">
                <a:solidFill>
                  <a:srgbClr val="006FB0"/>
                </a:solidFill>
                <a:latin typeface="Arial"/>
                <a:ea typeface="DejaVu Sans"/>
              </a:rPr>
              <a:t>Distribuição de imunobiológicos ao PR</a:t>
            </a:r>
            <a:endParaRPr lang="pt-BR" sz="2800" spc="-1" dirty="0">
              <a:solidFill>
                <a:srgbClr val="006FB0"/>
              </a:solidFill>
              <a:latin typeface="Arial"/>
            </a:endParaRPr>
          </a:p>
        </p:txBody>
      </p:sp>
      <p:sp>
        <p:nvSpPr>
          <p:cNvPr id="10" name="Espaço Reservado para Conteúdo 3">
            <a:extLst>
              <a:ext uri="{FF2B5EF4-FFF2-40B4-BE49-F238E27FC236}">
                <a16:creationId xmlns:a16="http://schemas.microsoft.com/office/drawing/2014/main" id="{58E2E199-9623-46BC-B12E-9AEB0460477F}"/>
              </a:ext>
            </a:extLst>
          </p:cNvPr>
          <p:cNvSpPr txBox="1">
            <a:spLocks/>
          </p:cNvSpPr>
          <p:nvPr/>
        </p:nvSpPr>
        <p:spPr bwMode="auto">
          <a:xfrm>
            <a:off x="962872" y="6036624"/>
            <a:ext cx="8525159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None/>
              <a:defRPr/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file:///C:/Users/virginia.santos/Downloads/informe_insumos%20imunobiologicos_Julho_%202023_PDF%20(2).pdf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5EDBE2-BBC7-491F-9AB8-6485B1161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56" y="1186815"/>
            <a:ext cx="6286500" cy="25527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E48CFF0-1C3B-4BBD-9EB4-F5D281813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08" y="4204335"/>
            <a:ext cx="5962650" cy="14668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0EED891-4079-46D7-88B0-81E15695E89D}"/>
              </a:ext>
            </a:extLst>
          </p:cNvPr>
          <p:cNvSpPr txBox="1"/>
          <p:nvPr/>
        </p:nvSpPr>
        <p:spPr>
          <a:xfrm>
            <a:off x="8293769" y="2098307"/>
            <a:ext cx="389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Alerta: </a:t>
            </a:r>
            <a:r>
              <a:rPr lang="pt-BR" dirty="0"/>
              <a:t>aguardando ampliação da validade da vacina Pfizer 6 doses (monovalente) </a:t>
            </a:r>
          </a:p>
        </p:txBody>
      </p:sp>
    </p:spTree>
    <p:extLst>
      <p:ext uri="{BB962C8B-B14F-4D97-AF65-F5344CB8AC3E}">
        <p14:creationId xmlns:p14="http://schemas.microsoft.com/office/powerpoint/2010/main" val="478667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E97C7A7-DF75-6148-9C65-9A288497A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A967A6D-BA08-4174-956F-943D82D3B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53" y="1857627"/>
            <a:ext cx="4809494" cy="1837576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7962F2A0-9800-4EED-836E-A170F9B538F3}"/>
              </a:ext>
            </a:extLst>
          </p:cNvPr>
          <p:cNvSpPr/>
          <p:nvPr/>
        </p:nvSpPr>
        <p:spPr>
          <a:xfrm>
            <a:off x="276780" y="4241100"/>
            <a:ext cx="1163844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dirty="0"/>
              <a:t>Oficina de </a:t>
            </a:r>
            <a:r>
              <a:rPr lang="pt-BR" sz="3600" b="1" dirty="0" err="1"/>
              <a:t>Microplanejamento</a:t>
            </a:r>
            <a:r>
              <a:rPr lang="pt-BR" sz="3600" b="1" dirty="0"/>
              <a:t> para Vacinação de Alta Qualidade</a:t>
            </a:r>
            <a:endParaRPr lang="pt-BR" sz="3600" b="1" spc="-1" dirty="0"/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6D679859-C125-4181-8170-16BFBC9CEB23}"/>
              </a:ext>
            </a:extLst>
          </p:cNvPr>
          <p:cNvSpPr/>
          <p:nvPr/>
        </p:nvSpPr>
        <p:spPr>
          <a:xfrm>
            <a:off x="1100943" y="6083400"/>
            <a:ext cx="97916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400" b="1" strike="noStrike" spc="-1" dirty="0">
                <a:solidFill>
                  <a:schemeClr val="bg2">
                    <a:lumMod val="25000"/>
                  </a:schemeClr>
                </a:solidFill>
                <a:latin typeface="Arial"/>
                <a:ea typeface="DejaVu Sans"/>
              </a:rPr>
              <a:t>Curitiba - PR | Agosto de 2023</a:t>
            </a:r>
            <a:endParaRPr lang="pt-BR" sz="1400" b="0" strike="noStrike" spc="-1" dirty="0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8863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</TotalTime>
  <Words>1379</Words>
  <Application>Microsoft Office PowerPoint</Application>
  <PresentationFormat>Widescreen</PresentationFormat>
  <Paragraphs>288</Paragraphs>
  <Slides>28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Saúde infantil</vt:lpstr>
      <vt:lpstr>Cobertura vacinal em criança de até 12 meses de idade, 2023.</vt:lpstr>
      <vt:lpstr>Cobertura vacinal em criança de até 12 meses de idade, 2023.</vt:lpstr>
      <vt:lpstr>Cobertura vacinal contra a COVID-19</vt:lpstr>
      <vt:lpstr>Cobertura vacinal COVID-19 bivalente, DR, pop 18 anos +</vt:lpstr>
      <vt:lpstr>25ª Campanha contra a Influenza - doses aplicadas</vt:lpstr>
      <vt:lpstr>Distribuição de imunobiológicos ao PR</vt:lpstr>
      <vt:lpstr>Apresentação do PowerPoint</vt:lpstr>
      <vt:lpstr>Introdução</vt:lpstr>
      <vt:lpstr>Atividades de Vacinação Alta Qualidade – AVAQ e Método de Microplanejamento – MP</vt:lpstr>
      <vt:lpstr>Etapas e passos</vt:lpstr>
      <vt:lpstr>Metodologia</vt:lpstr>
      <vt:lpstr>Planejamento</vt:lpstr>
      <vt:lpstr>Apresentação do PowerPoint</vt:lpstr>
      <vt:lpstr>Apresentação do PowerPoint</vt:lpstr>
      <vt:lpstr>Planejamento</vt:lpstr>
      <vt:lpstr>Apresentação do PowerPoint</vt:lpstr>
      <vt:lpstr>Apresentação do PowerPoint</vt:lpstr>
      <vt:lpstr>Planejamento</vt:lpstr>
      <vt:lpstr>Planejamento</vt:lpstr>
      <vt:lpstr>Ações e estratégias</vt:lpstr>
      <vt:lpstr>Ações e estratégias</vt:lpstr>
      <vt:lpstr>Produto a ser entregue</vt:lpstr>
      <vt:lpstr>Financiamento</vt:lpstr>
      <vt:lpstr>Financiamento</vt:lpstr>
      <vt:lpstr>Municípios prioritários no PR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Márcio Popia</dc:creator>
  <cp:lastModifiedBy>lenovoazul eficaz</cp:lastModifiedBy>
  <cp:revision>163</cp:revision>
  <cp:lastPrinted>2019-02-12T10:51:29Z</cp:lastPrinted>
  <dcterms:created xsi:type="dcterms:W3CDTF">2019-02-06T16:41:46Z</dcterms:created>
  <dcterms:modified xsi:type="dcterms:W3CDTF">2023-08-24T11:24:08Z</dcterms:modified>
</cp:coreProperties>
</file>