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media/image1.png" ContentType="image/png"/>
  <Override PartName="/ppt/media/image2.wmf" ContentType="image/x-wmf"/>
  <Override PartName="/ppt/media/image3.wmf" ContentType="image/x-wmf"/>
  <Override PartName="/ppt/media/image4.png" ContentType="image/png"/>
  <Override PartName="/ppt/media/image5.png" ContentType="image/png"/>
  <Override PartName="/ppt/media/image6.wmf" ContentType="image/x-wmf"/>
  <Override PartName="/ppt/charts/chart37.xml" ContentType="application/vnd.openxmlformats-officedocument.drawingml.chart+xml"/>
  <Override PartName="/ppt/charts/chart40.xml" ContentType="application/vnd.openxmlformats-officedocument.drawingml.chart+xml"/>
  <Override PartName="/ppt/charts/chart38.xml" ContentType="application/vnd.openxmlformats-officedocument.drawingml.chart+xml"/>
  <Override PartName="/ppt/charts/chart41.xml" ContentType="application/vnd.openxmlformats-officedocument.drawingml.chart+xml"/>
  <Override PartName="/ppt/charts/chart39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embeddings/oleObject1.xlsx" ContentType="application/vnd.openxmlformats-officedocument.spreadsheetml.sheet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797675" cy="992663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2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2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POR MÊS/ANO DE INTERNAÇÃO - FAIXA DE IDADE &lt; 18 ANOS -  SÍNDROMES RESPIRATÓRIAS - PARAMÁ - SISTEMA CARE PR </a:t>
            </a:r>
          </a:p>
        </c:rich>
      </c:tx>
      <c:layout>
        <c:manualLayout>
          <c:xMode val="edge"/>
          <c:yMode val="edge"/>
          <c:x val="0.106309799262085"/>
          <c:y val="0.0303636970303637"/>
        </c:manualLayout>
      </c:layout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69a2e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#,##0" sourceLinked="0"/>
            <c:dLbl>
              <c:idx val="0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880</c:v>
                </c:pt>
                <c:pt idx="1">
                  <c:v>377</c:v>
                </c:pt>
                <c:pt idx="2">
                  <c:v>739</c:v>
                </c:pt>
                <c:pt idx="3">
                  <c:v>609</c:v>
                </c:pt>
                <c:pt idx="4">
                  <c:v>755</c:v>
                </c:pt>
                <c:pt idx="5">
                  <c:v>699</c:v>
                </c:pt>
              </c:numCache>
            </c:numRef>
          </c:val>
        </c:ser>
        <c:gapWidth val="100"/>
        <c:overlap val="0"/>
        <c:axId val="81625357"/>
        <c:axId val="67437020"/>
      </c:barChart>
      <c:catAx>
        <c:axId val="81625357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67437020"/>
        <c:crosses val="autoZero"/>
        <c:auto val="1"/>
        <c:lblAlgn val="ctr"/>
        <c:lblOffset val="100"/>
        <c:noMultiLvlLbl val="0"/>
      </c:catAx>
      <c:valAx>
        <c:axId val="67437020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81625357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0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INTERNAÇÕES POR MÊS/ANO - FAIXA DE IDADE &gt; 18 ANOS - SÍNDROMES RESPIRATÓRIAS - PARANÁ - SISTEMA CARE PR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General" sourceLinked="0"/>
            <c:dLbl>
              <c:idx val="0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948</c:v>
                </c:pt>
                <c:pt idx="1">
                  <c:v>1020</c:v>
                </c:pt>
                <c:pt idx="2">
                  <c:v>1033</c:v>
                </c:pt>
                <c:pt idx="3">
                  <c:v>1147</c:v>
                </c:pt>
                <c:pt idx="4">
                  <c:v>1381</c:v>
                </c:pt>
                <c:pt idx="5">
                  <c:v>1295</c:v>
                </c:pt>
              </c:numCache>
            </c:numRef>
          </c:val>
        </c:ser>
        <c:gapWidth val="100"/>
        <c:overlap val="0"/>
        <c:axId val="89573534"/>
        <c:axId val="34678242"/>
      </c:barChart>
      <c:catAx>
        <c:axId val="8957353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34678242"/>
        <c:crosses val="autoZero"/>
        <c:auto val="1"/>
        <c:lblAlgn val="ctr"/>
        <c:lblOffset val="100"/>
        <c:noMultiLvlLbl val="0"/>
      </c:catAx>
      <c:valAx>
        <c:axId val="34678242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89573534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000" spc="-1" strike="noStrike">
                <a:solidFill>
                  <a:srgbClr val="000000"/>
                </a:solidFill>
                <a:latin typeface="Arial"/>
                <a:ea typeface="DejaVu Sans"/>
              </a:rPr>
              <a:t>INTERNAÇÕES - CASOS SÍNDROMES RESPIRATÓRIAS -  &lt; 18 ANOS - MACRO SOLICITANTE - SISTEMA CARE PR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LESTE</c:v>
                </c:pt>
              </c:strCache>
            </c:strRef>
          </c:tx>
          <c:spPr>
            <a:solidFill>
              <a:srgbClr val="004586"/>
            </a:solidFill>
            <a:ln w="28800">
              <a:solidFill>
                <a:srgbClr val="004586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264</c:v>
                </c:pt>
                <c:pt idx="1">
                  <c:v>252</c:v>
                </c:pt>
                <c:pt idx="2">
                  <c:v>284</c:v>
                </c:pt>
                <c:pt idx="3">
                  <c:v>120</c:v>
                </c:pt>
                <c:pt idx="4">
                  <c:v>228</c:v>
                </c:pt>
                <c:pt idx="5">
                  <c:v>257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OESTE</c:v>
                </c:pt>
              </c:strCache>
            </c:strRef>
          </c:tx>
          <c:spPr>
            <a:solidFill>
              <a:srgbClr val="ff420e"/>
            </a:solidFill>
            <a:ln w="28800">
              <a:solidFill>
                <a:srgbClr val="ff420e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b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6"/>
                <c:pt idx="0">
                  <c:v>140</c:v>
                </c:pt>
                <c:pt idx="1">
                  <c:v>131</c:v>
                </c:pt>
                <c:pt idx="2">
                  <c:v>103</c:v>
                </c:pt>
                <c:pt idx="3">
                  <c:v>58</c:v>
                </c:pt>
                <c:pt idx="4">
                  <c:v>96</c:v>
                </c:pt>
                <c:pt idx="5">
                  <c:v>123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NOROESTE</c:v>
                </c:pt>
              </c:strCache>
            </c:strRef>
          </c:tx>
          <c:spPr>
            <a:solidFill>
              <a:srgbClr val="ffd320"/>
            </a:solidFill>
            <a:ln w="28800">
              <a:solidFill>
                <a:srgbClr val="ffd320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6"/>
                <c:pt idx="0">
                  <c:v>204</c:v>
                </c:pt>
                <c:pt idx="1">
                  <c:v>156</c:v>
                </c:pt>
                <c:pt idx="2">
                  <c:v>161</c:v>
                </c:pt>
                <c:pt idx="3">
                  <c:v>103</c:v>
                </c:pt>
                <c:pt idx="4">
                  <c:v>104</c:v>
                </c:pt>
                <c:pt idx="5">
                  <c:v>137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NORTE</c:v>
                </c:pt>
              </c:strCache>
            </c:strRef>
          </c:tx>
          <c:spPr>
            <a:solidFill>
              <a:srgbClr val="579d1c"/>
            </a:solidFill>
            <a:ln w="28800">
              <a:solidFill>
                <a:srgbClr val="579d1c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6"/>
                <c:pt idx="0">
                  <c:v>272</c:v>
                </c:pt>
                <c:pt idx="1">
                  <c:v>200</c:v>
                </c:pt>
                <c:pt idx="2">
                  <c:v>207</c:v>
                </c:pt>
                <c:pt idx="3">
                  <c:v>96</c:v>
                </c:pt>
                <c:pt idx="4">
                  <c:v>181</c:v>
                </c:pt>
                <c:pt idx="5">
                  <c:v>182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7e0021"/>
            </a:solidFill>
            <a:ln w="28800">
              <a:solidFill>
                <a:srgbClr val="7e0021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6"/>
                <c:pt idx="0">
                  <c:v>880</c:v>
                </c:pt>
                <c:pt idx="1">
                  <c:v>739</c:v>
                </c:pt>
                <c:pt idx="2">
                  <c:v>755</c:v>
                </c:pt>
                <c:pt idx="3">
                  <c:v>377</c:v>
                </c:pt>
                <c:pt idx="4">
                  <c:v>609</c:v>
                </c:pt>
                <c:pt idx="5">
                  <c:v>699</c:v>
                </c:pt>
              </c:numCache>
            </c:numRef>
          </c:val>
          <c:smooth val="0"/>
        </c:ser>
        <c:hiLowLines>
          <c:spPr>
            <a:ln w="0">
              <a:noFill/>
            </a:ln>
          </c:spPr>
        </c:hiLowLines>
        <c:marker val="0"/>
        <c:axId val="60223827"/>
        <c:axId val="24416409"/>
      </c:lineChart>
      <c:catAx>
        <c:axId val="60223827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24416409"/>
        <c:crosses val="autoZero"/>
        <c:auto val="1"/>
        <c:lblAlgn val="ctr"/>
        <c:lblOffset val="100"/>
        <c:noMultiLvlLbl val="0"/>
      </c:catAx>
      <c:valAx>
        <c:axId val="24416409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Lucida Sans Unicode"/>
                <a:ea typeface="DejaVu Sans"/>
              </a:defRPr>
            </a:pPr>
          </a:p>
        </c:txPr>
        <c:crossAx val="60223827"/>
        <c:crossesAt val="1"/>
        <c:crossBetween val="midCat"/>
      </c:valAx>
      <c:spPr>
        <a:noFill/>
        <a:ln w="0">
          <a:solidFill>
            <a:srgbClr val="b3b3b3"/>
          </a:solidFill>
        </a:ln>
      </c:spPr>
    </c:plotArea>
    <c:legend>
      <c:legendPos val="b"/>
      <c:overlay val="0"/>
      <c:spPr>
        <a:noFill/>
        <a:ln w="0">
          <a:noFill/>
        </a:ln>
      </c:spPr>
      <c:txPr>
        <a:bodyPr/>
        <a:lstStyle/>
        <a:p>
          <a:pPr>
            <a:defRPr b="1" sz="800" spc="-1" strike="noStrike">
              <a:solidFill>
                <a:srgbClr val="000000"/>
              </a:solidFill>
              <a:latin typeface="Arial"/>
              <a:ea typeface="DejaVu Sans"/>
            </a:defRPr>
          </a:pPr>
        </a:p>
      </c:txPr>
    </c:legend>
    <c:plotVisOnly val="1"/>
    <c:dispBlanksAs val="gap"/>
  </c:chart>
  <c:spPr>
    <a:solidFill>
      <a:srgbClr val="ffffff"/>
    </a:solidFill>
    <a:ln w="0">
      <a:noFill/>
    </a:ln>
  </c:spPr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000" spc="-1" strike="noStrike">
                <a:solidFill>
                  <a:srgbClr val="000000"/>
                </a:solidFill>
                <a:latin typeface="Arial"/>
                <a:ea typeface="DejaVu Sans"/>
              </a:rPr>
              <a:t>INTERNAÇÕES - CASOS SÍNDROMES RESPIRATÓRIAS - &gt; 18 ANOS - MACRO SOLICITANTE - SISTEMA CARE PR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LESTE</c:v>
                </c:pt>
              </c:strCache>
            </c:strRef>
          </c:tx>
          <c:spPr>
            <a:solidFill>
              <a:srgbClr val="004586"/>
            </a:solidFill>
            <a:ln w="28800">
              <a:solidFill>
                <a:srgbClr val="004586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310</c:v>
                </c:pt>
                <c:pt idx="1">
                  <c:v>382</c:v>
                </c:pt>
                <c:pt idx="2">
                  <c:v>522</c:v>
                </c:pt>
                <c:pt idx="3">
                  <c:v>373</c:v>
                </c:pt>
                <c:pt idx="4">
                  <c:v>476</c:v>
                </c:pt>
                <c:pt idx="5">
                  <c:v>507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OESTE</c:v>
                </c:pt>
              </c:strCache>
            </c:strRef>
          </c:tx>
          <c:spPr>
            <a:solidFill>
              <a:srgbClr val="ff420e"/>
            </a:solidFill>
            <a:ln w="28800">
              <a:solidFill>
                <a:srgbClr val="ff420e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b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6"/>
                <c:pt idx="0">
                  <c:v>141</c:v>
                </c:pt>
                <c:pt idx="1">
                  <c:v>191</c:v>
                </c:pt>
                <c:pt idx="2">
                  <c:v>233</c:v>
                </c:pt>
                <c:pt idx="3">
                  <c:v>137</c:v>
                </c:pt>
                <c:pt idx="4">
                  <c:v>156</c:v>
                </c:pt>
                <c:pt idx="5">
                  <c:v>201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NOROESTE</c:v>
                </c:pt>
              </c:strCache>
            </c:strRef>
          </c:tx>
          <c:spPr>
            <a:solidFill>
              <a:srgbClr val="ffd320"/>
            </a:solidFill>
            <a:ln w="28800">
              <a:solidFill>
                <a:srgbClr val="ffd320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6"/>
                <c:pt idx="0">
                  <c:v>185</c:v>
                </c:pt>
                <c:pt idx="1">
                  <c:v>199</c:v>
                </c:pt>
                <c:pt idx="2">
                  <c:v>202</c:v>
                </c:pt>
                <c:pt idx="3">
                  <c:v>199</c:v>
                </c:pt>
                <c:pt idx="4">
                  <c:v>160</c:v>
                </c:pt>
                <c:pt idx="5">
                  <c:v>213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NORTE</c:v>
                </c:pt>
              </c:strCache>
            </c:strRef>
          </c:tx>
          <c:spPr>
            <a:solidFill>
              <a:srgbClr val="579d1c"/>
            </a:solidFill>
            <a:ln w="28800">
              <a:solidFill>
                <a:srgbClr val="579d1c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6"/>
                <c:pt idx="0">
                  <c:v>312</c:v>
                </c:pt>
                <c:pt idx="1">
                  <c:v>261</c:v>
                </c:pt>
                <c:pt idx="2">
                  <c:v>424</c:v>
                </c:pt>
                <c:pt idx="3">
                  <c:v>311</c:v>
                </c:pt>
                <c:pt idx="4">
                  <c:v>355</c:v>
                </c:pt>
                <c:pt idx="5">
                  <c:v>374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7e0021"/>
            </a:solidFill>
            <a:ln w="28800">
              <a:solidFill>
                <a:srgbClr val="7e0021"/>
              </a:solidFill>
              <a:round/>
            </a:ln>
          </c:spPr>
          <c:marker>
            <c:symbol val="none"/>
          </c:marker>
          <c:dLbls>
            <c:numFmt formatCode="General" sourceLinked="0"/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ABR/23</c:v>
                </c:pt>
                <c:pt idx="2">
                  <c:v>MAI/23</c:v>
                </c:pt>
                <c:pt idx="3">
                  <c:v>MAR/24</c:v>
                </c:pt>
                <c:pt idx="4">
                  <c:v>ABR/24</c:v>
                </c:pt>
                <c:pt idx="5">
                  <c:v>MAI/24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6"/>
                <c:pt idx="0">
                  <c:v>948</c:v>
                </c:pt>
                <c:pt idx="1">
                  <c:v>1033</c:v>
                </c:pt>
                <c:pt idx="2">
                  <c:v>1381</c:v>
                </c:pt>
                <c:pt idx="3">
                  <c:v>1020</c:v>
                </c:pt>
                <c:pt idx="4">
                  <c:v>1147</c:v>
                </c:pt>
                <c:pt idx="5">
                  <c:v>1295</c:v>
                </c:pt>
              </c:numCache>
            </c:numRef>
          </c:val>
          <c:smooth val="0"/>
        </c:ser>
        <c:hiLowLines>
          <c:spPr>
            <a:ln w="0">
              <a:noFill/>
            </a:ln>
          </c:spPr>
        </c:hiLowLines>
        <c:marker val="0"/>
        <c:axId val="87957717"/>
        <c:axId val="42389233"/>
      </c:lineChart>
      <c:catAx>
        <c:axId val="87957717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42389233"/>
        <c:crosses val="autoZero"/>
        <c:auto val="1"/>
        <c:lblAlgn val="ctr"/>
        <c:lblOffset val="100"/>
        <c:noMultiLvlLbl val="0"/>
      </c:catAx>
      <c:valAx>
        <c:axId val="42389233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87957717"/>
        <c:crossesAt val="1"/>
        <c:crossBetween val="midCat"/>
      </c:valAx>
      <c:spPr>
        <a:noFill/>
        <a:ln w="0">
          <a:solidFill>
            <a:srgbClr val="b3b3b3"/>
          </a:solidFill>
        </a:ln>
      </c:spPr>
    </c:plotArea>
    <c:legend>
      <c:legendPos val="b"/>
      <c:overlay val="0"/>
      <c:spPr>
        <a:noFill/>
        <a:ln w="0">
          <a:noFill/>
        </a:ln>
      </c:spPr>
      <c:txPr>
        <a:bodyPr/>
        <a:lstStyle/>
        <a:p>
          <a:pPr>
            <a:defRPr b="1" sz="800" spc="-1" strike="noStrike">
              <a:solidFill>
                <a:srgbClr val="000000"/>
              </a:solidFill>
              <a:latin typeface="Arial"/>
              <a:ea typeface="DejaVu Sans"/>
            </a:defRPr>
          </a:pPr>
        </a:p>
      </c:txPr>
    </c:legend>
    <c:plotVisOnly val="1"/>
    <c:dispBlanksAs val="gap"/>
  </c:chart>
  <c:spPr>
    <a:solidFill>
      <a:srgbClr val="ffffff"/>
    </a:solidFill>
    <a:ln w="0">
      <a:noFill/>
    </a:ln>
  </c:spPr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2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2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POR MÊS/ANO DE INTERNAÇÃO - FAIXA DE IDADE &lt; 18 ANOS -  CASOS DENGUE - PARAMÁ - SISTEMA CARE PR </a:t>
            </a:r>
          </a:p>
        </c:rich>
      </c:tx>
      <c:layout>
        <c:manualLayout>
          <c:xMode val="edge"/>
          <c:yMode val="edge"/>
          <c:x val="0.106277314263012"/>
          <c:y val="0.0302673418914144"/>
        </c:manualLayout>
      </c:layout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69a2e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#,##0" sourceLinked="0"/>
            <c:dLbl>
              <c:idx val="0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149</c:v>
                </c:pt>
                <c:pt idx="1">
                  <c:v>715</c:v>
                </c:pt>
                <c:pt idx="2">
                  <c:v>257</c:v>
                </c:pt>
                <c:pt idx="3">
                  <c:v>751</c:v>
                </c:pt>
                <c:pt idx="4">
                  <c:v>206</c:v>
                </c:pt>
                <c:pt idx="5">
                  <c:v>631</c:v>
                </c:pt>
              </c:numCache>
            </c:numRef>
          </c:val>
        </c:ser>
        <c:gapWidth val="100"/>
        <c:overlap val="0"/>
        <c:axId val="9708535"/>
        <c:axId val="18457209"/>
      </c:barChart>
      <c:catAx>
        <c:axId val="9708535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18457209"/>
        <c:crosses val="autoZero"/>
        <c:auto val="1"/>
        <c:lblAlgn val="ctr"/>
        <c:lblOffset val="100"/>
        <c:noMultiLvlLbl val="0"/>
      </c:catAx>
      <c:valAx>
        <c:axId val="18457209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9708535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0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INTERNAÇÕES POR MÊS/ANO - FAIXA DE IDADE &gt; 18 ANOS - CASOS DENGUE - PARANÁ - SISTEMA CARE PR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General" sourceLinked="0"/>
            <c:dLbl>
              <c:idx val="0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685</c:v>
                </c:pt>
                <c:pt idx="1">
                  <c:v>4148</c:v>
                </c:pt>
                <c:pt idx="2">
                  <c:v>1852</c:v>
                </c:pt>
                <c:pt idx="3">
                  <c:v>4555</c:v>
                </c:pt>
                <c:pt idx="4">
                  <c:v>1269</c:v>
                </c:pt>
                <c:pt idx="5">
                  <c:v>3931</c:v>
                </c:pt>
              </c:numCache>
            </c:numRef>
          </c:val>
        </c:ser>
        <c:gapWidth val="100"/>
        <c:overlap val="0"/>
        <c:axId val="38745654"/>
        <c:axId val="5800523"/>
      </c:barChart>
      <c:catAx>
        <c:axId val="3874565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5800523"/>
        <c:crosses val="autoZero"/>
        <c:auto val="1"/>
        <c:lblAlgn val="ctr"/>
        <c:lblOffset val="100"/>
        <c:noMultiLvlLbl val="0"/>
      </c:catAx>
      <c:valAx>
        <c:axId val="5800523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38745654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400" spc="-1" strike="noStrike">
                <a:solidFill>
                  <a:srgbClr val="333333"/>
                </a:solidFill>
                <a:latin typeface="Calibri"/>
              </a:defRPr>
            </a:pPr>
            <a:r>
              <a:rPr b="1" sz="1400" spc="-1" strike="noStrike">
                <a:solidFill>
                  <a:srgbClr val="333333"/>
                </a:solidFill>
                <a:latin typeface="Calibri"/>
              </a:rPr>
              <a:t>EVOLUÇÃO DAS NOTIFICAÇÕES NO ANO DE 2024 - POR MACRO NOTIFICADORA - Sinan Online PR</a:t>
            </a:r>
          </a:p>
        </c:rich>
      </c:tx>
      <c:layout>
        <c:manualLayout>
          <c:xMode val="edge"/>
          <c:yMode val="edge"/>
          <c:x val="0.127938764352105"/>
          <c:y val="0.0170037875735353"/>
        </c:manualLayout>
      </c:layout>
      <c:overlay val="0"/>
      <c:spPr>
        <a:noFill/>
        <a:ln w="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598687807545107"/>
          <c:y val="0.134257393827061"/>
          <c:w val="0.736905412793876"/>
          <c:h val="0.829881537593682"/>
        </c:manualLayout>
      </c:layout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Leste</c:v>
                </c:pt>
              </c:strCache>
            </c:strRef>
          </c:tx>
          <c:spPr>
            <a:solidFill>
              <a:srgbClr val="666699"/>
            </a:solidFill>
            <a:ln w="25200">
              <a:solidFill>
                <a:srgbClr val="666699"/>
              </a:solidFill>
              <a:round/>
            </a:ln>
          </c:spPr>
          <c:marker>
            <c:symbol val="none"/>
          </c:marker>
          <c:dLbls>
            <c:numFmt formatCode="General" sourceLinked="1"/>
            <c:txPr>
              <a:bodyPr wrap="none"/>
              <a:lstStyle/>
              <a:p>
                <a:pPr>
                  <a:defRPr b="1" sz="1000" spc="-1" strike="noStrike">
                    <a:solidFill>
                      <a:srgbClr val="333333"/>
                    </a:solidFill>
                    <a:latin typeface="Calibri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eparator>
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5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3780</c:v>
                </c:pt>
                <c:pt idx="1">
                  <c:v>15054</c:v>
                </c:pt>
                <c:pt idx="2">
                  <c:v>34454</c:v>
                </c:pt>
                <c:pt idx="3">
                  <c:v>52165</c:v>
                </c:pt>
                <c:pt idx="4">
                  <c:v>33154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Norte</c:v>
                </c:pt>
              </c:strCache>
            </c:strRef>
          </c:tx>
          <c:spPr>
            <a:solidFill>
              <a:srgbClr val="339966"/>
            </a:solidFill>
            <a:ln w="25200">
              <a:solidFill>
                <a:srgbClr val="339966"/>
              </a:solidFill>
              <a:round/>
            </a:ln>
          </c:spPr>
          <c:marker>
            <c:symbol val="none"/>
          </c:marker>
          <c:dLbls>
            <c:numFmt formatCode="General" sourceLinked="1"/>
            <c:txPr>
              <a:bodyPr wrap="none"/>
              <a:lstStyle/>
              <a:p>
                <a:pPr>
                  <a:defRPr b="1" sz="1000" spc="-1" strike="noStrike">
                    <a:solidFill>
                      <a:srgbClr val="333333"/>
                    </a:solidFill>
                    <a:latin typeface="Calibri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eparator>
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5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25202</c:v>
                </c:pt>
                <c:pt idx="1">
                  <c:v>40369</c:v>
                </c:pt>
                <c:pt idx="2">
                  <c:v>62848</c:v>
                </c:pt>
                <c:pt idx="3">
                  <c:v>63129</c:v>
                </c:pt>
                <c:pt idx="4">
                  <c:v>45872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Oeste</c:v>
                </c:pt>
              </c:strCache>
            </c:strRef>
          </c:tx>
          <c:spPr>
            <a:solidFill>
              <a:srgbClr val="ff0000"/>
            </a:solidFill>
            <a:ln w="12600">
              <a:solidFill>
                <a:srgbClr val="ff0000"/>
              </a:solidFill>
              <a:round/>
            </a:ln>
          </c:spPr>
          <c:marker>
            <c:symbol val="none"/>
          </c:marker>
          <c:dLbls>
            <c:numFmt formatCode="General" sourceLinked="1"/>
            <c:txPr>
              <a:bodyPr wrap="none"/>
              <a:lstStyle/>
              <a:p>
                <a:pPr>
                  <a:defRPr b="1" sz="1000" spc="-1" strike="noStrike">
                    <a:solidFill>
                      <a:srgbClr val="333333"/>
                    </a:solidFill>
                    <a:latin typeface="Calibri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eparator>
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5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11151</c:v>
                </c:pt>
                <c:pt idx="1">
                  <c:v>37002</c:v>
                </c:pt>
                <c:pt idx="2">
                  <c:v>72765</c:v>
                </c:pt>
                <c:pt idx="3">
                  <c:v>79110</c:v>
                </c:pt>
                <c:pt idx="4">
                  <c:v>39127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Noroeste</c:v>
                </c:pt>
              </c:strCache>
            </c:strRef>
          </c:tx>
          <c:spPr>
            <a:solidFill>
              <a:srgbClr val="ffcc00"/>
            </a:solidFill>
            <a:ln w="25200">
              <a:solidFill>
                <a:srgbClr val="ffcc00"/>
              </a:solidFill>
              <a:round/>
            </a:ln>
          </c:spPr>
          <c:marker>
            <c:symbol val="none"/>
          </c:marker>
          <c:dLbls>
            <c:numFmt formatCode="General" sourceLinked="1"/>
            <c:txPr>
              <a:bodyPr wrap="none"/>
              <a:lstStyle/>
              <a:p>
                <a:pPr>
                  <a:defRPr b="1" sz="1000" spc="-1" strike="noStrike">
                    <a:solidFill>
                      <a:srgbClr val="333333"/>
                    </a:solidFill>
                    <a:latin typeface="Calibri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eparator>
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5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5"/>
                <c:pt idx="0">
                  <c:v>16548</c:v>
                </c:pt>
                <c:pt idx="1">
                  <c:v>31614</c:v>
                </c:pt>
                <c:pt idx="2">
                  <c:v>49339</c:v>
                </c:pt>
                <c:pt idx="3">
                  <c:v>44897</c:v>
                </c:pt>
                <c:pt idx="4">
                  <c:v>24231</c:v>
                </c:pt>
              </c:numCache>
            </c:numRef>
          </c:val>
          <c:smooth val="0"/>
        </c:ser>
        <c:hiLowLines>
          <c:spPr>
            <a:ln w="0">
              <a:noFill/>
            </a:ln>
          </c:spPr>
        </c:hiLowLines>
        <c:marker val="0"/>
        <c:axId val="14177091"/>
        <c:axId val="64659701"/>
      </c:lineChart>
      <c:catAx>
        <c:axId val="14177091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0">
            <a:solidFill>
              <a:srgbClr val="c0c0c0"/>
            </a:solidFill>
          </a:ln>
        </c:spPr>
        <c:txPr>
          <a:bodyPr/>
          <a:lstStyle/>
          <a:p>
            <a:pPr>
              <a:defRPr b="1" sz="1000" spc="-1" strike="noStrike">
                <a:solidFill>
                  <a:srgbClr val="333333"/>
                </a:solidFill>
                <a:latin typeface="Calibri"/>
              </a:defRPr>
            </a:pPr>
          </a:p>
        </c:txPr>
        <c:crossAx val="64659701"/>
        <c:crosses val="autoZero"/>
        <c:auto val="1"/>
        <c:lblAlgn val="ctr"/>
        <c:lblOffset val="100"/>
        <c:noMultiLvlLbl val="0"/>
      </c:catAx>
      <c:valAx>
        <c:axId val="64659701"/>
        <c:scaling>
          <c:orientation val="minMax"/>
        </c:scaling>
        <c:delete val="0"/>
        <c:axPos val="l"/>
        <c:majorGridlines>
          <c:spPr>
            <a:ln w="0">
              <a:solidFill>
                <a:srgbClr val="c0c0c0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 w="0">
            <a:noFill/>
          </a:ln>
        </c:spPr>
        <c:txPr>
          <a:bodyPr/>
          <a:lstStyle/>
          <a:p>
            <a:pPr>
              <a:defRPr b="0" sz="900" spc="-1" strike="noStrike">
                <a:solidFill>
                  <a:srgbClr val="333333"/>
                </a:solidFill>
                <a:latin typeface="Calibri"/>
              </a:defRPr>
            </a:pPr>
          </a:p>
        </c:txPr>
        <c:crossAx val="14177091"/>
        <c:crossesAt val="1"/>
        <c:crossBetween val="midCat"/>
      </c:valAx>
      <c:spPr>
        <a:noFill/>
        <a:ln w="12600">
          <a:noFill/>
        </a:ln>
      </c:spPr>
    </c:plotArea>
    <c:legend>
      <c:legendPos val="r"/>
      <c:layout>
        <c:manualLayout>
          <c:xMode val="edge"/>
          <c:yMode val="edge"/>
          <c:x val="0.82547840349918"/>
          <c:y val="0.430010476267225"/>
          <c:w val="0.16004155503308"/>
          <c:h val="0.258623468729852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b="0" sz="1400" spc="-1" strike="noStrike">
              <a:solidFill>
                <a:srgbClr val="333333"/>
              </a:solidFill>
              <a:latin typeface="Calibri"/>
            </a:defRPr>
          </a:pPr>
        </a:p>
      </c:txPr>
    </c:legend>
    <c:plotVisOnly val="1"/>
    <c:dispBlanksAs val="gap"/>
  </c:chart>
  <c:spPr>
    <a:solidFill>
      <a:srgbClr val="ffffff"/>
    </a:solidFill>
    <a:ln w="0">
      <a:solidFill>
        <a:srgbClr val="c0c0c0"/>
      </a:solidFill>
    </a:ln>
  </c:spPr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2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2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POR MÊS/ANO DE INTERNAÇÃO - FAIXA DE IDADE &lt; 18 ANOS - PARAMÁ - SISTEMA CARE PR </a:t>
            </a:r>
          </a:p>
        </c:rich>
      </c:tx>
      <c:layout>
        <c:manualLayout>
          <c:xMode val="edge"/>
          <c:yMode val="edge"/>
          <c:x val="0.106327632177928"/>
          <c:y val="0.0303030303030303"/>
        </c:manualLayout>
      </c:layout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69a2e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3465a4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#,##0" sourceLinked="0"/>
            <c:dLbl>
              <c:idx val="0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#,##0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10658</c:v>
                </c:pt>
                <c:pt idx="1">
                  <c:v>10170</c:v>
                </c:pt>
                <c:pt idx="2">
                  <c:v>9769</c:v>
                </c:pt>
                <c:pt idx="3">
                  <c:v>11251</c:v>
                </c:pt>
                <c:pt idx="4">
                  <c:v>10133</c:v>
                </c:pt>
                <c:pt idx="5">
                  <c:v>11082</c:v>
                </c:pt>
              </c:numCache>
            </c:numRef>
          </c:val>
        </c:ser>
        <c:gapWidth val="100"/>
        <c:overlap val="0"/>
        <c:axId val="86807936"/>
        <c:axId val="7659928"/>
      </c:barChart>
      <c:catAx>
        <c:axId val="86807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7659928"/>
        <c:crosses val="autoZero"/>
        <c:auto val="1"/>
        <c:lblAlgn val="ctr"/>
        <c:lblOffset val="100"/>
        <c:noMultiLvlLbl val="0"/>
      </c:catAx>
      <c:valAx>
        <c:axId val="7659928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86807936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1" sz="1000" spc="-1" strike="noStrike">
                <a:solidFill>
                  <a:srgbClr val="000000"/>
                </a:solidFill>
                <a:latin typeface="Arial"/>
                <a:ea typeface="DejaVu Sans"/>
              </a:rPr>
              <a:t>COMPARATIVO INTERNAÇÕES POR MÊS/ANO - FAIXA DE IDADE &gt; 18 ANOS - PARANÁ - SISTEMA CARE PR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PARANÁ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Pt>
            <c:idx val="0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1"/>
            <c:invertIfNegative val="0"/>
            <c:spPr>
              <a:solidFill>
                <a:srgbClr val="729fcf"/>
              </a:solidFill>
              <a:ln w="0">
                <a:noFill/>
              </a:ln>
            </c:spPr>
          </c:dPt>
          <c:dPt>
            <c:idx val="2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3"/>
            <c:invertIfNegative val="0"/>
            <c:spPr>
              <a:solidFill>
                <a:srgbClr val="069a2e"/>
              </a:solidFill>
              <a:ln w="0">
                <a:noFill/>
              </a:ln>
            </c:spPr>
          </c:dPt>
          <c:dPt>
            <c:idx val="4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Pt>
            <c:idx val="5"/>
            <c:invertIfNegative val="0"/>
            <c:spPr>
              <a:solidFill>
                <a:srgbClr val="5b277d"/>
              </a:solidFill>
              <a:ln w="0">
                <a:noFill/>
              </a:ln>
            </c:spPr>
          </c:dPt>
          <c:dLbls>
            <c:numFmt formatCode="General" sourceLinked="0"/>
            <c:dLbl>
              <c:idx val="0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2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3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4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5"/>
              <c:numFmt formatCode="General" sourceLinked="0"/>
              <c:txPr>
                <a:bodyPr wrap="none"/>
                <a:lstStyle/>
                <a:p>
                  <a:pPr>
                    <a:defRPr b="1" sz="8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1" sz="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6"/>
                <c:pt idx="0">
                  <c:v>MAR/23</c:v>
                </c:pt>
                <c:pt idx="1">
                  <c:v>MAR/24</c:v>
                </c:pt>
                <c:pt idx="2">
                  <c:v>ABR/23</c:v>
                </c:pt>
                <c:pt idx="3">
                  <c:v>ABR/24</c:v>
                </c:pt>
                <c:pt idx="4">
                  <c:v>MAI/23</c:v>
                </c:pt>
                <c:pt idx="5">
                  <c:v>MAI/24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48519</c:v>
                </c:pt>
                <c:pt idx="1">
                  <c:v>54532</c:v>
                </c:pt>
                <c:pt idx="2">
                  <c:v>44218</c:v>
                </c:pt>
                <c:pt idx="3">
                  <c:v>57097</c:v>
                </c:pt>
                <c:pt idx="4">
                  <c:v>49745</c:v>
                </c:pt>
                <c:pt idx="5">
                  <c:v>55570</c:v>
                </c:pt>
              </c:numCache>
            </c:numRef>
          </c:val>
        </c:ser>
        <c:gapWidth val="100"/>
        <c:overlap val="0"/>
        <c:axId val="92150580"/>
        <c:axId val="48140224"/>
      </c:barChart>
      <c:catAx>
        <c:axId val="921505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48140224"/>
        <c:crosses val="autoZero"/>
        <c:auto val="1"/>
        <c:lblAlgn val="ctr"/>
        <c:lblOffset val="100"/>
        <c:noMultiLvlLbl val="0"/>
      </c:catAx>
      <c:valAx>
        <c:axId val="48140224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1" sz="8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92150580"/>
        <c:crossesAt val="1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mover o slide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Clique para editar o formato de notas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&lt;cabeçalho&gt;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2FA2399A-02AC-492E-850B-209A14A5540E}" type="slidenum"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2FD20BB7-0099-4C0E-85F9-70D4C3F7A718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15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C37C4CED-5B92-4DC6-9FC3-561D2D1FA154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19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CF59E9A6-5155-4B46-BE1B-2CC64341C115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16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6DA50111-C37F-48C5-A2B0-6654094E38BB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5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AEAB8B45-1234-4A40-8A14-78447E00AD3B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2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8DAB5A89-620F-4E41-8283-853F22B551EC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2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F27F4935-7855-4BA6-99DD-2BB4A7361F54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46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E732B8C4-F91A-449B-8119-FCBE55C0680E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4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96935D5F-C57E-4189-8100-E97A5FFE9D0D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7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0551C9C9-91A3-453C-8711-D5B716785546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38560" cy="3335400"/>
          </a:xfrm>
          <a:prstGeom prst="rect">
            <a:avLst/>
          </a:prstGeom>
          <a:ln w="0">
            <a:noFill/>
          </a:ln>
        </p:spPr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1600" cy="389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11"/>
          <p:cNvSpPr/>
          <p:nvPr/>
        </p:nvSpPr>
        <p:spPr>
          <a:xfrm>
            <a:off x="3850560" y="9428760"/>
            <a:ext cx="29289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8460616B-F913-44F8-BF9F-B375CC68E8DD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0984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1020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60984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1020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-4548240"/>
            <a:ext cx="360" cy="12305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65960" cy="527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0984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5960" cy="113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de texto dos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1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2.º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2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5.º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5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6.º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6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7.º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840" y="1604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de texto dos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1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2.º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2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5.º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5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6.º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6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7.º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609480" y="160488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de texto dos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1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2.º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2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5.º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5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6.º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6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7.º nível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9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package" Target="../embeddings/oleObject1.xlsx"/><Relationship Id="rId4" Type="http://schemas.openxmlformats.org/officeDocument/2006/relationships/image" Target="../media/image6.wmf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4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chart" Target="../charts/chart37.xml"/><Relationship Id="rId4" Type="http://schemas.openxmlformats.org/officeDocument/2006/relationships/chart" Target="../charts/chart38.xml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chart" Target="../charts/chart39.xml"/><Relationship Id="rId4" Type="http://schemas.openxmlformats.org/officeDocument/2006/relationships/chart" Target="../charts/chart40.xml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chart" Target="../charts/chart41.xml"/><Relationship Id="rId4" Type="http://schemas.openxmlformats.org/officeDocument/2006/relationships/chart" Target="../charts/chart42.xml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chart" Target="../charts/chart43.xml"/><Relationship Id="rId4" Type="http://schemas.openxmlformats.org/officeDocument/2006/relationships/slideLayout" Target="../slideLayouts/slideLayout9.xml"/><Relationship Id="rId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package" Target="../embeddings/oleObject1.xlsx"/><Relationship Id="rId4" Type="http://schemas.openxmlformats.org/officeDocument/2006/relationships/image" Target="../media/image3.wmf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chart" Target="../charts/chart44.xml"/><Relationship Id="rId4" Type="http://schemas.openxmlformats.org/officeDocument/2006/relationships/chart" Target="../charts/chart45.xml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aixaDeTexto 5"/>
          <p:cNvSpPr/>
          <p:nvPr/>
        </p:nvSpPr>
        <p:spPr>
          <a:xfrm>
            <a:off x="1080000" y="2340000"/>
            <a:ext cx="10074240" cy="1674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3600" spc="-55" strike="noStrike">
                <a:solidFill>
                  <a:srgbClr val="2a6099"/>
                </a:solidFill>
                <a:latin typeface="Calibri"/>
                <a:ea typeface="DejaVu Sans"/>
              </a:rPr>
              <a:t>Mapeamento de Leitos de Retaguarda de Urgência Adulto e Pediátrico </a:t>
            </a:r>
            <a:endParaRPr b="0" lang="pt-B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408240"/>
              </a:tabLst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1"/>
          <a:stretch/>
        </p:blipFill>
        <p:spPr>
          <a:xfrm>
            <a:off x="9180000" y="0"/>
            <a:ext cx="2961720" cy="1433880"/>
          </a:xfrm>
          <a:prstGeom prst="rect">
            <a:avLst/>
          </a:prstGeom>
          <a:ln w="0">
            <a:noFill/>
          </a:ln>
        </p:spPr>
      </p:pic>
      <p:sp>
        <p:nvSpPr>
          <p:cNvPr id="48" name=""/>
          <p:cNvSpPr/>
          <p:nvPr/>
        </p:nvSpPr>
        <p:spPr>
          <a:xfrm>
            <a:off x="8235360" y="6480000"/>
            <a:ext cx="395064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Curitiba, 13  de junho de 2024.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" name="Imagem 3" descr=""/>
          <p:cNvPicPr/>
          <p:nvPr/>
        </p:nvPicPr>
        <p:blipFill>
          <a:blip r:embed="rId2"/>
          <a:stretch/>
        </p:blipFill>
        <p:spPr>
          <a:xfrm>
            <a:off x="540000" y="629388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50" name=""/>
          <p:cNvSpPr/>
          <p:nvPr/>
        </p:nvSpPr>
        <p:spPr>
          <a:xfrm>
            <a:off x="2160000" y="5389560"/>
            <a:ext cx="7736400" cy="54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Diretoria de Planejamento da Atenção Especializada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Secretaria de Estado da Saúde do Paraná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m 5" descr=""/>
          <p:cNvPicPr/>
          <p:nvPr/>
        </p:nvPicPr>
        <p:blipFill>
          <a:blip r:embed="rId1"/>
          <a:stretch/>
        </p:blipFill>
        <p:spPr>
          <a:xfrm>
            <a:off x="540000" y="655992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120" name="CaixaDeTexto 7"/>
          <p:cNvSpPr/>
          <p:nvPr/>
        </p:nvSpPr>
        <p:spPr>
          <a:xfrm>
            <a:off x="1440000" y="900000"/>
            <a:ext cx="10166400" cy="49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1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122" name="PlaceHolder 6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PlaceHolder 8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Resultado Mapeamento Leitos PR 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24" name=""/>
          <p:cNvGraphicFramePr/>
          <p:nvPr/>
        </p:nvGraphicFramePr>
        <p:xfrm>
          <a:off x="720000" y="1121760"/>
          <a:ext cx="10509840" cy="4817520"/>
        </p:xfrm>
        <a:graphic>
          <a:graphicData uri="http://schemas.openxmlformats.org/presentationml/2006/ole">
            <p:oleObj progId="Excel.Sheet.12" r:id="rId3" spid="">
              <p:embed/>
              <p:pic>
                <p:nvPicPr>
                  <p:cNvPr id="125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720000" y="1121760"/>
                    <a:ext cx="10509840" cy="48175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6" name="PlaceHolder 39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levantamento Regionais de Saúde, 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m 2" descr=""/>
          <p:cNvPicPr/>
          <p:nvPr/>
        </p:nvPicPr>
        <p:blipFill>
          <a:blip r:embed="rId1"/>
          <a:stretch/>
        </p:blipFill>
        <p:spPr>
          <a:xfrm>
            <a:off x="540000" y="655992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128" name="CaixaDeTexto 1"/>
          <p:cNvSpPr/>
          <p:nvPr/>
        </p:nvSpPr>
        <p:spPr>
          <a:xfrm>
            <a:off x="1440000" y="900000"/>
            <a:ext cx="10166400" cy="49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130" name="PlaceHolder 5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"/>
          <p:cNvSpPr/>
          <p:nvPr/>
        </p:nvSpPr>
        <p:spPr>
          <a:xfrm>
            <a:off x="2640600" y="2468880"/>
            <a:ext cx="6982200" cy="196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pt-BR" sz="3200" spc="-1" strike="noStrike">
                <a:solidFill>
                  <a:schemeClr val="accent5">
                    <a:lumMod val="75000"/>
                  </a:schemeClr>
                </a:solidFill>
                <a:latin typeface="Calibri"/>
                <a:ea typeface="DejaVu Sans"/>
              </a:rPr>
              <a:t>Obrigado 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chemeClr val="accent5">
                    <a:lumMod val="75000"/>
                  </a:schemeClr>
                </a:solidFill>
                <a:latin typeface="Arial"/>
                <a:ea typeface="DejaVu Sans"/>
              </a:rPr>
              <a:t>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Diretoria de Planejamento da Atenção Especializada – DAE 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Secretaria de Estado da Saúde do Paraná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m 6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52" name="CaixaDeTexto 6"/>
          <p:cNvSpPr/>
          <p:nvPr/>
        </p:nvSpPr>
        <p:spPr>
          <a:xfrm>
            <a:off x="1440000" y="900000"/>
            <a:ext cx="10166400" cy="49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3" name="PlaceHolder 13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54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55" name=""/>
          <p:cNvSpPr/>
          <p:nvPr/>
        </p:nvSpPr>
        <p:spPr>
          <a:xfrm>
            <a:off x="505440" y="126000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6" name="PlaceHolder 14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Mapeamento de Leitos de Retaguarda Clínica de Urgência Adulto e Pediátrico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"/>
          <p:cNvSpPr/>
          <p:nvPr/>
        </p:nvSpPr>
        <p:spPr>
          <a:xfrm>
            <a:off x="505440" y="97416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8" name=""/>
          <p:cNvSpPr/>
          <p:nvPr/>
        </p:nvSpPr>
        <p:spPr>
          <a:xfrm>
            <a:off x="505440" y="126000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50000"/>
              </a:lnSpc>
            </a:pPr>
            <a:r>
              <a:rPr b="0" lang="pt-B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Do Objetivo: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Identificar hospitais com potencial de ampliação ou transformação de leitos tendo em vista o aumento do número de casos de doenças do aparelho respiratório.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5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B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Tipos de leitos: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Leitos de enfermaria de retaguarda clínica adulto para urgência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Leitos de suporte ventilatório pediátrico SRAG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Leitos de UTI Pediátrica SRAG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m 1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60" name="PlaceHolder 9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61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62" name=""/>
          <p:cNvSpPr/>
          <p:nvPr/>
        </p:nvSpPr>
        <p:spPr>
          <a:xfrm>
            <a:off x="505440" y="81432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10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" name="PlaceHolder 12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Internações SRAG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5" name=""/>
          <p:cNvGraphicFramePr/>
          <p:nvPr/>
        </p:nvGraphicFramePr>
        <p:xfrm>
          <a:off x="180360" y="90036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6" name=""/>
          <p:cNvGraphicFramePr/>
          <p:nvPr/>
        </p:nvGraphicFramePr>
        <p:xfrm>
          <a:off x="6120360" y="306000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" name="PlaceHolder 31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CARE/PR, CRASS,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agem 8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69" name="PlaceHolder 26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71" name=""/>
          <p:cNvSpPr/>
          <p:nvPr/>
        </p:nvSpPr>
        <p:spPr>
          <a:xfrm>
            <a:off x="505440" y="81432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8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3" name="PlaceHolder 29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Evolução Internações SRAG por Macrorregião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74" name=""/>
          <p:cNvGraphicFramePr/>
          <p:nvPr/>
        </p:nvGraphicFramePr>
        <p:xfrm>
          <a:off x="360000" y="90036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5" name=""/>
          <p:cNvGraphicFramePr/>
          <p:nvPr/>
        </p:nvGraphicFramePr>
        <p:xfrm>
          <a:off x="6119640" y="306000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6" name="PlaceHolder 33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CARE/PR, CRASS,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Imagem 4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78" name="PlaceHolder 17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79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80" name=""/>
          <p:cNvSpPr/>
          <p:nvPr/>
        </p:nvSpPr>
        <p:spPr>
          <a:xfrm>
            <a:off x="505440" y="81432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1" name="PlaceHolder 18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2" name="PlaceHolder 4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Internações Dengue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83" name=""/>
          <p:cNvGraphicFramePr/>
          <p:nvPr/>
        </p:nvGraphicFramePr>
        <p:xfrm>
          <a:off x="360000" y="900360"/>
          <a:ext cx="5436360" cy="30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4" name=""/>
          <p:cNvGraphicFramePr/>
          <p:nvPr/>
        </p:nvGraphicFramePr>
        <p:xfrm>
          <a:off x="6120360" y="306000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5" name="PlaceHolder 35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CARE/PR, CRASS,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m 11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87" name="PlaceHolder 40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8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89" name=""/>
          <p:cNvSpPr/>
          <p:nvPr/>
        </p:nvSpPr>
        <p:spPr>
          <a:xfrm>
            <a:off x="505440" y="81432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1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1" name="PlaceHolder 42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Notificações Dengue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43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Sinan Online,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3" name=""/>
          <p:cNvGraphicFramePr/>
          <p:nvPr/>
        </p:nvGraphicFramePr>
        <p:xfrm>
          <a:off x="2847960" y="1225080"/>
          <a:ext cx="6584040" cy="446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m 10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95" name="PlaceHolder 20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97" name=""/>
          <p:cNvSpPr/>
          <p:nvPr/>
        </p:nvSpPr>
        <p:spPr>
          <a:xfrm>
            <a:off x="505440" y="81432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PlaceHolder 21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9" name="PlaceHolder 30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Internações Eletivas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00" name=""/>
          <p:cNvGraphicFramePr/>
          <p:nvPr/>
        </p:nvGraphicFramePr>
        <p:xfrm>
          <a:off x="720000" y="1297440"/>
          <a:ext cx="10296360" cy="3920400"/>
        </p:xfrm>
        <a:graphic>
          <a:graphicData uri="http://schemas.openxmlformats.org/presentationml/2006/ole">
            <p:oleObj progId="Excel.Sheet.12" r:id="rId3" spid="">
              <p:embed/>
              <p:pic>
                <p:nvPicPr>
                  <p:cNvPr id="101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720000" y="1297440"/>
                    <a:ext cx="10296360" cy="39204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2" name="PlaceHolder 37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SIH/SUS,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m 7" descr=""/>
          <p:cNvPicPr/>
          <p:nvPr/>
        </p:nvPicPr>
        <p:blipFill>
          <a:blip r:embed="rId1"/>
          <a:stretch/>
        </p:blipFill>
        <p:spPr>
          <a:xfrm>
            <a:off x="540000" y="648000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104" name="CaixaDeTexto 4"/>
          <p:cNvSpPr/>
          <p:nvPr/>
        </p:nvSpPr>
        <p:spPr>
          <a:xfrm>
            <a:off x="1440000" y="900000"/>
            <a:ext cx="10166400" cy="49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5" name="PlaceHolder 23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107" name="PlaceHolder 24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Internações 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08" name=""/>
          <p:cNvGraphicFramePr/>
          <p:nvPr/>
        </p:nvGraphicFramePr>
        <p:xfrm>
          <a:off x="180000" y="1024560"/>
          <a:ext cx="5535360" cy="311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9" name=""/>
          <p:cNvGraphicFramePr/>
          <p:nvPr/>
        </p:nvGraphicFramePr>
        <p:xfrm>
          <a:off x="5760000" y="3060000"/>
          <a:ext cx="5756400" cy="323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0" name="PlaceHolder 36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CARE/PR, CRASS,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m 9" descr=""/>
          <p:cNvPicPr/>
          <p:nvPr/>
        </p:nvPicPr>
        <p:blipFill>
          <a:blip r:embed="rId1"/>
          <a:stretch/>
        </p:blipFill>
        <p:spPr>
          <a:xfrm>
            <a:off x="547560" y="6193080"/>
            <a:ext cx="10960200" cy="94680"/>
          </a:xfrm>
          <a:prstGeom prst="rect">
            <a:avLst/>
          </a:prstGeom>
          <a:ln w="9525">
            <a:noFill/>
          </a:ln>
        </p:spPr>
      </p:pic>
      <p:sp>
        <p:nvSpPr>
          <p:cNvPr id="112" name="CaixaDeTexto 9"/>
          <p:cNvSpPr/>
          <p:nvPr/>
        </p:nvSpPr>
        <p:spPr>
          <a:xfrm>
            <a:off x="1440000" y="900000"/>
            <a:ext cx="10166400" cy="49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3" name="PlaceHolder 7"/>
          <p:cNvSpPr/>
          <p:nvPr/>
        </p:nvSpPr>
        <p:spPr>
          <a:xfrm>
            <a:off x="547920" y="0"/>
            <a:ext cx="10960200" cy="11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2200" spc="-55" strike="noStrike">
                <a:solidFill>
                  <a:srgbClr val="2a6099"/>
                </a:solidFill>
                <a:latin typeface="Calibri"/>
                <a:ea typeface="DejaVu Sans"/>
              </a:rPr>
              <a:t>Cenário Paraná Internações Macrorregião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" descr=""/>
          <p:cNvPicPr/>
          <p:nvPr/>
        </p:nvPicPr>
        <p:blipFill>
          <a:blip r:embed="rId2"/>
          <a:stretch/>
        </p:blipFill>
        <p:spPr>
          <a:xfrm>
            <a:off x="9794520" y="68760"/>
            <a:ext cx="2340720" cy="1132560"/>
          </a:xfrm>
          <a:prstGeom prst="rect">
            <a:avLst/>
          </a:prstGeom>
          <a:ln w="0">
            <a:noFill/>
          </a:ln>
        </p:spPr>
      </p:pic>
      <p:sp>
        <p:nvSpPr>
          <p:cNvPr id="115" name=""/>
          <p:cNvSpPr/>
          <p:nvPr/>
        </p:nvSpPr>
        <p:spPr>
          <a:xfrm>
            <a:off x="505440" y="974160"/>
            <a:ext cx="11007720" cy="494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6" name="" descr=""/>
          <p:cNvPicPr/>
          <p:nvPr/>
        </p:nvPicPr>
        <p:blipFill>
          <a:blip r:embed="rId3"/>
          <a:stretch/>
        </p:blipFill>
        <p:spPr>
          <a:xfrm>
            <a:off x="263520" y="1080000"/>
            <a:ext cx="5673240" cy="3854160"/>
          </a:xfrm>
          <a:prstGeom prst="rect">
            <a:avLst/>
          </a:prstGeom>
          <a:ln w="0">
            <a:noFill/>
          </a:ln>
        </p:spPr>
      </p:pic>
      <p:pic>
        <p:nvPicPr>
          <p:cNvPr id="117" name="" descr=""/>
          <p:cNvPicPr/>
          <p:nvPr/>
        </p:nvPicPr>
        <p:blipFill>
          <a:blip r:embed="rId4"/>
          <a:stretch/>
        </p:blipFill>
        <p:spPr>
          <a:xfrm>
            <a:off x="5940000" y="2364840"/>
            <a:ext cx="5923800" cy="3391920"/>
          </a:xfrm>
          <a:prstGeom prst="rect">
            <a:avLst/>
          </a:prstGeom>
          <a:ln w="0">
            <a:noFill/>
          </a:ln>
        </p:spPr>
      </p:pic>
      <p:sp>
        <p:nvSpPr>
          <p:cNvPr id="118" name="PlaceHolder 38"/>
          <p:cNvSpPr/>
          <p:nvPr/>
        </p:nvSpPr>
        <p:spPr>
          <a:xfrm>
            <a:off x="720000" y="5887080"/>
            <a:ext cx="10079640" cy="23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just">
              <a:lnSpc>
                <a:spcPct val="100000"/>
              </a:lnSpc>
            </a:pPr>
            <a:r>
              <a:rPr b="1" lang="pt-BR" sz="1000" spc="-55" strike="noStrike">
                <a:solidFill>
                  <a:srgbClr val="2a6099"/>
                </a:solidFill>
                <a:latin typeface="Calibri"/>
                <a:ea typeface="DejaVu Sans"/>
              </a:rPr>
              <a:t>Fonte: Sistema CARE/PR, CRASS, em 11/06/24. 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6774</TotalTime>
  <Application>LibreOffice/7.5.4.2$Windows_X86_64 LibreOffice_project/36ccfdc35048b057fd9854c757a8b67ec53977b6</Application>
  <AppVersion>15.0000</AppVersion>
  <Words>1283</Words>
  <Paragraphs>362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cp:lastPrinted>2022-10-13T11:18:22Z</cp:lastPrinted>
  <dcterms:modified xsi:type="dcterms:W3CDTF">2024-06-11T16:59:55Z</dcterms:modified>
  <cp:revision>510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5</vt:i4>
  </property>
  <property fmtid="{D5CDD505-2E9C-101B-9397-08002B2CF9AE}" pid="3" name="Notes">
    <vt:i4>17</vt:i4>
  </property>
  <property fmtid="{D5CDD505-2E9C-101B-9397-08002B2CF9AE}" pid="4" name="PresentationFormat">
    <vt:lpwstr>Widescreen</vt:lpwstr>
  </property>
  <property fmtid="{D5CDD505-2E9C-101B-9397-08002B2CF9AE}" pid="5" name="Slides">
    <vt:i4>18</vt:i4>
  </property>
</Properties>
</file>