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1" r:id="rId8"/>
  </p:sldIdLst>
  <p:sldSz cx="9144000" cy="5715000" type="screen16x1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32" y="7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CFC67-D1B9-43E0-BFF3-83714425B13F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F947DB92-EBC7-4678-9806-6DB8E8E885F4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Abertura de </a:t>
          </a:r>
          <a:r>
            <a:rPr lang="pt-BR" b="1" dirty="0" smtClean="0">
              <a:solidFill>
                <a:schemeClr val="tx1"/>
              </a:solidFill>
            </a:rPr>
            <a:t>chamadas públicas</a:t>
          </a:r>
          <a:r>
            <a:rPr lang="pt-BR" dirty="0" smtClean="0">
              <a:solidFill>
                <a:schemeClr val="tx1"/>
              </a:solidFill>
            </a:rPr>
            <a:t> para seleção e execução de projetos.</a:t>
          </a:r>
          <a:endParaRPr lang="pt-BR" dirty="0">
            <a:solidFill>
              <a:schemeClr val="tx1"/>
            </a:solidFill>
          </a:endParaRPr>
        </a:p>
      </dgm:t>
    </dgm:pt>
    <dgm:pt modelId="{05418C3D-A7CD-430F-A626-FB56CD638CAD}" type="parTrans" cxnId="{5FD3B0C1-3AB2-44FB-926C-AB3DFFCCAC91}">
      <dgm:prSet/>
      <dgm:spPr/>
      <dgm:t>
        <a:bodyPr/>
        <a:lstStyle/>
        <a:p>
          <a:endParaRPr lang="pt-BR"/>
        </a:p>
      </dgm:t>
    </dgm:pt>
    <dgm:pt modelId="{BF25A132-42A2-438F-8018-745F59291318}" type="sibTrans" cxnId="{5FD3B0C1-3AB2-44FB-926C-AB3DFFCCAC91}">
      <dgm:prSet/>
      <dgm:spPr/>
      <dgm:t>
        <a:bodyPr/>
        <a:lstStyle/>
        <a:p>
          <a:endParaRPr lang="pt-BR"/>
        </a:p>
      </dgm:t>
    </dgm:pt>
    <dgm:pt modelId="{E8A9CE7F-BED1-4AC7-A070-6AD346703B68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Oferecimento, pelo Ministério da Saúde, de </a:t>
          </a:r>
          <a:r>
            <a:rPr lang="pt-BR" b="1" dirty="0" smtClean="0">
              <a:solidFill>
                <a:schemeClr val="tx1"/>
              </a:solidFill>
            </a:rPr>
            <a:t>processos formativos </a:t>
          </a:r>
          <a:r>
            <a:rPr lang="pt-BR" dirty="0" smtClean="0">
              <a:solidFill>
                <a:schemeClr val="tx1"/>
              </a:solidFill>
            </a:rPr>
            <a:t>na área de equidade de gênero e raça no SUS.</a:t>
          </a:r>
          <a:endParaRPr lang="pt-BR" dirty="0">
            <a:solidFill>
              <a:schemeClr val="tx1"/>
            </a:solidFill>
          </a:endParaRPr>
        </a:p>
      </dgm:t>
    </dgm:pt>
    <dgm:pt modelId="{3A3E54B9-BF07-4C86-A27D-AE9E92B237DE}" type="parTrans" cxnId="{4EC29F75-E8FB-4A6F-8D39-1DBD03E3EFE2}">
      <dgm:prSet/>
      <dgm:spPr/>
      <dgm:t>
        <a:bodyPr/>
        <a:lstStyle/>
        <a:p>
          <a:endParaRPr lang="pt-BR"/>
        </a:p>
      </dgm:t>
    </dgm:pt>
    <dgm:pt modelId="{9819EEA7-89D1-43B4-98E8-2034569D769D}" type="sibTrans" cxnId="{4EC29F75-E8FB-4A6F-8D39-1DBD03E3EFE2}">
      <dgm:prSet/>
      <dgm:spPr/>
      <dgm:t>
        <a:bodyPr/>
        <a:lstStyle/>
        <a:p>
          <a:endParaRPr lang="pt-BR"/>
        </a:p>
      </dgm:t>
    </dgm:pt>
    <dgm:pt modelId="{6489964C-5D14-40B5-87EC-F4783EEBEACA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Disponibilização de </a:t>
          </a:r>
          <a:r>
            <a:rPr lang="pt-BR" b="1" dirty="0" smtClean="0">
              <a:solidFill>
                <a:schemeClr val="tx1"/>
              </a:solidFill>
            </a:rPr>
            <a:t>aplicativo</a:t>
          </a:r>
          <a:r>
            <a:rPr lang="pt-BR" dirty="0" smtClean="0">
              <a:solidFill>
                <a:schemeClr val="tx1"/>
              </a:solidFill>
            </a:rPr>
            <a:t> com instruções sobre o Programa e acerca de ações relacionadas à promoção de equidade de gênero e raça no SUS.</a:t>
          </a:r>
          <a:endParaRPr lang="pt-BR" dirty="0">
            <a:solidFill>
              <a:schemeClr val="tx1"/>
            </a:solidFill>
          </a:endParaRPr>
        </a:p>
      </dgm:t>
    </dgm:pt>
    <dgm:pt modelId="{8AFEFCD2-2B95-454A-9F0C-B69667EF1800}" type="parTrans" cxnId="{7AA50846-39AF-48E8-A286-CEA3205CB69A}">
      <dgm:prSet/>
      <dgm:spPr/>
      <dgm:t>
        <a:bodyPr/>
        <a:lstStyle/>
        <a:p>
          <a:endParaRPr lang="pt-BR"/>
        </a:p>
      </dgm:t>
    </dgm:pt>
    <dgm:pt modelId="{6861F877-3E9E-42C5-B056-2ACB16AB35A3}" type="sibTrans" cxnId="{7AA50846-39AF-48E8-A286-CEA3205CB69A}">
      <dgm:prSet/>
      <dgm:spPr/>
      <dgm:t>
        <a:bodyPr/>
        <a:lstStyle/>
        <a:p>
          <a:endParaRPr lang="pt-BR"/>
        </a:p>
      </dgm:t>
    </dgm:pt>
    <dgm:pt modelId="{45923C12-19FD-4E39-B512-BB48A904B952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Inclusão do tema equidade no âmbito do Programa de educação pelo Trabalho para a Saúde - </a:t>
          </a:r>
          <a:r>
            <a:rPr lang="pt-BR" b="1" dirty="0" smtClean="0">
              <a:solidFill>
                <a:schemeClr val="tx1"/>
              </a:solidFill>
            </a:rPr>
            <a:t>PET-Saúde</a:t>
          </a:r>
          <a:r>
            <a:rPr lang="pt-BR" dirty="0" smtClean="0">
              <a:solidFill>
                <a:schemeClr val="tx1"/>
              </a:solidFill>
            </a:rPr>
            <a:t>.</a:t>
          </a:r>
          <a:endParaRPr lang="pt-BR" dirty="0">
            <a:solidFill>
              <a:schemeClr val="tx1"/>
            </a:solidFill>
          </a:endParaRPr>
        </a:p>
      </dgm:t>
    </dgm:pt>
    <dgm:pt modelId="{DF5BDB70-A69F-40C4-B142-E0CAD8E46783}" type="parTrans" cxnId="{097F901C-D8D4-4876-81CE-E68080DAA2E3}">
      <dgm:prSet/>
      <dgm:spPr/>
      <dgm:t>
        <a:bodyPr/>
        <a:lstStyle/>
        <a:p>
          <a:endParaRPr lang="pt-BR"/>
        </a:p>
      </dgm:t>
    </dgm:pt>
    <dgm:pt modelId="{1A62C687-C8EE-4CD9-980D-A7DD2B4E71A0}" type="sibTrans" cxnId="{097F901C-D8D4-4876-81CE-E68080DAA2E3}">
      <dgm:prSet/>
      <dgm:spPr/>
      <dgm:t>
        <a:bodyPr/>
        <a:lstStyle/>
        <a:p>
          <a:endParaRPr lang="pt-BR"/>
        </a:p>
      </dgm:t>
    </dgm:pt>
    <dgm:pt modelId="{622B343D-3099-4F55-8109-19B8738E046F}" type="pres">
      <dgm:prSet presAssocID="{E27CFC67-D1B9-43E0-BFF3-83714425B1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DC85188-D1CC-45B0-8511-334A68326EBE}" type="pres">
      <dgm:prSet presAssocID="{F947DB92-EBC7-4678-9806-6DB8E8E885F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24D8A4-2230-4F45-B314-885C2043F6C5}" type="pres">
      <dgm:prSet presAssocID="{BF25A132-42A2-438F-8018-745F59291318}" presName="sibTrans" presStyleCnt="0"/>
      <dgm:spPr/>
    </dgm:pt>
    <dgm:pt modelId="{869696E9-2D00-4AB7-963F-12F56BAA9E71}" type="pres">
      <dgm:prSet presAssocID="{E8A9CE7F-BED1-4AC7-A070-6AD346703B6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849067-EAF8-49FF-B846-AF84EC63AF88}" type="pres">
      <dgm:prSet presAssocID="{9819EEA7-89D1-43B4-98E8-2034569D769D}" presName="sibTrans" presStyleCnt="0"/>
      <dgm:spPr/>
    </dgm:pt>
    <dgm:pt modelId="{2F3B4C57-2B13-47A2-AC73-13155EC8EF2C}" type="pres">
      <dgm:prSet presAssocID="{6489964C-5D14-40B5-87EC-F4783EEBEAC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C312C6-A8C2-4327-8201-3EC21272496D}" type="pres">
      <dgm:prSet presAssocID="{6861F877-3E9E-42C5-B056-2ACB16AB35A3}" presName="sibTrans" presStyleCnt="0"/>
      <dgm:spPr/>
    </dgm:pt>
    <dgm:pt modelId="{1569B576-E648-4F05-8534-1462119F74C9}" type="pres">
      <dgm:prSet presAssocID="{45923C12-19FD-4E39-B512-BB48A904B95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EA3669C-B158-483C-AA04-088B87820858}" type="presOf" srcId="{E27CFC67-D1B9-43E0-BFF3-83714425B13F}" destId="{622B343D-3099-4F55-8109-19B8738E046F}" srcOrd="0" destOrd="0" presId="urn:microsoft.com/office/officeart/2005/8/layout/default#1"/>
    <dgm:cxn modelId="{07B317E8-5770-427B-B78E-AC94D3A676E8}" type="presOf" srcId="{45923C12-19FD-4E39-B512-BB48A904B952}" destId="{1569B576-E648-4F05-8534-1462119F74C9}" srcOrd="0" destOrd="0" presId="urn:microsoft.com/office/officeart/2005/8/layout/default#1"/>
    <dgm:cxn modelId="{D502960C-D4D6-4E7B-905A-82C977EEC03D}" type="presOf" srcId="{6489964C-5D14-40B5-87EC-F4783EEBEACA}" destId="{2F3B4C57-2B13-47A2-AC73-13155EC8EF2C}" srcOrd="0" destOrd="0" presId="urn:microsoft.com/office/officeart/2005/8/layout/default#1"/>
    <dgm:cxn modelId="{F926B727-407D-486C-9558-96A184023710}" type="presOf" srcId="{F947DB92-EBC7-4678-9806-6DB8E8E885F4}" destId="{1DC85188-D1CC-45B0-8511-334A68326EBE}" srcOrd="0" destOrd="0" presId="urn:microsoft.com/office/officeart/2005/8/layout/default#1"/>
    <dgm:cxn modelId="{7AA50846-39AF-48E8-A286-CEA3205CB69A}" srcId="{E27CFC67-D1B9-43E0-BFF3-83714425B13F}" destId="{6489964C-5D14-40B5-87EC-F4783EEBEACA}" srcOrd="2" destOrd="0" parTransId="{8AFEFCD2-2B95-454A-9F0C-B69667EF1800}" sibTransId="{6861F877-3E9E-42C5-B056-2ACB16AB35A3}"/>
    <dgm:cxn modelId="{6051EFDC-53C0-4231-BF86-F2895C25BFB1}" type="presOf" srcId="{E8A9CE7F-BED1-4AC7-A070-6AD346703B68}" destId="{869696E9-2D00-4AB7-963F-12F56BAA9E71}" srcOrd="0" destOrd="0" presId="urn:microsoft.com/office/officeart/2005/8/layout/default#1"/>
    <dgm:cxn modelId="{4EC29F75-E8FB-4A6F-8D39-1DBD03E3EFE2}" srcId="{E27CFC67-D1B9-43E0-BFF3-83714425B13F}" destId="{E8A9CE7F-BED1-4AC7-A070-6AD346703B68}" srcOrd="1" destOrd="0" parTransId="{3A3E54B9-BF07-4C86-A27D-AE9E92B237DE}" sibTransId="{9819EEA7-89D1-43B4-98E8-2034569D769D}"/>
    <dgm:cxn modelId="{5FD3B0C1-3AB2-44FB-926C-AB3DFFCCAC91}" srcId="{E27CFC67-D1B9-43E0-BFF3-83714425B13F}" destId="{F947DB92-EBC7-4678-9806-6DB8E8E885F4}" srcOrd="0" destOrd="0" parTransId="{05418C3D-A7CD-430F-A626-FB56CD638CAD}" sibTransId="{BF25A132-42A2-438F-8018-745F59291318}"/>
    <dgm:cxn modelId="{097F901C-D8D4-4876-81CE-E68080DAA2E3}" srcId="{E27CFC67-D1B9-43E0-BFF3-83714425B13F}" destId="{45923C12-19FD-4E39-B512-BB48A904B952}" srcOrd="3" destOrd="0" parTransId="{DF5BDB70-A69F-40C4-B142-E0CAD8E46783}" sibTransId="{1A62C687-C8EE-4CD9-980D-A7DD2B4E71A0}"/>
    <dgm:cxn modelId="{6A08A175-27DC-44F9-8A34-2612CE71761A}" type="presParOf" srcId="{622B343D-3099-4F55-8109-19B8738E046F}" destId="{1DC85188-D1CC-45B0-8511-334A68326EBE}" srcOrd="0" destOrd="0" presId="urn:microsoft.com/office/officeart/2005/8/layout/default#1"/>
    <dgm:cxn modelId="{91D12B13-B8A3-425D-A6A4-C2A90D3F4A39}" type="presParOf" srcId="{622B343D-3099-4F55-8109-19B8738E046F}" destId="{CD24D8A4-2230-4F45-B314-885C2043F6C5}" srcOrd="1" destOrd="0" presId="urn:microsoft.com/office/officeart/2005/8/layout/default#1"/>
    <dgm:cxn modelId="{76BB7D65-7E04-4285-9AD0-2D80D034C9A7}" type="presParOf" srcId="{622B343D-3099-4F55-8109-19B8738E046F}" destId="{869696E9-2D00-4AB7-963F-12F56BAA9E71}" srcOrd="2" destOrd="0" presId="urn:microsoft.com/office/officeart/2005/8/layout/default#1"/>
    <dgm:cxn modelId="{92AE2623-9AD8-47DF-B50C-90854ECCDD1A}" type="presParOf" srcId="{622B343D-3099-4F55-8109-19B8738E046F}" destId="{89849067-EAF8-49FF-B846-AF84EC63AF88}" srcOrd="3" destOrd="0" presId="urn:microsoft.com/office/officeart/2005/8/layout/default#1"/>
    <dgm:cxn modelId="{9009E56A-8B32-45E8-BF62-23A5A5B3B161}" type="presParOf" srcId="{622B343D-3099-4F55-8109-19B8738E046F}" destId="{2F3B4C57-2B13-47A2-AC73-13155EC8EF2C}" srcOrd="4" destOrd="0" presId="urn:microsoft.com/office/officeart/2005/8/layout/default#1"/>
    <dgm:cxn modelId="{F458C883-DA5C-4CBC-9512-35C35036D15D}" type="presParOf" srcId="{622B343D-3099-4F55-8109-19B8738E046F}" destId="{8FC312C6-A8C2-4327-8201-3EC21272496D}" srcOrd="5" destOrd="0" presId="urn:microsoft.com/office/officeart/2005/8/layout/default#1"/>
    <dgm:cxn modelId="{AB9B71B7-7776-4103-A081-11AE798CDD42}" type="presParOf" srcId="{622B343D-3099-4F55-8109-19B8738E046F}" destId="{1569B576-E648-4F05-8534-1462119F74C9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0187B95-9EF2-47DC-908B-A42B9E574A83}" type="slidenum">
              <a:rPr/>
              <a:pPr/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333440"/>
            <a:ext cx="822924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303720"/>
            <a:ext cx="822924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2816ADA-4583-4AEC-A089-EB6835BC9913}" type="slidenum">
              <a:rPr/>
              <a:pPr/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333440"/>
            <a:ext cx="40158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333440"/>
            <a:ext cx="40158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303720"/>
            <a:ext cx="40158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303720"/>
            <a:ext cx="40158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C375FE6-8E37-40BC-8E1A-953778997094}" type="slidenum">
              <a:rPr/>
              <a:pPr/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333440"/>
            <a:ext cx="26496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333440"/>
            <a:ext cx="26496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333440"/>
            <a:ext cx="26496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303720"/>
            <a:ext cx="26496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303720"/>
            <a:ext cx="26496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303720"/>
            <a:ext cx="26496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7E7A5F8-F53E-4045-847F-469E27276FB6}" type="slidenum">
              <a:rPr/>
              <a:pPr/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FA075AD-A986-4813-BFE1-976BEC9D2649}" type="slidenum">
              <a:rPr/>
              <a:pPr/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333440"/>
            <a:ext cx="822924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EEE3C4B-1E67-45CE-B9E3-8C1B64075C1A}" type="slidenum">
              <a:rPr/>
              <a:pPr/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333440"/>
            <a:ext cx="822924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ECD20C2-5F1C-4248-92E8-9721BB2EBD49}" type="slidenum">
              <a:rPr/>
              <a:pPr/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333440"/>
            <a:ext cx="401580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333440"/>
            <a:ext cx="401580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EF71E5A-BFDF-40F7-B66B-1B06FF9896AB}" type="slidenum">
              <a:rPr/>
              <a:pPr/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3176365-0E54-4761-AD1C-07F90086293D}" type="slidenum">
              <a:rPr/>
              <a:pPr/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28960"/>
            <a:ext cx="8229240" cy="441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BB50AEB-C0DC-4D96-8156-5141A3860851}" type="slidenum">
              <a:rPr/>
              <a:pPr/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333440"/>
            <a:ext cx="40158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333440"/>
            <a:ext cx="401580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303720"/>
            <a:ext cx="40158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1553FBA-EE3F-4D8D-A0CA-A2F1ECBC7E52}" type="slidenum">
              <a:rPr/>
              <a:pPr/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333440"/>
            <a:ext cx="822924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E4B4BC0-5649-4BE9-8839-661161657342}" type="slidenum">
              <a:rPr/>
              <a:pPr/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333440"/>
            <a:ext cx="401580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333440"/>
            <a:ext cx="40158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303720"/>
            <a:ext cx="40158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AF28BB4-8B30-410E-BF14-9759F70C8DC1}" type="slidenum">
              <a:rPr/>
              <a:pPr/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333440"/>
            <a:ext cx="40158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333440"/>
            <a:ext cx="40158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303720"/>
            <a:ext cx="822924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71983E0-4BE7-478F-B3FE-9307F72EC03A}" type="slidenum">
              <a:rPr/>
              <a:pPr/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333440"/>
            <a:ext cx="822924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303720"/>
            <a:ext cx="822924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8B8FA5E-293E-43A5-B87A-4B05D99E147B}" type="slidenum">
              <a:rPr/>
              <a:pPr/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333440"/>
            <a:ext cx="40158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333440"/>
            <a:ext cx="40158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303720"/>
            <a:ext cx="40158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303720"/>
            <a:ext cx="40158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641AE4D-E132-4A88-A006-12EA5B88EEEB}" type="slidenum">
              <a:rPr/>
              <a:pPr/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333440"/>
            <a:ext cx="26496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333440"/>
            <a:ext cx="26496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333440"/>
            <a:ext cx="26496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303720"/>
            <a:ext cx="26496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303720"/>
            <a:ext cx="26496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303720"/>
            <a:ext cx="26496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DF94EE9-8F87-4B0B-AD4F-186D074078C4}" type="slidenum">
              <a:rPr/>
              <a:pPr/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2FE6DFED-A98A-4649-8F05-13AD8DF51B97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333440"/>
            <a:ext cx="822924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D4A13825-84D7-441F-A4DD-4CFD719BAC69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333440"/>
            <a:ext cx="822924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FA78D8B9-8846-4DA8-B97A-12E4745AB6F1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333440"/>
            <a:ext cx="401580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333440"/>
            <a:ext cx="401580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D66DB0D7-A23F-4726-B0FB-A6F60BC50091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F4C3F748-C04D-4082-A1CB-BCD1DD35254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333440"/>
            <a:ext cx="822924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2C652D1-DFE8-41DD-B298-579FF27C39AF}" type="slidenum">
              <a:rPr/>
              <a:pPr/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28960"/>
            <a:ext cx="8229240" cy="441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009BA3BF-01C7-4884-A1CD-3D3DD9470758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333440"/>
            <a:ext cx="40158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333440"/>
            <a:ext cx="401580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303720"/>
            <a:ext cx="40158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B395FB60-98C9-42B3-9B13-D40F7EDA5A10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333440"/>
            <a:ext cx="401580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333440"/>
            <a:ext cx="40158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3303720"/>
            <a:ext cx="40158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E7CD707C-37B8-423F-BB2A-8854695CBE9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333440"/>
            <a:ext cx="40158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333440"/>
            <a:ext cx="40158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303720"/>
            <a:ext cx="822924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2532A7B7-EC02-4045-99D6-EF78FE72EFE2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333440"/>
            <a:ext cx="822924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3303720"/>
            <a:ext cx="822924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D9D8019F-5A5C-4A00-8162-06946FB66FA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333440"/>
            <a:ext cx="40158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333440"/>
            <a:ext cx="40158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303720"/>
            <a:ext cx="40158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3303720"/>
            <a:ext cx="40158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DB9888D5-985D-4401-8ED3-97CB68DEFF39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333440"/>
            <a:ext cx="26496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333440"/>
            <a:ext cx="26496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333440"/>
            <a:ext cx="26496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3303720"/>
            <a:ext cx="26496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3303720"/>
            <a:ext cx="26496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3303720"/>
            <a:ext cx="26496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37F023E1-0E8D-47EE-85FB-3D4AC272175A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333440"/>
            <a:ext cx="401580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333440"/>
            <a:ext cx="401580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D9DF02B-6FE9-483D-9931-D6DE09050D61}" type="slidenum">
              <a:rPr/>
              <a:pPr/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A578334-C98A-48A7-B188-F99C16D57EFD}" type="slidenum">
              <a:rPr/>
              <a:pPr/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28960"/>
            <a:ext cx="8229240" cy="441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B914D3E-44BE-4675-998B-68CE177E43E3}" type="slidenum">
              <a:rPr/>
              <a:pPr/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333440"/>
            <a:ext cx="40158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333440"/>
            <a:ext cx="401580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303720"/>
            <a:ext cx="40158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8E7F7FB-235D-450C-8F47-0FFDD81B6225}" type="slidenum">
              <a:rPr/>
              <a:pPr/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333440"/>
            <a:ext cx="401580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333440"/>
            <a:ext cx="40158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303720"/>
            <a:ext cx="40158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1C19B28-2849-4B36-8E54-2BDAF349BB5B}" type="slidenum">
              <a:rPr/>
              <a:pPr/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333440"/>
            <a:ext cx="40158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333440"/>
            <a:ext cx="401580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303720"/>
            <a:ext cx="8229240" cy="17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51E3CFF-C109-47B1-9CDD-1A125408310E}" type="slidenum">
              <a:rPr/>
              <a:pPr/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775520"/>
            <a:ext cx="7772040" cy="1224720"/>
          </a:xfrm>
          <a:prstGeom prst="rect">
            <a:avLst/>
          </a:prstGeom>
          <a:noFill/>
          <a:ln w="0">
            <a:noFill/>
          </a:ln>
        </p:spPr>
        <p:txBody>
          <a:bodyPr lIns="81000" tIns="40680" rIns="81000" bIns="4068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t-BR" sz="3900" b="0" strike="noStrike" spc="-1">
                <a:solidFill>
                  <a:srgbClr val="000000"/>
                </a:solidFill>
                <a:latin typeface="Calibri"/>
              </a:rPr>
              <a:t>Clique para editar o estilo do título mestre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457200" y="5297040"/>
            <a:ext cx="2133360" cy="303840"/>
          </a:xfrm>
          <a:prstGeom prst="rect">
            <a:avLst/>
          </a:prstGeom>
          <a:noFill/>
          <a:ln w="0">
            <a:noFill/>
          </a:ln>
        </p:spPr>
        <p:txBody>
          <a:bodyPr lIns="81000" tIns="40680" rIns="81000" bIns="40680" anchor="ctr">
            <a:noAutofit/>
          </a:bodyPr>
          <a:lstStyle>
            <a:lvl1pPr indent="0">
              <a:lnSpc>
                <a:spcPct val="100000"/>
              </a:lnSpc>
              <a:buNone/>
              <a:defRPr lang="pt-BR" sz="11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pt-BR" sz="1100" b="0" strike="noStrike" spc="-1">
                <a:solidFill>
                  <a:srgbClr val="8B8B8B"/>
                </a:solidFill>
                <a:latin typeface="Calibri"/>
              </a:rPr>
              <a:t>&lt;data/hora&gt;</a:t>
            </a:r>
            <a:endParaRPr lang="pt-BR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5297040"/>
            <a:ext cx="2895120" cy="303840"/>
          </a:xfrm>
          <a:prstGeom prst="rect">
            <a:avLst/>
          </a:prstGeom>
          <a:noFill/>
          <a:ln w="0">
            <a:noFill/>
          </a:ln>
        </p:spPr>
        <p:txBody>
          <a:bodyPr lIns="81000" tIns="40680" rIns="81000" bIns="40680"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5297040"/>
            <a:ext cx="2133360" cy="303840"/>
          </a:xfrm>
          <a:prstGeom prst="rect">
            <a:avLst/>
          </a:prstGeom>
          <a:noFill/>
          <a:ln w="0">
            <a:noFill/>
          </a:ln>
        </p:spPr>
        <p:txBody>
          <a:bodyPr lIns="81000" tIns="40680" rIns="81000" bIns="40680" anchor="ctr">
            <a:noAutofit/>
          </a:bodyPr>
          <a:lstStyle>
            <a:lvl1pPr indent="0" algn="r">
              <a:lnSpc>
                <a:spcPct val="100000"/>
              </a:lnSpc>
              <a:buNone/>
              <a:defRPr lang="pt-BR" sz="11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54C1DF1-2EEA-415A-BCA2-81AE4FAE3DC1}" type="slidenum">
              <a:rPr lang="pt-BR" sz="1100" b="0" strike="noStrike" spc="-1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‹nº›</a:t>
            </a:fld>
            <a:endParaRPr lang="pt-BR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100" b="0" strike="noStrike" spc="-1">
                <a:solidFill>
                  <a:srgbClr val="000000"/>
                </a:solidFill>
                <a:latin typeface="Calibri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7.º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9240" cy="952200"/>
          </a:xfrm>
          <a:prstGeom prst="rect">
            <a:avLst/>
          </a:prstGeom>
          <a:noFill/>
          <a:ln w="0">
            <a:noFill/>
          </a:ln>
        </p:spPr>
        <p:txBody>
          <a:bodyPr lIns="81000" tIns="40680" rIns="81000" bIns="4068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t-BR" sz="3900" b="0" strike="noStrike" spc="-1">
                <a:solidFill>
                  <a:srgbClr val="000000"/>
                </a:solidFill>
                <a:latin typeface="Calibri"/>
              </a:rPr>
              <a:t>Clique para editar o estilo do título mestre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333440"/>
            <a:ext cx="8229240" cy="3771360"/>
          </a:xfrm>
          <a:prstGeom prst="rect">
            <a:avLst/>
          </a:prstGeom>
          <a:noFill/>
          <a:ln w="0">
            <a:noFill/>
          </a:ln>
        </p:spPr>
        <p:txBody>
          <a:bodyPr lIns="81000" tIns="40680" rIns="81000" bIns="40680" anchor="t">
            <a:noAutofit/>
          </a:bodyPr>
          <a:lstStyle/>
          <a:p>
            <a:pPr marL="303840" indent="-303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</a:rPr>
              <a:t>Clique para editar os estilos do texto mestre</a:t>
            </a:r>
          </a:p>
          <a:p>
            <a:pPr marL="658440" lvl="1" indent="-2534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–"/>
            </a:pPr>
            <a:r>
              <a:rPr lang="pt-BR" sz="2500" b="0" strike="noStrike" spc="-1">
                <a:solidFill>
                  <a:srgbClr val="000000"/>
                </a:solidFill>
                <a:latin typeface="Calibri"/>
              </a:rPr>
              <a:t>Segundo nível</a:t>
            </a:r>
          </a:p>
          <a:p>
            <a:pPr marL="1013040" lvl="2" indent="-202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pt-BR" sz="2100" b="0" strike="noStrike" spc="-1">
                <a:solidFill>
                  <a:srgbClr val="000000"/>
                </a:solidFill>
                <a:latin typeface="Calibri"/>
              </a:rPr>
              <a:t>Terceiro nível</a:t>
            </a:r>
          </a:p>
          <a:p>
            <a:pPr marL="1418400" lvl="3" indent="-2026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Quarto nível</a:t>
            </a:r>
          </a:p>
          <a:p>
            <a:pPr marL="1823400" lvl="4" indent="-2026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Quinto nível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5297040"/>
            <a:ext cx="2133360" cy="303840"/>
          </a:xfrm>
          <a:prstGeom prst="rect">
            <a:avLst/>
          </a:prstGeom>
          <a:noFill/>
          <a:ln w="0">
            <a:noFill/>
          </a:ln>
        </p:spPr>
        <p:txBody>
          <a:bodyPr lIns="81000" tIns="40680" rIns="81000" bIns="40680" anchor="ctr">
            <a:noAutofit/>
          </a:bodyPr>
          <a:lstStyle>
            <a:lvl1pPr indent="0">
              <a:lnSpc>
                <a:spcPct val="100000"/>
              </a:lnSpc>
              <a:buNone/>
              <a:defRPr lang="pt-BR" sz="11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pt-BR" sz="1100" b="0" strike="noStrike" spc="-1">
                <a:solidFill>
                  <a:srgbClr val="8B8B8B"/>
                </a:solidFill>
                <a:latin typeface="Calibri"/>
              </a:rPr>
              <a:t>&lt;data/hora&gt;</a:t>
            </a:r>
            <a:endParaRPr lang="pt-BR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5297040"/>
            <a:ext cx="2895120" cy="303840"/>
          </a:xfrm>
          <a:prstGeom prst="rect">
            <a:avLst/>
          </a:prstGeom>
          <a:noFill/>
          <a:ln w="0">
            <a:noFill/>
          </a:ln>
        </p:spPr>
        <p:txBody>
          <a:bodyPr lIns="81000" tIns="40680" rIns="81000" bIns="40680"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553080" y="5297040"/>
            <a:ext cx="2133360" cy="303840"/>
          </a:xfrm>
          <a:prstGeom prst="rect">
            <a:avLst/>
          </a:prstGeom>
          <a:noFill/>
          <a:ln w="0">
            <a:noFill/>
          </a:ln>
        </p:spPr>
        <p:txBody>
          <a:bodyPr lIns="81000" tIns="40680" rIns="81000" bIns="40680" anchor="ctr">
            <a:noAutofit/>
          </a:bodyPr>
          <a:lstStyle>
            <a:lvl1pPr indent="0" algn="r">
              <a:lnSpc>
                <a:spcPct val="100000"/>
              </a:lnSpc>
              <a:buNone/>
              <a:defRPr lang="pt-BR" sz="11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2DE68B2-C206-4553-B068-B8E499DF5B3B}" type="slidenum">
              <a:rPr lang="pt-BR" sz="1100" b="0" strike="noStrike" spc="-1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‹nº›</a:t>
            </a:fld>
            <a:endParaRPr lang="pt-BR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Num" idx="7"/>
          </p:nvPr>
        </p:nvSpPr>
        <p:spPr>
          <a:xfrm>
            <a:off x="6553080" y="5297040"/>
            <a:ext cx="2133360" cy="303840"/>
          </a:xfrm>
          <a:prstGeom prst="rect">
            <a:avLst/>
          </a:prstGeom>
          <a:noFill/>
          <a:ln w="0">
            <a:noFill/>
          </a:ln>
        </p:spPr>
        <p:txBody>
          <a:bodyPr lIns="81000" tIns="40680" rIns="81000" bIns="40680" anchor="ctr">
            <a:noAutofit/>
          </a:bodyPr>
          <a:lstStyle>
            <a:lvl1pPr indent="0" algn="r">
              <a:lnSpc>
                <a:spcPct val="100000"/>
              </a:lnSpc>
              <a:buNone/>
              <a:defRPr lang="pt-BR" sz="11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729F5A2-6BD8-4809-AD23-39ED140DC0AD}" type="slidenum">
              <a:rPr lang="pt-BR" sz="1100" b="0" strike="noStrike" spc="-1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‹nº›</a:t>
            </a:fld>
            <a:endParaRPr lang="pt-BR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199840" y="905040"/>
            <a:ext cx="2914200" cy="1071360"/>
          </a:xfrm>
          <a:prstGeom prst="rect">
            <a:avLst/>
          </a:prstGeom>
          <a:noFill/>
          <a:ln w="0">
            <a:noFill/>
          </a:ln>
        </p:spPr>
        <p:txBody>
          <a:bodyPr lIns="81000" tIns="40680" rIns="81000" bIns="4068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pt-BR" sz="2800" b="1" strike="noStrike" spc="-1">
                <a:solidFill>
                  <a:srgbClr val="595959"/>
                </a:solidFill>
                <a:latin typeface="Montserrat"/>
              </a:rPr>
              <a:t>Título</a:t>
            </a: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99840" y="2182680"/>
            <a:ext cx="2914200" cy="2732400"/>
          </a:xfrm>
          <a:prstGeom prst="rect">
            <a:avLst/>
          </a:prstGeom>
          <a:noFill/>
          <a:ln w="0">
            <a:noFill/>
          </a:ln>
        </p:spPr>
        <p:txBody>
          <a:bodyPr lIns="81000" tIns="40680" rIns="81000" bIns="4068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595959"/>
                </a:solidFill>
                <a:latin typeface="Calibri"/>
              </a:rPr>
              <a:t>Texto de apoio</a:t>
            </a:r>
            <a:endParaRPr lang="pt-BR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750240" y="905040"/>
            <a:ext cx="3821400" cy="4010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</a:rPr>
              <a:t>7.º nível de tópicos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</a:rPr>
              <a:t>Clique para editar o formato do texto do título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3"/>
          <p:cNvPicPr/>
          <p:nvPr/>
        </p:nvPicPr>
        <p:blipFill>
          <a:blip r:embed="rId2" cstate="print"/>
          <a:stretch/>
        </p:blipFill>
        <p:spPr>
          <a:xfrm>
            <a:off x="0" y="409228"/>
            <a:ext cx="5184448" cy="4896544"/>
          </a:xfrm>
          <a:prstGeom prst="rect">
            <a:avLst/>
          </a:prstGeom>
          <a:ln w="9525">
            <a:noFill/>
          </a:ln>
        </p:spPr>
      </p:pic>
      <p:sp>
        <p:nvSpPr>
          <p:cNvPr id="124" name="Retângulo 4"/>
          <p:cNvSpPr/>
          <p:nvPr/>
        </p:nvSpPr>
        <p:spPr>
          <a:xfrm>
            <a:off x="5868144" y="1057300"/>
            <a:ext cx="2948400" cy="2051925"/>
          </a:xfrm>
          <a:prstGeom prst="rect">
            <a:avLst/>
          </a:prstGeom>
          <a:noFill/>
          <a:ln w="0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000" tIns="40680" rIns="81000" bIns="4068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PORTARIA GM/MS Nº 230, DE 7 DE MARÇO DE 2023</a:t>
            </a:r>
            <a:endParaRPr lang="pt-BR" sz="32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25" name="Seta entalhada para a direita 5"/>
          <p:cNvSpPr/>
          <p:nvPr/>
        </p:nvSpPr>
        <p:spPr>
          <a:xfrm>
            <a:off x="5148064" y="1849388"/>
            <a:ext cx="537088" cy="288032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8064A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000" tIns="40680" rIns="81000" bIns="4068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t-BR" sz="16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 l="59042" t="35862" r="439"/>
          <a:stretch>
            <a:fillRect/>
          </a:stretch>
        </p:blipFill>
        <p:spPr bwMode="auto">
          <a:xfrm>
            <a:off x="6084168" y="4513684"/>
            <a:ext cx="2520280" cy="55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l="-3473" t="8348" r="76846"/>
          <a:stretch>
            <a:fillRect/>
          </a:stretch>
        </p:blipFill>
        <p:spPr bwMode="auto">
          <a:xfrm>
            <a:off x="5508104" y="3577580"/>
            <a:ext cx="1656184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 l="27214" t="33392" r="46159"/>
          <a:stretch>
            <a:fillRect/>
          </a:stretch>
        </p:blipFill>
        <p:spPr bwMode="auto">
          <a:xfrm>
            <a:off x="7236296" y="3698776"/>
            <a:ext cx="1656184" cy="57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tângulo 3"/>
          <p:cNvSpPr/>
          <p:nvPr/>
        </p:nvSpPr>
        <p:spPr>
          <a:xfrm>
            <a:off x="251520" y="1129308"/>
            <a:ext cx="8592480" cy="374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</a:rPr>
              <a:t>I - </a:t>
            </a:r>
            <a:r>
              <a:rPr lang="pt-BR" sz="2000" b="1" spc="-1" dirty="0">
                <a:solidFill>
                  <a:srgbClr val="7030A0"/>
                </a:solidFill>
                <a:latin typeface="Calibri"/>
              </a:rPr>
              <a:t>promover a equidade de gênero e raça </a:t>
            </a:r>
            <a:r>
              <a:rPr lang="pt-BR" sz="2000" spc="-1" dirty="0">
                <a:solidFill>
                  <a:srgbClr val="000000"/>
                </a:solidFill>
                <a:latin typeface="Calibri"/>
              </a:rPr>
              <a:t>no Sistema Único de Saúde buscando modificar as estruturas machista e racista que operam 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</a:rPr>
              <a:t>na divisão do trabalho na saúde;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</a:rPr>
              <a:t>II - </a:t>
            </a:r>
            <a:r>
              <a:rPr lang="pt-BR" sz="2000" b="1" strike="noStrike" spc="-1" dirty="0">
                <a:solidFill>
                  <a:srgbClr val="7030A0"/>
                </a:solidFill>
                <a:latin typeface="Calibri"/>
              </a:rPr>
              <a:t>enfrentar as diversas formas de violências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</a:rPr>
              <a:t> relacionadas ao trabalho na saúde;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</a:rPr>
              <a:t>III - acolher as trabalhadoras da saúde no </a:t>
            </a:r>
            <a:r>
              <a:rPr lang="pt-BR" sz="2000" b="1" strike="noStrike" spc="-1" dirty="0">
                <a:solidFill>
                  <a:srgbClr val="7030A0"/>
                </a:solidFill>
                <a:latin typeface="Calibri"/>
              </a:rPr>
              <a:t>processo de </a:t>
            </a:r>
            <a:r>
              <a:rPr lang="pt-BR" sz="2000" b="1" strike="noStrike" spc="-1" dirty="0" err="1">
                <a:solidFill>
                  <a:srgbClr val="7030A0"/>
                </a:solidFill>
                <a:latin typeface="Calibri"/>
              </a:rPr>
              <a:t>maternagem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</a:rPr>
              <a:t>;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</a:rPr>
              <a:t>IV - promover o </a:t>
            </a:r>
            <a:r>
              <a:rPr lang="pt-BR" sz="2000" b="1" spc="-1" dirty="0">
                <a:solidFill>
                  <a:srgbClr val="7030A0"/>
                </a:solidFill>
                <a:latin typeface="Calibri"/>
              </a:rPr>
              <a:t>acolhimento das mulheres considerando seu ciclo </a:t>
            </a:r>
            <a:r>
              <a:rPr lang="pt-BR" sz="2000" b="1" strike="noStrike" spc="-1" dirty="0">
                <a:solidFill>
                  <a:srgbClr val="7030A0"/>
                </a:solidFill>
                <a:latin typeface="Calibri"/>
              </a:rPr>
              <a:t>de vida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</a:rPr>
              <a:t> no âmbito do trabalho na saúde;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</a:rPr>
              <a:t>V - garantir ações de promoção e de reabilitação relacionada à </a:t>
            </a:r>
            <a:r>
              <a:rPr lang="pt-BR" sz="2000" b="1" strike="noStrike" spc="-1" dirty="0">
                <a:solidFill>
                  <a:srgbClr val="7030A0"/>
                </a:solidFill>
                <a:latin typeface="Calibri"/>
              </a:rPr>
              <a:t>saúde mental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</a:rPr>
              <a:t>, considerando as especificidades de gênero e raça; e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</a:rPr>
              <a:t>VI - promover a </a:t>
            </a:r>
            <a:r>
              <a:rPr lang="pt-BR" sz="2000" b="1" strike="noStrike" spc="-1" dirty="0">
                <a:solidFill>
                  <a:srgbClr val="7030A0"/>
                </a:solidFill>
                <a:latin typeface="Calibri"/>
              </a:rPr>
              <a:t>formação e educação permanente na saúde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</a:rPr>
              <a:t>, considerando as </a:t>
            </a:r>
            <a:r>
              <a:rPr lang="pt-BR" sz="2000" b="0" strike="noStrike" spc="-1" dirty="0" err="1">
                <a:solidFill>
                  <a:srgbClr val="000000"/>
                </a:solidFill>
                <a:latin typeface="Calibri"/>
              </a:rPr>
              <a:t>interseccionalidades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</a:rPr>
              <a:t> no trabalho na saúde.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7" name="Picture 2"/>
          <p:cNvPicPr/>
          <p:nvPr/>
        </p:nvPicPr>
        <p:blipFill>
          <a:blip r:embed="rId2" cstate="print"/>
          <a:srcRect r="30508"/>
          <a:stretch/>
        </p:blipFill>
        <p:spPr>
          <a:xfrm>
            <a:off x="0" y="0"/>
            <a:ext cx="1892880" cy="552960"/>
          </a:xfrm>
          <a:prstGeom prst="rect">
            <a:avLst/>
          </a:prstGeom>
          <a:ln w="9525">
            <a:noFill/>
          </a:ln>
        </p:spPr>
      </p:pic>
      <p:sp>
        <p:nvSpPr>
          <p:cNvPr id="128" name="Título 1"/>
          <p:cNvSpPr/>
          <p:nvPr/>
        </p:nvSpPr>
        <p:spPr>
          <a:xfrm>
            <a:off x="2051640" y="576000"/>
            <a:ext cx="5040360" cy="62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algn="ctr">
              <a:tabLst>
                <a:tab pos="0" algn="l"/>
              </a:tabLst>
            </a:pPr>
            <a:r>
              <a:rPr lang="pt-BR" sz="3200" b="1" cap="all" spc="-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OBJETIVOS GERAIS – Art. 2º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1398119435"/>
              </p:ext>
            </p:extLst>
          </p:nvPr>
        </p:nvGraphicFramePr>
        <p:xfrm>
          <a:off x="-324712" y="1656024"/>
          <a:ext cx="6840928" cy="3649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9" name="Título 1"/>
          <p:cNvSpPr/>
          <p:nvPr/>
        </p:nvSpPr>
        <p:spPr>
          <a:xfrm>
            <a:off x="2051640" y="504348"/>
            <a:ext cx="5040360" cy="62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t-BR" sz="3200" b="1" cap="all" spc="-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Linhas de Ação principais</a:t>
            </a:r>
          </a:p>
        </p:txBody>
      </p:sp>
      <p:pic>
        <p:nvPicPr>
          <p:cNvPr id="130" name="Picture 2"/>
          <p:cNvPicPr/>
          <p:nvPr/>
        </p:nvPicPr>
        <p:blipFill>
          <a:blip r:embed="rId7" cstate="print"/>
          <a:srcRect r="30508"/>
          <a:stretch/>
        </p:blipFill>
        <p:spPr>
          <a:xfrm>
            <a:off x="0" y="0"/>
            <a:ext cx="1892880" cy="552960"/>
          </a:xfrm>
          <a:prstGeom prst="rect">
            <a:avLst/>
          </a:prstGeom>
          <a:ln w="9525">
            <a:noFill/>
          </a:ln>
        </p:spPr>
      </p:pic>
      <p:pic>
        <p:nvPicPr>
          <p:cNvPr id="131" name="Picture 2" descr="C:\Users\rosane.freitas\Downloads\frame.png"/>
          <p:cNvPicPr/>
          <p:nvPr/>
        </p:nvPicPr>
        <p:blipFill>
          <a:blip r:embed="rId8" cstate="print"/>
          <a:srcRect l="9046" t="7410" r="9539" b="8615"/>
          <a:stretch/>
        </p:blipFill>
        <p:spPr>
          <a:xfrm>
            <a:off x="6372200" y="3001516"/>
            <a:ext cx="2520280" cy="2448272"/>
          </a:xfrm>
          <a:prstGeom prst="rect">
            <a:avLst/>
          </a:prstGeom>
          <a:ln w="0">
            <a:noFill/>
          </a:ln>
        </p:spPr>
      </p:pic>
      <p:sp>
        <p:nvSpPr>
          <p:cNvPr id="132" name="Retângulo 28"/>
          <p:cNvSpPr/>
          <p:nvPr/>
        </p:nvSpPr>
        <p:spPr>
          <a:xfrm>
            <a:off x="6588224" y="1417340"/>
            <a:ext cx="2016000" cy="697708"/>
          </a:xfrm>
          <a:prstGeom prst="rect">
            <a:avLst/>
          </a:prstGeom>
          <a:noFill/>
          <a:ln w="0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000" tIns="40680" rIns="81000" bIns="4068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t-BR" sz="2000" b="1" cap="all" spc="-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Para mais informações</a:t>
            </a:r>
          </a:p>
        </p:txBody>
      </p:sp>
      <p:sp>
        <p:nvSpPr>
          <p:cNvPr id="133" name="Seta entalhada para a direita 29"/>
          <p:cNvSpPr/>
          <p:nvPr/>
        </p:nvSpPr>
        <p:spPr>
          <a:xfrm rot="5400000">
            <a:off x="7244468" y="2394648"/>
            <a:ext cx="825120" cy="45468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8064A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000" tIns="40680" rIns="81000" bIns="4068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t-BR" sz="1600" b="0" strike="noStrike" spc="-1">
              <a:solidFill>
                <a:schemeClr val="lt1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tângulo 1"/>
          <p:cNvSpPr/>
          <p:nvPr/>
        </p:nvSpPr>
        <p:spPr>
          <a:xfrm>
            <a:off x="323640" y="1231920"/>
            <a:ext cx="8592480" cy="374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endParaRPr lang="pt-BR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" name="Picture 1"/>
          <p:cNvPicPr/>
          <p:nvPr/>
        </p:nvPicPr>
        <p:blipFill>
          <a:blip r:embed="rId2" cstate="print"/>
          <a:srcRect r="30508"/>
          <a:stretch/>
        </p:blipFill>
        <p:spPr>
          <a:xfrm>
            <a:off x="0" y="0"/>
            <a:ext cx="1892880" cy="552960"/>
          </a:xfrm>
          <a:prstGeom prst="rect">
            <a:avLst/>
          </a:prstGeom>
          <a:ln w="9525">
            <a:noFill/>
          </a:ln>
        </p:spPr>
      </p:pic>
      <p:sp>
        <p:nvSpPr>
          <p:cNvPr id="136" name="Título 2"/>
          <p:cNvSpPr/>
          <p:nvPr/>
        </p:nvSpPr>
        <p:spPr>
          <a:xfrm>
            <a:off x="827584" y="360332"/>
            <a:ext cx="7488912" cy="62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t-BR" sz="3200" b="1" cap="all" spc="-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Aplicativo DO PROGRAMA NO</a:t>
            </a:r>
            <a:endParaRPr lang="pt-BR" sz="3200" b="1" cap="all" spc="-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t-BR" sz="3200" b="1" cap="all" spc="-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conecte </a:t>
            </a:r>
            <a:r>
              <a:rPr lang="pt-BR" sz="3200" b="1" cap="all" spc="-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Sus</a:t>
            </a:r>
            <a:endParaRPr lang="pt-BR" sz="3200" b="1" cap="all" spc="-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37" name="Imagem 136"/>
          <p:cNvPicPr/>
          <p:nvPr/>
        </p:nvPicPr>
        <p:blipFill>
          <a:blip r:embed="rId3" cstate="print"/>
          <a:srcRect t="8766" b="7850"/>
          <a:stretch/>
        </p:blipFill>
        <p:spPr>
          <a:xfrm>
            <a:off x="3419872" y="1345332"/>
            <a:ext cx="2427072" cy="4260090"/>
          </a:xfrm>
          <a:prstGeom prst="rect">
            <a:avLst/>
          </a:prstGeom>
          <a:ln w="0">
            <a:noFill/>
          </a:ln>
        </p:spPr>
      </p:pic>
      <p:pic>
        <p:nvPicPr>
          <p:cNvPr id="138" name="Imagem 137"/>
          <p:cNvPicPr/>
          <p:nvPr/>
        </p:nvPicPr>
        <p:blipFill>
          <a:blip r:embed="rId4" cstate="print"/>
          <a:srcRect t="3149" b="4486"/>
          <a:stretch/>
        </p:blipFill>
        <p:spPr>
          <a:xfrm>
            <a:off x="6012160" y="1417340"/>
            <a:ext cx="2367413" cy="4224336"/>
          </a:xfrm>
          <a:prstGeom prst="rect">
            <a:avLst/>
          </a:prstGeom>
          <a:ln w="0">
            <a:noFill/>
          </a:ln>
        </p:spPr>
      </p:pic>
      <p:pic>
        <p:nvPicPr>
          <p:cNvPr id="140" name="Imagem 139"/>
          <p:cNvPicPr/>
          <p:nvPr/>
        </p:nvPicPr>
        <p:blipFill>
          <a:blip r:embed="rId5" cstate="print"/>
          <a:srcRect t="14877" b="6378"/>
          <a:stretch/>
        </p:blipFill>
        <p:spPr>
          <a:xfrm>
            <a:off x="822782" y="1520628"/>
            <a:ext cx="2525082" cy="4073176"/>
          </a:xfrm>
          <a:prstGeom prst="rect">
            <a:avLst/>
          </a:prstGeom>
          <a:ln w="0">
            <a:noFill/>
          </a:ln>
        </p:spPr>
      </p:pic>
      <p:sp>
        <p:nvSpPr>
          <p:cNvPr id="9" name="Seta entalhada para a direita 29"/>
          <p:cNvSpPr/>
          <p:nvPr/>
        </p:nvSpPr>
        <p:spPr>
          <a:xfrm>
            <a:off x="107504" y="3937620"/>
            <a:ext cx="683568" cy="432048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8064A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000" tIns="40680" rIns="81000" bIns="4068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t-BR" sz="1600" b="0" strike="noStrike" spc="-1">
              <a:solidFill>
                <a:schemeClr val="lt1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6224" y="84944"/>
            <a:ext cx="5220072" cy="972356"/>
          </a:xfrm>
        </p:spPr>
        <p:txBody>
          <a:bodyPr/>
          <a:lstStyle/>
          <a:p>
            <a:pPr algn="ctr"/>
            <a:r>
              <a:rPr lang="pt-BR" sz="3200" b="1" kern="1200" cap="all" spc="-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MATRIZ DIAGNÓSTICA: </a:t>
            </a:r>
            <a:r>
              <a:rPr lang="pt-BR" sz="3200" b="1" kern="1200" spc="-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estratégias adotadas</a:t>
            </a:r>
            <a:r>
              <a:rPr lang="pt-BR" sz="3200" b="1" kern="1200" cap="all" spc="-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…</a:t>
            </a:r>
            <a:endParaRPr lang="pt-BR" sz="3200" b="1" kern="1200" cap="all" spc="-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1027" name="AutoShape 3" descr="https://lh4.googleusercontent.com/X4TuNZ3cVMJIZgtA9WRQmsELjaMEWF7Xq8YqEnhx5txJMhzhs-VYANWOZ7hdOtVylPIFj37nduZJEx29t9sFWAa_v21flnivB6p6w-hgdy7XLm25C6q1Ep6f9c1zFknC2I_e_NIGRhkP0_A=nw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https://lh3.googleusercontent.com/THwjmriincHV92vF_NZ2-CGk9ia5a5i_siI1HQFwWnI5i5vUD0HnDTHr0QBrxLuRdFVeZLqweCfVNaJy46f3qnrCx2HjO3Adsd4UGwc5bt8WMWwPDDcJTUmyTJV5uoFih0dn4hHZ9DNJaBw=nw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6" name="AutoShape 2" descr="https://lh5.googleusercontent.com/8l4vYY9bmu0ZAAB3SoTOiyQKBZNkEf3DVoMPo6wyz2Bt9RWvqyorV5GDKS1qrFMPE16-ob6hsLTidtxG3x08P9Fq2l-dMZH2f8HnMiEtZOz_uXWhkqngsRGrGIQu6q-QKNWSQaT6vKqBlEs=nw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https://lh5.googleusercontent.com/8l4vYY9bmu0ZAAB3SoTOiyQKBZNkEf3DVoMPo6wyz2Bt9RWvqyorV5GDKS1qrFMPE16-ob6hsLTidtxG3x08P9Fq2l-dMZH2f8HnMiEtZOz_uXWhkqngsRGrGIQu6q-QKNWSQaT6vKqBlEs=nw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https://lh4.googleusercontent.com/X4TuNZ3cVMJIZgtA9WRQmsELjaMEWF7Xq8YqEnhx5txJMhzhs-VYANWOZ7hdOtVylPIFj37nduZJEx29t9sFWAa_v21flnivB6p6w-hgdy7XLm25C6q1Ep6f9c1zFknC2I_e_NIGRhkP0_A=nw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4" name="AutoShape 10" descr="https://lh4.googleusercontent.com/X4TuNZ3cVMJIZgtA9WRQmsELjaMEWF7Xq8YqEnhx5txJMhzhs-VYANWOZ7hdOtVylPIFj37nduZJEx29t9sFWAa_v21flnivB6p6w-hgdy7XLm25C6q1Ep6f9c1zFknC2I_e_NIGRhkP0_A=nw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/>
          <a:srcRect r="5172"/>
          <a:stretch>
            <a:fillRect/>
          </a:stretch>
        </p:blipFill>
        <p:spPr bwMode="auto">
          <a:xfrm>
            <a:off x="467544" y="1125378"/>
            <a:ext cx="3240360" cy="187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print"/>
          <a:srcRect l="6425" t="2822" r="6842" b="4953"/>
          <a:stretch>
            <a:fillRect/>
          </a:stretch>
        </p:blipFill>
        <p:spPr bwMode="auto">
          <a:xfrm>
            <a:off x="467544" y="3505572"/>
            <a:ext cx="3312368" cy="200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/>
          <p:nvPr/>
        </p:nvPicPr>
        <p:blipFill>
          <a:blip r:embed="rId4" cstate="print"/>
          <a:srcRect r="30508"/>
          <a:stretch/>
        </p:blipFill>
        <p:spPr>
          <a:xfrm>
            <a:off x="0" y="0"/>
            <a:ext cx="1892880" cy="552960"/>
          </a:xfrm>
          <a:prstGeom prst="rect">
            <a:avLst/>
          </a:prstGeom>
          <a:ln w="9525">
            <a:noFill/>
          </a:ln>
        </p:spPr>
      </p:pic>
      <p:sp>
        <p:nvSpPr>
          <p:cNvPr id="15" name="Retângulo 28"/>
          <p:cNvSpPr/>
          <p:nvPr/>
        </p:nvSpPr>
        <p:spPr>
          <a:xfrm>
            <a:off x="4139952" y="1151680"/>
            <a:ext cx="4645024" cy="697708"/>
          </a:xfrm>
          <a:prstGeom prst="rect">
            <a:avLst/>
          </a:prstGeom>
          <a:noFill/>
          <a:ln w="0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1000" tIns="40680" rIns="81000" bIns="4068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t-BR" sz="2000" spc="-1" dirty="0" smtClean="0">
                <a:solidFill>
                  <a:srgbClr val="7030A0"/>
                </a:solidFill>
                <a:latin typeface="Calibri"/>
              </a:rPr>
              <a:t>Elaboração de formulário direcionado as trabalhadoras da SESA.</a:t>
            </a:r>
            <a:endParaRPr lang="pt-BR" sz="2000" spc="-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1039" name="AutoShape 15" descr="https://lh3.googleusercontent.com/nf_Omj_hiww11_fs1m8eGTNQMKIcwvBm-rUlElnE-AvsdedjcQC6__GIZe83MtMIOzd1aqUk3z3KXgE_3Xeglu-b-wt36GjoaYNEV9A2Z_RWFVnGJIm_MfdFzJ6-7VOhAmffRp9XOFrmN8Y=nw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1" name="AutoShape 17" descr="https://lh3.googleusercontent.com/nf_Omj_hiww11_fs1m8eGTNQMKIcwvBm-rUlElnE-AvsdedjcQC6__GIZe83MtMIOzd1aqUk3z3KXgE_3Xeglu-b-wt36GjoaYNEV9A2Z_RWFVnGJIm_MfdFzJ6-7VOhAmffRp9XOFrmN8Y=nw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3" name="AutoShape 19" descr="https://lh3.googleusercontent.com/nf_Omj_hiww11_fs1m8eGTNQMKIcwvBm-rUlElnE-AvsdedjcQC6__GIZe83MtMIOzd1aqUk3z3KXgE_3Xeglu-b-wt36GjoaYNEV9A2Z_RWFVnGJIm_MfdFzJ6-7VOhAmffRp9XOFrmN8Y=nw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5" name="AutoShape 21" descr="https://lh3.googleusercontent.com/nf_Omj_hiww11_fs1m8eGTNQMKIcwvBm-rUlElnE-AvsdedjcQC6__GIZe83MtMIOzd1aqUk3z3KXgE_3Xeglu-b-wt36GjoaYNEV9A2Z_RWFVnGJIm_MfdFzJ6-7VOhAmffRp9XOFrmN8Y=nw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7" name="AutoShape 23" descr="https://lh3.googleusercontent.com/nf_Omj_hiww11_fs1m8eGTNQMKIcwvBm-rUlElnE-AvsdedjcQC6__GIZe83MtMIOzd1aqUk3z3KXgE_3Xeglu-b-wt36GjoaYNEV9A2Z_RWFVnGJIm_MfdFzJ6-7VOhAmffRp9XOFrmN8Y=nw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933588"/>
            <a:ext cx="3097138" cy="373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tângulo 28"/>
          <p:cNvSpPr/>
          <p:nvPr/>
        </p:nvSpPr>
        <p:spPr>
          <a:xfrm>
            <a:off x="323528" y="3074411"/>
            <a:ext cx="3491880" cy="359153"/>
          </a:xfrm>
          <a:prstGeom prst="rect">
            <a:avLst/>
          </a:prstGeom>
          <a:noFill/>
          <a:ln w="0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1000" tIns="40680" rIns="81000" bIns="4068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t-BR" spc="-1" dirty="0" smtClean="0">
                <a:solidFill>
                  <a:srgbClr val="7030A0"/>
                </a:solidFill>
                <a:latin typeface="Calibri"/>
              </a:rPr>
              <a:t>SESA, COSEMS, movimento social...</a:t>
            </a:r>
            <a:endParaRPr lang="pt-BR" spc="-1" dirty="0">
              <a:solidFill>
                <a:srgbClr val="7030A0"/>
              </a:solidFill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243</Words>
  <Application>Microsoft Office PowerPoint</Application>
  <PresentationFormat>Apresentação na tela (16:10)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5</vt:i4>
      </vt:variant>
    </vt:vector>
  </HeadingPairs>
  <TitlesOfParts>
    <vt:vector size="15" baseType="lpstr">
      <vt:lpstr>Arial</vt:lpstr>
      <vt:lpstr>Calibri</vt:lpstr>
      <vt:lpstr>DejaVu Sans</vt:lpstr>
      <vt:lpstr>Montserrat</vt:lpstr>
      <vt:lpstr>Symbol</vt:lpstr>
      <vt:lpstr>Times New Roman</vt:lpstr>
      <vt:lpstr>Wingdings</vt:lpstr>
      <vt:lpstr>Tema do Office</vt:lpstr>
      <vt:lpstr>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MATRIZ DIAGNÓSTICA: estratégias adotadas…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rosane.freitas</dc:creator>
  <dc:description/>
  <cp:lastModifiedBy>Conta da Microsoft</cp:lastModifiedBy>
  <cp:revision>11</cp:revision>
  <dcterms:created xsi:type="dcterms:W3CDTF">2023-10-16T14:35:32Z</dcterms:created>
  <dcterms:modified xsi:type="dcterms:W3CDTF">2023-10-17T11:51:36Z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Apresentação na tela (16:10)</vt:lpwstr>
  </property>
  <property fmtid="{D5CDD505-2E9C-101B-9397-08002B2CF9AE}" pid="3" name="Slides">
    <vt:i4>4</vt:i4>
  </property>
</Properties>
</file>