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10" r:id="rId12"/>
    <p:sldId id="362" r:id="rId13"/>
    <p:sldId id="472" r:id="rId14"/>
    <p:sldId id="319" r:id="rId15"/>
    <p:sldId id="475" r:id="rId16"/>
    <p:sldId id="473" r:id="rId17"/>
    <p:sldId id="322" r:id="rId18"/>
    <p:sldId id="340" r:id="rId19"/>
    <p:sldId id="335" r:id="rId20"/>
    <p:sldId id="474" r:id="rId21"/>
    <p:sldId id="41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B54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717"/>
  </p:normalViewPr>
  <p:slideViewPr>
    <p:cSldViewPr snapToGrid="0" snapToObjects="1">
      <p:cViewPr varScale="1">
        <p:scale>
          <a:sx n="59" d="100"/>
          <a:sy n="59" d="100"/>
        </p:scale>
        <p:origin x="836" y="52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CENTRAL\SVS\DEVE\SVS-DVVPI\APRESENTA&#199;&#213;ES%20e%20REUNI&#213;ES\2023\CES\grafico%20CV%20covid%2006-11-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D1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12359680018706E-17"/>
                  <c:y val="-5.3763440860214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0-42A8-8BF0-EB42289E5253}"/>
                </c:ext>
              </c:extLst>
            </c:dLbl>
            <c:dLbl>
              <c:idx val="1"/>
              <c:layout>
                <c:manualLayout>
                  <c:x val="0"/>
                  <c:y val="-8.064516129032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0-42A8-8BF0-EB42289E5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Planilha1!$B$2:$S$2</c:f>
              <c:strCache>
                <c:ptCount val="18"/>
                <c:pt idx="0">
                  <c:v>6m a 2a</c:v>
                </c:pt>
                <c:pt idx="1">
                  <c:v>3 a 4</c:v>
                </c:pt>
                <c:pt idx="2">
                  <c:v>5 a 11</c:v>
                </c:pt>
                <c:pt idx="3">
                  <c:v>12 a 17</c:v>
                </c:pt>
                <c:pt idx="4">
                  <c:v>18 a 19</c:v>
                </c:pt>
                <c:pt idx="5">
                  <c:v>20 a 24</c:v>
                </c:pt>
                <c:pt idx="6">
                  <c:v>25 a 29</c:v>
                </c:pt>
                <c:pt idx="7">
                  <c:v>30 a 34</c:v>
                </c:pt>
                <c:pt idx="8">
                  <c:v>35 a 39</c:v>
                </c:pt>
                <c:pt idx="9">
                  <c:v>40 a 44</c:v>
                </c:pt>
                <c:pt idx="10">
                  <c:v>45 a 49</c:v>
                </c:pt>
                <c:pt idx="11">
                  <c:v>50 a 54</c:v>
                </c:pt>
                <c:pt idx="12">
                  <c:v>55 a 59</c:v>
                </c:pt>
                <c:pt idx="13">
                  <c:v>60 a 64</c:v>
                </c:pt>
                <c:pt idx="14">
                  <c:v>65 a 69</c:v>
                </c:pt>
                <c:pt idx="15">
                  <c:v>70 a 74</c:v>
                </c:pt>
                <c:pt idx="16">
                  <c:v>75 a 79</c:v>
                </c:pt>
                <c:pt idx="17">
                  <c:v>80 e mais</c:v>
                </c:pt>
              </c:strCache>
            </c:strRef>
          </c:cat>
          <c:val>
            <c:numRef>
              <c:f>Planilha1!$B$3:$S$3</c:f>
              <c:numCache>
                <c:formatCode>0.00%</c:formatCode>
                <c:ptCount val="18"/>
                <c:pt idx="0">
                  <c:v>0.2147</c:v>
                </c:pt>
                <c:pt idx="1">
                  <c:v>0.40970000000000001</c:v>
                </c:pt>
                <c:pt idx="2">
                  <c:v>0.77659999999999996</c:v>
                </c:pt>
                <c:pt idx="3">
                  <c:v>0.95109999999999995</c:v>
                </c:pt>
                <c:pt idx="4">
                  <c:v>1.0044999999999999</c:v>
                </c:pt>
                <c:pt idx="5">
                  <c:v>1.0469999999999999</c:v>
                </c:pt>
                <c:pt idx="6">
                  <c:v>0.99070000000000003</c:v>
                </c:pt>
                <c:pt idx="7">
                  <c:v>0.99199999999999999</c:v>
                </c:pt>
                <c:pt idx="8">
                  <c:v>1.0170999999999999</c:v>
                </c:pt>
                <c:pt idx="9">
                  <c:v>1.0174000000000001</c:v>
                </c:pt>
                <c:pt idx="10">
                  <c:v>0.99929999999999997</c:v>
                </c:pt>
                <c:pt idx="11">
                  <c:v>0.998</c:v>
                </c:pt>
                <c:pt idx="12">
                  <c:v>1.0230999999999999</c:v>
                </c:pt>
                <c:pt idx="13">
                  <c:v>1.0448999999999999</c:v>
                </c:pt>
                <c:pt idx="14">
                  <c:v>1.0569999999999999</c:v>
                </c:pt>
                <c:pt idx="15">
                  <c:v>1.0428999999999999</c:v>
                </c:pt>
                <c:pt idx="16">
                  <c:v>1.0387999999999999</c:v>
                </c:pt>
                <c:pt idx="17">
                  <c:v>0.99150000000000005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A0-42A8-8BF0-EB42289E5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1264"/>
        <c:axId val="37452800"/>
      </c:barChart>
      <c:lineChart>
        <c:grouping val="standard"/>
        <c:varyColors val="0"/>
        <c:ser>
          <c:idx val="1"/>
          <c:order val="1"/>
          <c:tx>
            <c:strRef>
              <c:f>Planilha1!$A$4</c:f>
              <c:strCache>
                <c:ptCount val="1"/>
                <c:pt idx="0">
                  <c:v>D2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Planilha1!$B$2:$S$2</c:f>
              <c:strCache>
                <c:ptCount val="18"/>
                <c:pt idx="0">
                  <c:v>6m a 2a</c:v>
                </c:pt>
                <c:pt idx="1">
                  <c:v>3 a 4</c:v>
                </c:pt>
                <c:pt idx="2">
                  <c:v>5 a 11</c:v>
                </c:pt>
                <c:pt idx="3">
                  <c:v>12 a 17</c:v>
                </c:pt>
                <c:pt idx="4">
                  <c:v>18 a 19</c:v>
                </c:pt>
                <c:pt idx="5">
                  <c:v>20 a 24</c:v>
                </c:pt>
                <c:pt idx="6">
                  <c:v>25 a 29</c:v>
                </c:pt>
                <c:pt idx="7">
                  <c:v>30 a 34</c:v>
                </c:pt>
                <c:pt idx="8">
                  <c:v>35 a 39</c:v>
                </c:pt>
                <c:pt idx="9">
                  <c:v>40 a 44</c:v>
                </c:pt>
                <c:pt idx="10">
                  <c:v>45 a 49</c:v>
                </c:pt>
                <c:pt idx="11">
                  <c:v>50 a 54</c:v>
                </c:pt>
                <c:pt idx="12">
                  <c:v>55 a 59</c:v>
                </c:pt>
                <c:pt idx="13">
                  <c:v>60 a 64</c:v>
                </c:pt>
                <c:pt idx="14">
                  <c:v>65 a 69</c:v>
                </c:pt>
                <c:pt idx="15">
                  <c:v>70 a 74</c:v>
                </c:pt>
                <c:pt idx="16">
                  <c:v>75 a 79</c:v>
                </c:pt>
                <c:pt idx="17">
                  <c:v>80 e mais</c:v>
                </c:pt>
              </c:strCache>
            </c:strRef>
          </c:cat>
          <c:val>
            <c:numRef>
              <c:f>Planilha1!$B$4:$S$4</c:f>
              <c:numCache>
                <c:formatCode>0.00%</c:formatCode>
                <c:ptCount val="18"/>
                <c:pt idx="0">
                  <c:v>0.61070000000000002</c:v>
                </c:pt>
                <c:pt idx="1">
                  <c:v>0.61350000000000005</c:v>
                </c:pt>
                <c:pt idx="2" formatCode="0.000%">
                  <c:v>0.79569999999999996</c:v>
                </c:pt>
                <c:pt idx="3">
                  <c:v>0.87609999999999999</c:v>
                </c:pt>
                <c:pt idx="4">
                  <c:v>0.89629999999999999</c:v>
                </c:pt>
                <c:pt idx="5">
                  <c:v>0.90749999999999997</c:v>
                </c:pt>
                <c:pt idx="6">
                  <c:v>0.9234</c:v>
                </c:pt>
                <c:pt idx="7">
                  <c:v>0.93979999999999997</c:v>
                </c:pt>
                <c:pt idx="8">
                  <c:v>0.94159999999999999</c:v>
                </c:pt>
                <c:pt idx="9">
                  <c:v>0.95799999999999996</c:v>
                </c:pt>
                <c:pt idx="10">
                  <c:v>0.96189999999999998</c:v>
                </c:pt>
                <c:pt idx="11">
                  <c:v>0.97070000000000001</c:v>
                </c:pt>
                <c:pt idx="12">
                  <c:v>0.98060000000000003</c:v>
                </c:pt>
                <c:pt idx="13">
                  <c:v>0.97670000000000001</c:v>
                </c:pt>
                <c:pt idx="14">
                  <c:v>0.9929</c:v>
                </c:pt>
                <c:pt idx="15">
                  <c:v>0.98650000000000004</c:v>
                </c:pt>
                <c:pt idx="16">
                  <c:v>0.98540000000000005</c:v>
                </c:pt>
                <c:pt idx="17">
                  <c:v>0.96450000000000002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A0-42A8-8BF0-EB42289E5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51264"/>
        <c:axId val="37452800"/>
      </c:lineChart>
      <c:catAx>
        <c:axId val="374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7452800"/>
        <c:crosses val="autoZero"/>
        <c:auto val="1"/>
        <c:lblAlgn val="ctr"/>
        <c:lblOffset val="100"/>
        <c:noMultiLvlLbl val="0"/>
      </c:catAx>
      <c:valAx>
        <c:axId val="374528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745126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ea8ae4f8a7_2_46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g1ea8ae4f8a7_2_46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g1ea8ae4f8a7_2_46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1ea8ae4f8a7_2_46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1ea8ae4f8a7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5" name="Google Shape;2155;g1ea8ae4f8a7_2_46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1ea8ae4f8a7_2_46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1ea8ae4f8a7_2_51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g1ea8ae4f8a7_2_51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g1ea8ae4f8a7_2_51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g1ea8ae4f8a7_2_51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g1ea8ae4f8a7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7" name="Google Shape;2207;g1ea8ae4f8a7_2_51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g1ea8ae4f8a7_2_51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ea8ae4f8a7_2_57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g1ea8ae4f8a7_2_57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g1ea8ae4f8a7_2_57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g1ea8ae4f8a7_2_57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g1ea8ae4f8a7_2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2" name="Google Shape;2272;g1ea8ae4f8a7_2_57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1ea8ae4f8a7_2_57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ea8ae4f8a7_2_368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ea8ae4f8a7_2_368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ea8ae4f8a7_2_368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ea8ae4f8a7_2_368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ea8ae4f8a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2" name="Google Shape;2052;g1ea8ae4f8a7_2_368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ea8ae4f8a7_2_368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1ea8ae4f8a7_2_39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g1ea8ae4f8a7_2_39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1ea8ae4f8a7_2_39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g1ea8ae4f8a7_2_39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1ea8ae4f8a7_2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7" name="Google Shape;2077;g1ea8ae4f8a7_2_39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g1ea8ae4f8a7_2_39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1ea8ae4f8a7_2_40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1ea8ae4f8a7_2_40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g1ea8ae4f8a7_2_40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g1ea8ae4f8a7_2_40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g1ea8ae4f8a7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0" name="Google Shape;2090;g1ea8ae4f8a7_2_40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1ea8ae4f8a7_2_40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1ea8ae4f8a7_2_415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g1ea8ae4f8a7_2_415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1ea8ae4f8a7_2_415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g1ea8ae4f8a7_2_415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1ea8ae4f8a7_2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3" name="Google Shape;2103;g1ea8ae4f8a7_2_415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g1ea8ae4f8a7_2_415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1ea8ae4f8a7_2_439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g1ea8ae4f8a7_2_439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g1ea8ae4f8a7_2_439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g1ea8ae4f8a7_2_439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1ea8ae4f8a7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9" name="Google Shape;2129;g1ea8ae4f8a7_2_439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g1ea8ae4f8a7_2_439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ea8ae4f8a7_2_45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g1ea8ae4f8a7_2_45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g1ea8ae4f8a7_2_45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g1ea8ae4f8a7_2_45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g1ea8ae4f8a7_2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2" name="Google Shape;2142;g1ea8ae4f8a7_2_45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g1ea8ae4f8a7_2_45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" y="44625"/>
            <a:ext cx="12176698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84785"/>
            <a:ext cx="10508812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301" y="5658519"/>
            <a:ext cx="10402305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21380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124" y="44640"/>
            <a:ext cx="12176211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298" y="1484640"/>
            <a:ext cx="10508617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8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967A6D-BA08-4174-956F-943D82D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3" y="1857627"/>
            <a:ext cx="4809494" cy="183757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962F2A0-9800-4EED-836E-A170F9B538F3}"/>
              </a:ext>
            </a:extLst>
          </p:cNvPr>
          <p:cNvSpPr/>
          <p:nvPr/>
        </p:nvSpPr>
        <p:spPr>
          <a:xfrm>
            <a:off x="276780" y="4518098"/>
            <a:ext cx="116384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Vacinação no Paraná</a:t>
            </a:r>
            <a:endParaRPr lang="pt-BR" sz="3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6D679859-C125-4181-8170-16BFBC9CEB23}"/>
              </a:ext>
            </a:extLst>
          </p:cNvPr>
          <p:cNvSpPr/>
          <p:nvPr/>
        </p:nvSpPr>
        <p:spPr>
          <a:xfrm>
            <a:off x="1100943" y="5470752"/>
            <a:ext cx="97916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Foz do Iguaçu - PR | Dezembro de 2023</a:t>
            </a:r>
            <a:endParaRPr lang="pt-BR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ea8ae4f8a7_2_463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28/11/2023, dados parciais.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E54FF1-79BF-4462-95CF-0747F0CA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95" y="862926"/>
            <a:ext cx="3735006" cy="5692193"/>
          </a:xfrm>
          <a:prstGeom prst="rect">
            <a:avLst/>
          </a:prstGeom>
        </p:spPr>
      </p:pic>
      <p:sp>
        <p:nvSpPr>
          <p:cNvPr id="6" name="Google Shape;2080;g1ea8ae4f8a7_2_391">
            <a:extLst>
              <a:ext uri="{FF2B5EF4-FFF2-40B4-BE49-F238E27FC236}">
                <a16:creationId xmlns:a16="http://schemas.microsoft.com/office/drawing/2014/main" id="{5B947570-DCBD-4EA2-BF16-772314356D61}"/>
              </a:ext>
            </a:extLst>
          </p:cNvPr>
          <p:cNvSpPr txBox="1"/>
          <p:nvPr/>
        </p:nvSpPr>
        <p:spPr>
          <a:xfrm>
            <a:off x="1170299" y="270446"/>
            <a:ext cx="9851402" cy="5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Cobertura Vacinal em menores de 1 ano, 2021 - 2023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ea8ae4f8a7_2_511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Vacina de Campanha - Influenza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g1ea8ae4f8a7_2_511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LocalizaSUS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acesso em 01/12/2023.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F7FD61-1634-427F-87CC-3F29C4E3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1" y="1386243"/>
            <a:ext cx="11082857" cy="42269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80" y="209183"/>
            <a:ext cx="8640960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Cenário Geral Doses Aplicadas e Distribuídas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440" y="6315117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Boletim epidemiológico Covid-19, 21/11/2023.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8168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4 – DR: Indivíduos que receberam mais uma dose, além do esquema primário.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6 - Engloba o quantitativo de doses aplicadas de segundo reforço.</a:t>
            </a:r>
          </a:p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EFA910-E80D-42C0-A702-157C313A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923972"/>
            <a:ext cx="5269039" cy="52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contra Covid-19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744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27/11/2023.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D3D28E0-BF02-404D-9C5E-D9E43359964D}"/>
              </a:ext>
            </a:extLst>
          </p:cNvPr>
          <p:cNvGraphicFramePr>
            <a:graphicFrameLocks/>
          </p:cNvGraphicFramePr>
          <p:nvPr/>
        </p:nvGraphicFramePr>
        <p:xfrm>
          <a:off x="944499" y="1229182"/>
          <a:ext cx="97726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59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10708" y="273600"/>
            <a:ext cx="10969200" cy="68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Cobertura vacinal COVID-19 bivalente, DR, pop 18 anos +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04774E-0F84-4948-B0D3-5647D0A71DFE}"/>
              </a:ext>
            </a:extLst>
          </p:cNvPr>
          <p:cNvSpPr txBox="1">
            <a:spLocks/>
          </p:cNvSpPr>
          <p:nvPr/>
        </p:nvSpPr>
        <p:spPr bwMode="auto">
          <a:xfrm>
            <a:off x="877823" y="6459576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06/12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/2023.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04D7E755-A72C-4FD9-BF3D-5B5CB29AED43}"/>
              </a:ext>
            </a:extLst>
          </p:cNvPr>
          <p:cNvSpPr txBox="1">
            <a:spLocks/>
          </p:cNvSpPr>
          <p:nvPr/>
        </p:nvSpPr>
        <p:spPr bwMode="auto">
          <a:xfrm>
            <a:off x="7698344" y="3441337"/>
            <a:ext cx="4217374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Doses disponíveis no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Cemepar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555A21-DA7E-84C7-9D47-24633C68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" y="1124904"/>
            <a:ext cx="7468223" cy="51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8" y="273600"/>
            <a:ext cx="8967858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spc="-1" dirty="0">
                <a:solidFill>
                  <a:srgbClr val="006FB0"/>
                </a:solidFill>
                <a:latin typeface="Arial"/>
              </a:rPr>
              <a:t>Perspectiva Calendário Nacional de Vacinação 2024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64A3C1-DD15-A898-54EB-7F65807AE4DA}"/>
              </a:ext>
            </a:extLst>
          </p:cNvPr>
          <p:cNvSpPr txBox="1"/>
          <p:nvPr/>
        </p:nvSpPr>
        <p:spPr>
          <a:xfrm>
            <a:off x="847023" y="1674796"/>
            <a:ext cx="108957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600" u="sng" dirty="0">
                <a:solidFill>
                  <a:schemeClr val="accent1">
                    <a:lumMod val="50000"/>
                  </a:schemeClr>
                </a:solidFill>
              </a:rPr>
              <a:t>Vacina contra a COVID-19: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incorporada ao Calendário Nacional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reforço anual para grupos prioritários (bivalente)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vacinação de crianças de 6m a 4 anos</a:t>
            </a:r>
          </a:p>
          <a:p>
            <a:endParaRPr lang="pt-BR" sz="2600" dirty="0">
              <a:solidFill>
                <a:srgbClr val="FF0000"/>
              </a:solidFill>
            </a:endParaRPr>
          </a:p>
          <a:p>
            <a:r>
              <a:rPr lang="pt-BR" sz="2600" dirty="0">
                <a:solidFill>
                  <a:srgbClr val="FF0000"/>
                </a:solidFill>
              </a:rPr>
              <a:t>2º reforço de bivalente para idosos e imunossuprimidos acima de 12 anos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MS não está mais distribuindo vacina monovalente para início de novas vacinações para população acima de 12 anos (aguardando NT)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26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8" y="273600"/>
            <a:ext cx="8967858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spc="-1" dirty="0">
                <a:solidFill>
                  <a:srgbClr val="006FB0"/>
                </a:solidFill>
                <a:latin typeface="Arial"/>
              </a:rPr>
              <a:t>Perspectiva Calendário Nacional de Vacinação 2024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64A3C1-DD15-A898-54EB-7F65807AE4DA}"/>
              </a:ext>
            </a:extLst>
          </p:cNvPr>
          <p:cNvSpPr txBox="1"/>
          <p:nvPr/>
        </p:nvSpPr>
        <p:spPr>
          <a:xfrm>
            <a:off x="847023" y="1674796"/>
            <a:ext cx="108957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600" u="sng" dirty="0">
                <a:solidFill>
                  <a:schemeClr val="accent1">
                    <a:lumMod val="50000"/>
                  </a:schemeClr>
                </a:solidFill>
              </a:rPr>
              <a:t>Vacina contra a Influenza: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incorporada ao Calendário Nacional para grupos prioritários (crianças, idosos e gestantes).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600" u="sng" dirty="0">
                <a:solidFill>
                  <a:schemeClr val="accent1">
                    <a:lumMod val="50000"/>
                  </a:schemeClr>
                </a:solidFill>
              </a:rPr>
              <a:t>Vacina oral contra a poliomielite: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 substituída pela vacina injetável (4 doses no total).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59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7" y="273600"/>
            <a:ext cx="10615589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PORTARIA GM/MS Nº 844, DE 14 DE JULHO DE 2023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F18338-1C97-41E4-BFEE-60E538F9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29" y="995881"/>
            <a:ext cx="6640871" cy="54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7" y="273600"/>
            <a:ext cx="10615589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PORTARIA GM/MS Nº 844, DE 14 DE JULHO DE 2023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CBFB76-3778-406C-BC0F-6F691927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3" y="899394"/>
            <a:ext cx="7293909" cy="54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7" y="273600"/>
            <a:ext cx="10615589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Questionário estadual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01A384-039B-4CB4-8660-AC4B00F15B1E}"/>
              </a:ext>
            </a:extLst>
          </p:cNvPr>
          <p:cNvSpPr txBox="1"/>
          <p:nvPr/>
        </p:nvSpPr>
        <p:spPr>
          <a:xfrm>
            <a:off x="833718" y="1676400"/>
            <a:ext cx="919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Ferramenta de Monitoramento Municipal https://redcap.saude.gov.br/surveys/?s=RPEH83XDDY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32B958-DDA8-4497-A06A-09676805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56" y="2045732"/>
            <a:ext cx="4350771" cy="46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ea8ae4f8a7_2_368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Coberturas Vacinais no Paraná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g1ea8ae4f8a7_2_368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06/10/2023, dados parciais.</a:t>
            </a:r>
            <a:endParaRPr/>
          </a:p>
        </p:txBody>
      </p:sp>
      <p:pic>
        <p:nvPicPr>
          <p:cNvPr id="2057" name="Google Shape;2057;g1ea8ae4f8a7_2_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76" y="1120588"/>
            <a:ext cx="9367200" cy="52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0707" y="273600"/>
            <a:ext cx="10615589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spc="-1" dirty="0">
                <a:solidFill>
                  <a:srgbClr val="006FB0"/>
                </a:solidFill>
                <a:latin typeface="Arial"/>
              </a:rPr>
              <a:t>Compilado dos questionários municipais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0967727-6356-5C9C-093F-1D36D273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57" y="901472"/>
            <a:ext cx="5455295" cy="5531986"/>
          </a:xfrm>
          <a:prstGeom prst="rect">
            <a:avLst/>
          </a:prstGeom>
        </p:spPr>
      </p:pic>
      <p:sp>
        <p:nvSpPr>
          <p:cNvPr id="14" name="Google Shape;2133;g1ea8ae4f8a7_2_439">
            <a:extLst>
              <a:ext uri="{FF2B5EF4-FFF2-40B4-BE49-F238E27FC236}">
                <a16:creationId xmlns:a16="http://schemas.microsoft.com/office/drawing/2014/main" id="{4A4B8EA7-EF74-7488-2D37-8B7382ECD4B4}"/>
              </a:ext>
            </a:extLst>
          </p:cNvPr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PNI, 30/11/2023, dados parciais.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82532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Google Shape;2275;g1ea8ae4f8a7_2_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415" y="180880"/>
            <a:ext cx="9715176" cy="4770967"/>
          </a:xfrm>
          <a:prstGeom prst="rect">
            <a:avLst/>
          </a:prstGeom>
          <a:noFill/>
          <a:ln>
            <a:noFill/>
          </a:ln>
        </p:spPr>
      </p:pic>
      <p:sp>
        <p:nvSpPr>
          <p:cNvPr id="2276" name="Google Shape;2276;g1ea8ae4f8a7_2_571"/>
          <p:cNvSpPr/>
          <p:nvPr/>
        </p:nvSpPr>
        <p:spPr>
          <a:xfrm>
            <a:off x="4063807" y="5221008"/>
            <a:ext cx="345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5400" b="1">
                <a:solidFill>
                  <a:srgbClr val="DAE5F1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/>
          </a:p>
        </p:txBody>
      </p:sp>
      <p:sp>
        <p:nvSpPr>
          <p:cNvPr id="2277" name="Google Shape;2277;g1ea8ae4f8a7_2_571"/>
          <p:cNvSpPr txBox="1"/>
          <p:nvPr/>
        </p:nvSpPr>
        <p:spPr>
          <a:xfrm>
            <a:off x="4806671" y="6105723"/>
            <a:ext cx="424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dvvpi@sesa.pr.gov.br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das Coberturas Vacinais no Paraná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1ea8ae4f8a7_2_379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06/10/2023, dados parciais.</a:t>
            </a:r>
            <a:endParaRPr/>
          </a:p>
        </p:txBody>
      </p:sp>
      <p:pic>
        <p:nvPicPr>
          <p:cNvPr id="2069" name="Google Shape;2069;g1ea8ae4f8a7_2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494" y="1134035"/>
            <a:ext cx="8059200" cy="45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1ea8ae4f8a7_2_391"/>
          <p:cNvSpPr txBox="1"/>
          <p:nvPr/>
        </p:nvSpPr>
        <p:spPr>
          <a:xfrm>
            <a:off x="1170299" y="270446"/>
            <a:ext cx="9851402" cy="5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Cobertura Vacinal em menores de 1 ano, 2021 - 2023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1ea8ae4f8a7_2_391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28/11/2023, dados parciais.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E03DFE-7C99-4E11-A96E-17A16979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74" y="870455"/>
            <a:ext cx="3651338" cy="5587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ea8ae4f8a7_2_403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das Coberturas Vacinais no Paraná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g1ea8ae4f8a7_2_403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06/10/2023, dados parciais.</a:t>
            </a:r>
            <a:endParaRPr/>
          </a:p>
        </p:txBody>
      </p:sp>
      <p:pic>
        <p:nvPicPr>
          <p:cNvPr id="2095" name="Google Shape;2095;g1ea8ae4f8a7_2_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5519" y="1252467"/>
            <a:ext cx="7025700" cy="43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ea8ae4f8a7_2_415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28/11/2023, dados parciais.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E5DFB7-C7E5-43F2-89F2-9FC75242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03" y="990600"/>
            <a:ext cx="3590498" cy="5596954"/>
          </a:xfrm>
          <a:prstGeom prst="rect">
            <a:avLst/>
          </a:prstGeom>
        </p:spPr>
      </p:pic>
      <p:sp>
        <p:nvSpPr>
          <p:cNvPr id="9" name="Google Shape;2080;g1ea8ae4f8a7_2_391">
            <a:extLst>
              <a:ext uri="{FF2B5EF4-FFF2-40B4-BE49-F238E27FC236}">
                <a16:creationId xmlns:a16="http://schemas.microsoft.com/office/drawing/2014/main" id="{6FC81419-8F17-4A05-A8E5-D26F3F4EDAF8}"/>
              </a:ext>
            </a:extLst>
          </p:cNvPr>
          <p:cNvSpPr txBox="1"/>
          <p:nvPr/>
        </p:nvSpPr>
        <p:spPr>
          <a:xfrm>
            <a:off x="1170299" y="270446"/>
            <a:ext cx="9851402" cy="5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Cobertura Vacinal em menores de 1 ano, 2021 - 2023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das Coberturas Vacinais no Paraná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g1ea8ae4f8a7_2_427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06/10/2023, dados parciais.</a:t>
            </a:r>
            <a:endParaRPr/>
          </a:p>
        </p:txBody>
      </p:sp>
      <p:pic>
        <p:nvPicPr>
          <p:cNvPr id="2121" name="Google Shape;2121;g1ea8ae4f8a7_2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930" y="1415246"/>
            <a:ext cx="7815000" cy="41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1ea8ae4f8a7_2_439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28/11/2023, dados parciais</a:t>
            </a:r>
            <a:endParaRPr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13033D-4F60-4059-83B3-E19ACD33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84" y="1018398"/>
            <a:ext cx="3565028" cy="5498249"/>
          </a:xfrm>
          <a:prstGeom prst="rect">
            <a:avLst/>
          </a:prstGeom>
        </p:spPr>
      </p:pic>
      <p:sp>
        <p:nvSpPr>
          <p:cNvPr id="6" name="Google Shape;2080;g1ea8ae4f8a7_2_391">
            <a:extLst>
              <a:ext uri="{FF2B5EF4-FFF2-40B4-BE49-F238E27FC236}">
                <a16:creationId xmlns:a16="http://schemas.microsoft.com/office/drawing/2014/main" id="{A280413E-54E8-4441-81F0-1E6CE4605E50}"/>
              </a:ext>
            </a:extLst>
          </p:cNvPr>
          <p:cNvSpPr txBox="1"/>
          <p:nvPr/>
        </p:nvSpPr>
        <p:spPr>
          <a:xfrm>
            <a:off x="1170299" y="270446"/>
            <a:ext cx="9851402" cy="5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Cobertura Vacinal em menores de 1 ano, 2021 - 2023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1ea8ae4f8a7_2_451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das Coberturas Vacinais no Paraná</a:t>
            </a:r>
            <a:b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g1ea8ae4f8a7_2_451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SIPNI, 06/10/2023, dados parciais.</a:t>
            </a:r>
            <a:endParaRPr/>
          </a:p>
        </p:txBody>
      </p:sp>
      <p:pic>
        <p:nvPicPr>
          <p:cNvPr id="2147" name="Google Shape;2147;g1ea8ae4f8a7_2_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492" y="1415246"/>
            <a:ext cx="7898400" cy="43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606</Words>
  <Application>Microsoft Office PowerPoint</Application>
  <PresentationFormat>Widescreen</PresentationFormat>
  <Paragraphs>127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Cenário Geral Doses Aplicadas e Distribuídas</vt:lpstr>
      <vt:lpstr>Cobertura vacinal contra Covid-19 </vt:lpstr>
      <vt:lpstr>Cobertura vacinal COVID-19 bivalente, DR, pop 18 anos +</vt:lpstr>
      <vt:lpstr>Perspectiva Calendário Nacional de Vacinação 2024</vt:lpstr>
      <vt:lpstr>Perspectiva Calendário Nacional de Vacinação 2024</vt:lpstr>
      <vt:lpstr>PORTARIA GM/MS Nº 844, DE 14 DE JULHO DE 2023 </vt:lpstr>
      <vt:lpstr>PORTARIA GM/MS Nº 844, DE 14 DE JULHO DE 2023 </vt:lpstr>
      <vt:lpstr>Questionário estadual</vt:lpstr>
      <vt:lpstr>Compilado dos questionários municipais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Thomas Shigeru Kadowaki</cp:lastModifiedBy>
  <cp:revision>197</cp:revision>
  <cp:lastPrinted>2019-02-12T10:51:29Z</cp:lastPrinted>
  <dcterms:created xsi:type="dcterms:W3CDTF">2019-02-06T16:41:46Z</dcterms:created>
  <dcterms:modified xsi:type="dcterms:W3CDTF">2023-12-07T00:40:23Z</dcterms:modified>
</cp:coreProperties>
</file>