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2"/>
  </p:notesMasterIdLst>
  <p:sldIdLst>
    <p:sldId id="256" r:id="rId3"/>
    <p:sldId id="260" r:id="rId4"/>
    <p:sldId id="261" r:id="rId5"/>
    <p:sldId id="267" r:id="rId6"/>
    <p:sldId id="268" r:id="rId7"/>
    <p:sldId id="269" r:id="rId8"/>
    <p:sldId id="270" r:id="rId9"/>
    <p:sldId id="271" r:id="rId10"/>
    <p:sldId id="276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4660"/>
  </p:normalViewPr>
  <p:slideViewPr>
    <p:cSldViewPr snapToGrid="0">
      <p:cViewPr>
        <p:scale>
          <a:sx n="50" d="100"/>
          <a:sy n="50" d="100"/>
        </p:scale>
        <p:origin x="132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DD0ED9A8-9FB3-466F-97BD-EB3818B9D3DA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marL="216000">
              <a:lnSpc>
                <a:spcPct val="100000"/>
              </a:lnSpc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Arial"/>
              </a:rPr>
              <a:t>Você poderá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52" name="PlaceHolder 3"/>
          <p:cNvSpPr txBox="1"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03277F71-9190-49F6-BE25-30A59A6502DF}" type="slidenum">
              <a:rPr lang="pt-BR" sz="1200" b="0" strike="noStrike" spc="-1">
                <a:solidFill>
                  <a:srgbClr val="000000"/>
                </a:solidFill>
                <a:latin typeface="Times New Roman"/>
              </a:rPr>
              <a:t>1</a:t>
            </a:fld>
            <a:endParaRPr lang="pt-BR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2059;g1ea8ae4f8a7_2_379:notes"/>
          <p:cNvSpPr/>
          <p:nvPr/>
        </p:nvSpPr>
        <p:spPr>
          <a:xfrm>
            <a:off x="4109400" y="9833040"/>
            <a:ext cx="3122640" cy="498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DEB1ECBD-B333-41E2-8FD5-3D6279122FE2}" type="slidenum">
              <a:rPr lang="pt-BR" sz="13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9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4" name="Google Shape;2060;g1ea8ae4f8a7_2_379:notes"/>
          <p:cNvSpPr/>
          <p:nvPr/>
        </p:nvSpPr>
        <p:spPr>
          <a:xfrm>
            <a:off x="4109400" y="9833040"/>
            <a:ext cx="3124440" cy="500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00F0B059-8082-4635-A606-08FDF7B460E0}" type="slidenum">
              <a:rPr lang="pt-BR" sz="13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9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5" name="Google Shape;2061;g1ea8ae4f8a7_2_379:notes"/>
          <p:cNvSpPr/>
          <p:nvPr/>
        </p:nvSpPr>
        <p:spPr>
          <a:xfrm>
            <a:off x="4109400" y="9833040"/>
            <a:ext cx="3129480" cy="505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E6578E6C-D592-46B3-B48F-A910817C3D1D}" type="slidenum">
              <a:rPr lang="pt-BR" sz="13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9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6" name="Google Shape;2062;g1ea8ae4f8a7_2_379:notes"/>
          <p:cNvSpPr/>
          <p:nvPr/>
        </p:nvSpPr>
        <p:spPr>
          <a:xfrm>
            <a:off x="4109400" y="9833040"/>
            <a:ext cx="3132720" cy="508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648FBCBB-EA59-4B7A-A3D2-0D473B2B36B4}" type="slidenum">
              <a:rPr lang="pt-BR" sz="1300" b="1" strike="noStrike" spc="-1">
                <a:solidFill>
                  <a:srgbClr val="000000"/>
                </a:solidFill>
                <a:latin typeface="Arial"/>
                <a:ea typeface="Arial"/>
              </a:rPr>
              <a:t>9</a:t>
            </a:fld>
            <a:endParaRPr lang="pt-BR" sz="1300" b="0" strike="noStrike" spc="-1">
              <a:latin typeface="Arial"/>
            </a:endParaRPr>
          </a:p>
        </p:txBody>
      </p:sp>
      <p:sp>
        <p:nvSpPr>
          <p:cNvPr id="1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27050" y="1293813"/>
            <a:ext cx="6192838" cy="3482975"/>
          </a:xfrm>
          <a:prstGeom prst="rect">
            <a:avLst/>
          </a:prstGeom>
        </p:spPr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724680" y="4980600"/>
            <a:ext cx="5795280" cy="406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59" name="Google Shape;2065;g1ea8ae4f8a7_2_379:notes"/>
          <p:cNvSpPr/>
          <p:nvPr/>
        </p:nvSpPr>
        <p:spPr>
          <a:xfrm>
            <a:off x="4109400" y="9833040"/>
            <a:ext cx="3132720" cy="510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5040" tIns="49320" rIns="95040" bIns="49320" anchor="b">
            <a:noAutofit/>
          </a:bodyPr>
          <a:lstStyle/>
          <a:p>
            <a:pPr algn="r">
              <a:lnSpc>
                <a:spcPct val="100000"/>
              </a:lnSpc>
            </a:pPr>
            <a:fld id="{8F195F96-0840-429E-B520-36F4046618D1}" type="slidenum">
              <a:rPr lang="pt-BR" sz="1300" b="1" strike="noStrike" spc="-1">
                <a:solidFill>
                  <a:srgbClr val="000000"/>
                </a:solidFill>
                <a:latin typeface="Calibri"/>
                <a:ea typeface="Calibri"/>
              </a:rPr>
              <a:t>9</a:t>
            </a:fld>
            <a:endParaRPr lang="pt-BR" sz="13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5"/>
          <p:cNvSpPr/>
          <p:nvPr/>
        </p:nvSpPr>
        <p:spPr>
          <a:xfrm>
            <a:off x="-1519200" y="6732720"/>
            <a:ext cx="10186920" cy="135720"/>
          </a:xfrm>
          <a:custGeom>
            <a:avLst/>
            <a:gdLst/>
            <a:ahLst/>
            <a:cxn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Freeform 6"/>
          <p:cNvSpPr/>
          <p:nvPr/>
        </p:nvSpPr>
        <p:spPr>
          <a:xfrm>
            <a:off x="8729640" y="6732720"/>
            <a:ext cx="3156480" cy="135720"/>
          </a:xfrm>
          <a:custGeom>
            <a:avLst/>
            <a:gdLst/>
            <a:ahLst/>
            <a:cxn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Imagem 5"/>
          <p:cNvPicPr/>
          <p:nvPr/>
        </p:nvPicPr>
        <p:blipFill>
          <a:blip r:embed="rId14"/>
          <a:stretch/>
        </p:blipFill>
        <p:spPr>
          <a:xfrm>
            <a:off x="9556560" y="5904360"/>
            <a:ext cx="1918080" cy="73224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pt-BR" sz="18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" name="PlaceHolder 2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fld id="{9ADAC554-0A29-4C8D-B3CD-70A7512862E1}" type="slidenum">
              <a:rPr lang="pt-BR" sz="1800" b="0" strike="noStrike" spc="-1">
                <a:solidFill>
                  <a:srgbClr val="000000"/>
                </a:solidFill>
                <a:latin typeface="Calibri"/>
              </a:rPr>
              <a:t>‹nº›</a:t>
            </a:fld>
            <a:endParaRPr lang="pt-BR" sz="1800" b="0" strike="noStrike" spc="-1">
              <a:latin typeface="Times New Roman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reeform 5"/>
          <p:cNvSpPr/>
          <p:nvPr/>
        </p:nvSpPr>
        <p:spPr>
          <a:xfrm>
            <a:off x="-1519200" y="6732720"/>
            <a:ext cx="10186920" cy="135720"/>
          </a:xfrm>
          <a:custGeom>
            <a:avLst/>
            <a:gdLst/>
            <a:ahLst/>
            <a:cxnLst/>
            <a:rect l="l" t="t" r="r" b="b"/>
            <a:pathLst>
              <a:path w="9712" h="133">
                <a:moveTo>
                  <a:pt x="0" y="0"/>
                </a:moveTo>
                <a:lnTo>
                  <a:pt x="0" y="0"/>
                </a:lnTo>
                <a:lnTo>
                  <a:pt x="0" y="133"/>
                </a:lnTo>
                <a:lnTo>
                  <a:pt x="9635" y="133"/>
                </a:lnTo>
                <a:lnTo>
                  <a:pt x="9712" y="0"/>
                </a:lnTo>
                <a:lnTo>
                  <a:pt x="0" y="0"/>
                </a:lnTo>
                <a:close/>
              </a:path>
            </a:pathLst>
          </a:custGeom>
          <a:solidFill>
            <a:srgbClr val="1567B2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5" name="Freeform 6"/>
          <p:cNvSpPr/>
          <p:nvPr/>
        </p:nvSpPr>
        <p:spPr>
          <a:xfrm>
            <a:off x="8729640" y="6732720"/>
            <a:ext cx="3156480" cy="135720"/>
          </a:xfrm>
          <a:custGeom>
            <a:avLst/>
            <a:gdLst/>
            <a:ahLst/>
            <a:cxnLst/>
            <a:rect l="l" t="t" r="r" b="b"/>
            <a:pathLst>
              <a:path w="3010" h="133">
                <a:moveTo>
                  <a:pt x="77" y="0"/>
                </a:moveTo>
                <a:lnTo>
                  <a:pt x="77" y="0"/>
                </a:lnTo>
                <a:lnTo>
                  <a:pt x="0" y="133"/>
                </a:lnTo>
                <a:lnTo>
                  <a:pt x="3010" y="133"/>
                </a:lnTo>
                <a:lnTo>
                  <a:pt x="3010" y="0"/>
                </a:lnTo>
                <a:lnTo>
                  <a:pt x="77" y="0"/>
                </a:lnTo>
                <a:close/>
              </a:path>
            </a:pathLst>
          </a:custGeom>
          <a:solidFill>
            <a:srgbClr val="009649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6" name="Imagem 5"/>
          <p:cNvPicPr/>
          <p:nvPr/>
        </p:nvPicPr>
        <p:blipFill>
          <a:blip r:embed="rId14"/>
          <a:stretch/>
        </p:blipFill>
        <p:spPr>
          <a:xfrm>
            <a:off x="9556560" y="5904360"/>
            <a:ext cx="1918080" cy="732240"/>
          </a:xfrm>
          <a:prstGeom prst="rect">
            <a:avLst/>
          </a:prstGeom>
          <a:ln w="0">
            <a:noFill/>
          </a:ln>
        </p:spPr>
      </p:pic>
      <p:sp>
        <p:nvSpPr>
          <p:cNvPr id="47" name="PlaceHolder 1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pt-BR" sz="1400" b="0" strike="noStrike" spc="-1">
                <a:solidFill>
                  <a:srgbClr val="000000"/>
                </a:solidFill>
                <a:latin typeface="Times New Roman"/>
              </a:rPr>
              <a:t>Footer</a:t>
            </a:r>
            <a:endParaRPr lang="pt-BR" sz="1400" b="0" strike="noStrike" spc="-1">
              <a:latin typeface="Times New Roman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fld id="{52777033-0027-496F-B5B2-F06D629AAF07}" type="slidenum">
              <a:rPr lang="pt-BR" sz="1800" b="0" strike="noStrike" spc="-1">
                <a:solidFill>
                  <a:srgbClr val="000000"/>
                </a:solidFill>
                <a:latin typeface="Calibri"/>
              </a:rPr>
              <a:t>‹nº›</a:t>
            </a:fld>
            <a:endParaRPr lang="pt-BR" sz="1800" b="0" strike="noStrike" spc="-1">
              <a:latin typeface="Times New Roman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pt-BR" sz="2400" b="0" strike="noStrike" spc="-1">
              <a:latin typeface="Times New Roman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vvpi@sesa.pr.gov.b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m 6"/>
          <p:cNvPicPr/>
          <p:nvPr/>
        </p:nvPicPr>
        <p:blipFill>
          <a:blip r:embed="rId3"/>
          <a:stretch/>
        </p:blipFill>
        <p:spPr>
          <a:xfrm>
            <a:off x="0" y="0"/>
            <a:ext cx="12191400" cy="126360"/>
          </a:xfrm>
          <a:prstGeom prst="rect">
            <a:avLst/>
          </a:prstGeom>
          <a:ln w="0">
            <a:noFill/>
          </a:ln>
        </p:spPr>
      </p:pic>
      <p:pic>
        <p:nvPicPr>
          <p:cNvPr id="95" name="Imagem 2"/>
          <p:cNvPicPr/>
          <p:nvPr/>
        </p:nvPicPr>
        <p:blipFill>
          <a:blip r:embed="rId4"/>
          <a:stretch/>
        </p:blipFill>
        <p:spPr>
          <a:xfrm>
            <a:off x="3691080" y="1857600"/>
            <a:ext cx="4808880" cy="1836720"/>
          </a:xfrm>
          <a:prstGeom prst="rect">
            <a:avLst/>
          </a:prstGeom>
          <a:ln w="0">
            <a:noFill/>
          </a:ln>
        </p:spPr>
      </p:pic>
      <p:sp>
        <p:nvSpPr>
          <p:cNvPr id="96" name="Rectangle 9"/>
          <p:cNvSpPr/>
          <p:nvPr/>
        </p:nvSpPr>
        <p:spPr>
          <a:xfrm>
            <a:off x="276840" y="4517762"/>
            <a:ext cx="1163772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3600" b="0" strike="noStrike" spc="-1" dirty="0">
                <a:solidFill>
                  <a:srgbClr val="3B3838"/>
                </a:solidFill>
                <a:latin typeface="Arial"/>
                <a:ea typeface="DejaVu Sans"/>
              </a:rPr>
              <a:t>Estratégias de Vacinação 2025</a:t>
            </a:r>
            <a:endParaRPr lang="pt-BR" sz="3600" b="0" strike="noStrike" spc="-1" dirty="0">
              <a:latin typeface="Arial"/>
            </a:endParaRPr>
          </a:p>
        </p:txBody>
      </p:sp>
      <p:sp>
        <p:nvSpPr>
          <p:cNvPr id="97" name="CaixaDeTexto 1"/>
          <p:cNvSpPr/>
          <p:nvPr/>
        </p:nvSpPr>
        <p:spPr>
          <a:xfrm>
            <a:off x="1100880" y="5491800"/>
            <a:ext cx="9790920" cy="30632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pt-BR" sz="1400" b="1" strike="noStrike" spc="-1" dirty="0">
                <a:solidFill>
                  <a:srgbClr val="3B3838"/>
                </a:solidFill>
                <a:latin typeface="Arial"/>
                <a:ea typeface="DejaVu Sans"/>
              </a:rPr>
              <a:t>Foz do Iguaçu - PR | Março de 2025</a:t>
            </a:r>
            <a:endParaRPr lang="pt-BR" sz="14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 txBox="1"/>
          <p:nvPr/>
        </p:nvSpPr>
        <p:spPr>
          <a:xfrm>
            <a:off x="1305600" y="292948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0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Resgate </a:t>
            </a:r>
            <a:r>
              <a:rPr lang="pt-BR" sz="3000" b="1" spc="-1" dirty="0">
                <a:solidFill>
                  <a:srgbClr val="006FB0"/>
                </a:solidFill>
                <a:latin typeface="Arial"/>
                <a:ea typeface="DejaVu Sans"/>
              </a:rPr>
              <a:t>de não vacinados contra o HPV</a:t>
            </a:r>
          </a:p>
        </p:txBody>
      </p:sp>
      <p:sp>
        <p:nvSpPr>
          <p:cNvPr id="108" name="PlaceHolder 2"/>
          <p:cNvSpPr/>
          <p:nvPr/>
        </p:nvSpPr>
        <p:spPr>
          <a:xfrm>
            <a:off x="952080" y="1316520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Objetivo da estratégia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Oportunizar a vacinação de jovens, na faixa etária de 15 a 19 anos de idade, que tenham perdido a oportunidade de se vacinar anteriormente contra o HPV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Período da vacinação</a:t>
            </a:r>
          </a:p>
          <a:p>
            <a:pPr marL="36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tabLst>
                <a:tab pos="0" algn="l"/>
              </a:tabLst>
            </a:pPr>
            <a:r>
              <a:rPr lang="pt-BR" sz="2100" spc="-1" dirty="0">
                <a:solidFill>
                  <a:srgbClr val="000000"/>
                </a:solidFill>
                <a:latin typeface="Calibri"/>
                <a:ea typeface="Calibri"/>
              </a:rPr>
              <a:t>Será realizada em fases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1) 22 sedes de RS – 17/03 a 16/06/25      Pop. 100.399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Demais municípios serão incorporados conforme o avanço da vacinação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Campanha publicitária no 1º semestre/25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Solicitação de doses para atendimento da demanda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</p:txBody>
      </p:sp>
      <p:pic>
        <p:nvPicPr>
          <p:cNvPr id="109" name="Imagem 1"/>
          <p:cNvPicPr/>
          <p:nvPr/>
        </p:nvPicPr>
        <p:blipFill>
          <a:blip r:embed="rId2"/>
          <a:stretch/>
        </p:blipFill>
        <p:spPr>
          <a:xfrm>
            <a:off x="9552960" y="2389680"/>
            <a:ext cx="2317320" cy="3151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 txBox="1"/>
          <p:nvPr/>
        </p:nvSpPr>
        <p:spPr>
          <a:xfrm>
            <a:off x="973800" y="390558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Resgate de não vacinados contra o HPV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11" name="PlaceHolder 2"/>
          <p:cNvSpPr/>
          <p:nvPr/>
        </p:nvSpPr>
        <p:spPr>
          <a:xfrm>
            <a:off x="891720" y="1432758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Meta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Vacinar 90% dos jovens de 15 a 19 anos não vacinados contra HPV.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Prazo para execução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Máximo de 3 meses para cada fase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Operacionalização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Deve ser realizado de acordo com o </a:t>
            </a:r>
            <a:r>
              <a:rPr lang="pt-BR" sz="21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microplanejamento</a:t>
            </a: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do território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</p:txBody>
      </p:sp>
      <p:pic>
        <p:nvPicPr>
          <p:cNvPr id="112" name="Imagem 2"/>
          <p:cNvPicPr/>
          <p:nvPr/>
        </p:nvPicPr>
        <p:blipFill>
          <a:blip r:embed="rId2"/>
          <a:stretch/>
        </p:blipFill>
        <p:spPr>
          <a:xfrm>
            <a:off x="8094960" y="2087640"/>
            <a:ext cx="3765240" cy="21092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 txBox="1"/>
          <p:nvPr/>
        </p:nvSpPr>
        <p:spPr>
          <a:xfrm>
            <a:off x="1034072" y="273960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Campanha contra a influenza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26" name="PlaceHolder 2"/>
          <p:cNvSpPr/>
          <p:nvPr/>
        </p:nvSpPr>
        <p:spPr>
          <a:xfrm>
            <a:off x="951992" y="1316160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>
                <a:solidFill>
                  <a:srgbClr val="000000"/>
                </a:solidFill>
                <a:uFillTx/>
                <a:latin typeface="Calibri"/>
                <a:ea typeface="Calibri"/>
              </a:rPr>
              <a:t>Objetivo da estratégia</a:t>
            </a:r>
            <a:endParaRPr lang="pt-BR" sz="21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Reduzir as complicações, as internações e a mortalidade decorrentes das infecções pelo vírus influenza na população-alvo para a vacinação</a:t>
            </a:r>
            <a:r>
              <a:rPr lang="pt-BR" sz="2000" b="1" strike="noStrike" spc="-1">
                <a:solidFill>
                  <a:srgbClr val="7030A0"/>
                </a:solidFill>
                <a:latin typeface="Calibri"/>
                <a:ea typeface="Calibri"/>
              </a:rPr>
              <a:t> </a:t>
            </a:r>
            <a:endParaRPr lang="pt-B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>
                <a:solidFill>
                  <a:srgbClr val="000000"/>
                </a:solidFill>
                <a:uFillTx/>
                <a:latin typeface="Calibri"/>
                <a:ea typeface="Calibri"/>
              </a:rPr>
              <a:t>Período da vacinação</a:t>
            </a:r>
            <a:endParaRPr lang="pt-BR" sz="21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Região Sul </a:t>
            </a:r>
            <a:r>
              <a:rPr lang="pt-BR" sz="2000" b="0" strike="noStrike" spc="-1">
                <a:solidFill>
                  <a:srgbClr val="000000"/>
                </a:solidFill>
                <a:latin typeface="Wingdings"/>
                <a:ea typeface="Calibri"/>
              </a:rPr>
              <a:t></a:t>
            </a:r>
            <a:r>
              <a:rPr lang="pt-BR" sz="2000" b="0" strike="noStrike" spc="-1">
                <a:solidFill>
                  <a:srgbClr val="000000"/>
                </a:solidFill>
                <a:latin typeface="Calibri"/>
                <a:ea typeface="Calibri"/>
              </a:rPr>
              <a:t> março/25 a janeiro/26</a:t>
            </a:r>
            <a:endParaRPr lang="pt-BR" sz="20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>
                <a:solidFill>
                  <a:srgbClr val="000000"/>
                </a:solidFill>
                <a:uFillTx/>
                <a:latin typeface="Calibri"/>
                <a:ea typeface="Calibri"/>
              </a:rPr>
              <a:t>Campanha publicitária no 1º semestre/25</a:t>
            </a:r>
            <a:endParaRPr lang="pt-BR" sz="21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strike="noStrike" spc="-1">
                <a:solidFill>
                  <a:srgbClr val="000000"/>
                </a:solidFill>
                <a:latin typeface="Calibri"/>
                <a:ea typeface="Calibri"/>
              </a:rPr>
              <a:t>Uso de vacinas com cepa 2025 – composição segundo Normativa Anvisa</a:t>
            </a:r>
            <a:endParaRPr lang="pt-BR" sz="2100" b="0" strike="noStrike" spc="-1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strike="noStrike" spc="-1">
                <a:solidFill>
                  <a:srgbClr val="000000"/>
                </a:solidFill>
                <a:latin typeface="Calibri"/>
                <a:ea typeface="Calibri"/>
              </a:rPr>
              <a:t>Descarte de vacinas da cepa 2024 deve ser registrado em Redcap </a:t>
            </a:r>
            <a:endParaRPr lang="pt-BR" sz="21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>
              <a:latin typeface="Arial"/>
            </a:endParaRPr>
          </a:p>
        </p:txBody>
      </p:sp>
      <p:pic>
        <p:nvPicPr>
          <p:cNvPr id="127" name="Imagem 3"/>
          <p:cNvPicPr/>
          <p:nvPr/>
        </p:nvPicPr>
        <p:blipFill>
          <a:blip r:embed="rId2"/>
          <a:stretch/>
        </p:blipFill>
        <p:spPr>
          <a:xfrm>
            <a:off x="7587000" y="2991240"/>
            <a:ext cx="4075920" cy="14662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 txBox="1"/>
          <p:nvPr/>
        </p:nvSpPr>
        <p:spPr>
          <a:xfrm>
            <a:off x="610560" y="273600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Campanha contra a influenza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29" name="PlaceHolder 2"/>
          <p:cNvSpPr/>
          <p:nvPr/>
        </p:nvSpPr>
        <p:spPr>
          <a:xfrm>
            <a:off x="1038619" y="1301760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Vacinação de rotina no Calendário Nacional de Vacinação para:</a:t>
            </a:r>
            <a:endParaRPr lang="pt-BR" sz="21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</a:pPr>
            <a:r>
              <a:rPr lang="pt-BR" sz="2100" b="0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crianças de 6 meses a menores de 6 anos de idade</a:t>
            </a: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gestantes</a:t>
            </a: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Wingdings" charset="2"/>
              <a:buChar char=""/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idosos 60 anos e mais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100" b="1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* Avaliação por cobertura vacinal – meta 90%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Os demais grupos passam a compor a estratégia de vacinação especial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100" b="1" i="1" strike="noStrike" spc="-1" dirty="0">
                <a:solidFill>
                  <a:srgbClr val="000000"/>
                </a:solidFill>
                <a:latin typeface="Calibri"/>
                <a:ea typeface="Calibri"/>
              </a:rPr>
              <a:t>* Avaliação de doses aplicadas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100" b="0" strike="noStrike" spc="-1" dirty="0">
              <a:latin typeface="Arial"/>
            </a:endParaRPr>
          </a:p>
        </p:txBody>
      </p:sp>
      <p:sp>
        <p:nvSpPr>
          <p:cNvPr id="130" name="CaixaDeTexto 1"/>
          <p:cNvSpPr/>
          <p:nvPr/>
        </p:nvSpPr>
        <p:spPr>
          <a:xfrm>
            <a:off x="290958" y="5339747"/>
            <a:ext cx="9130948" cy="10449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BALANÇO 2024:</a:t>
            </a:r>
          </a:p>
          <a:p>
            <a:pPr>
              <a:lnSpc>
                <a:spcPct val="100000"/>
              </a:lnSpc>
            </a:pPr>
            <a:r>
              <a:rPr lang="pt-BR" sz="2000" spc="-1" dirty="0">
                <a:solidFill>
                  <a:srgbClr val="000000"/>
                </a:solidFill>
                <a:latin typeface="Calibri"/>
                <a:ea typeface="DejaVu Sans"/>
              </a:rPr>
              <a:t>3.445.509 doses aplicadas</a:t>
            </a:r>
          </a:p>
          <a:p>
            <a:pPr>
              <a:lnSpc>
                <a:spcPct val="100000"/>
              </a:lnSpc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DejaVu Sans"/>
              </a:rPr>
              <a:t>58,90% de cobertura vacinal (gestantes, puérperas, idosos, crianças e povos indígenas)</a:t>
            </a:r>
            <a:endParaRPr lang="pt-BR" sz="2000" b="0" strike="noStrike" spc="-1" dirty="0">
              <a:latin typeface="Arial"/>
            </a:endParaRPr>
          </a:p>
        </p:txBody>
      </p:sp>
      <p:pic>
        <p:nvPicPr>
          <p:cNvPr id="131" name="Imagem 4"/>
          <p:cNvPicPr/>
          <p:nvPr/>
        </p:nvPicPr>
        <p:blipFill>
          <a:blip r:embed="rId2"/>
          <a:stretch/>
        </p:blipFill>
        <p:spPr>
          <a:xfrm>
            <a:off x="9233640" y="580320"/>
            <a:ext cx="2662200" cy="2701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 txBox="1"/>
          <p:nvPr/>
        </p:nvSpPr>
        <p:spPr>
          <a:xfrm>
            <a:off x="1048560" y="302476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Vacinação na escola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33" name="PlaceHolder 2"/>
          <p:cNvSpPr/>
          <p:nvPr/>
        </p:nvSpPr>
        <p:spPr>
          <a:xfrm>
            <a:off x="966480" y="1344676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Objetivo da estratégia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Ampliar o acesso de crianças de adolescentes às vacinas no ambiente escolar, além de fortalecer os vínculos entre educação e saúde. 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Período da vacinação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Primeiro semestre (</a:t>
            </a:r>
            <a:r>
              <a:rPr lang="pt-BR" sz="2000" b="0" strike="noStrike" spc="-1" dirty="0">
                <a:solidFill>
                  <a:srgbClr val="FF0000"/>
                </a:solidFill>
                <a:latin typeface="Calibri"/>
                <a:ea typeface="Calibri"/>
              </a:rPr>
              <a:t>Abril</a:t>
            </a: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 – semana da Saúde na Escola)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Operacionalização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Aguardando publicação da Portaria para repasse de recurso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Monitoramento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Em discussão na SESA/PR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0003D5F-0EBA-4171-8BEF-20043366935B}"/>
              </a:ext>
            </a:extLst>
          </p:cNvPr>
          <p:cNvSpPr txBox="1"/>
          <p:nvPr/>
        </p:nvSpPr>
        <p:spPr>
          <a:xfrm>
            <a:off x="8023412" y="3361765"/>
            <a:ext cx="364010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600" b="1" dirty="0"/>
              <a:t>BALANÇO 2024:</a:t>
            </a:r>
            <a:br>
              <a:rPr lang="pt-BR" sz="1600" b="1" dirty="0"/>
            </a:br>
            <a:r>
              <a:rPr lang="pt-BR" sz="1600" dirty="0"/>
              <a:t>274.067 doses de vacinas aplicadas</a:t>
            </a:r>
          </a:p>
          <a:p>
            <a:pPr algn="ctr"/>
            <a:r>
              <a:rPr lang="pt-BR" sz="1600" dirty="0"/>
              <a:t>2.312.692 carteirinhas avaliadas</a:t>
            </a:r>
          </a:p>
          <a:p>
            <a:pPr algn="ctr"/>
            <a:r>
              <a:rPr lang="pt-BR" sz="1600" dirty="0"/>
              <a:t>7.706 escolas receberam ação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 txBox="1"/>
          <p:nvPr/>
        </p:nvSpPr>
        <p:spPr>
          <a:xfrm>
            <a:off x="1029660" y="476800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Multivacinação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36" name="PlaceHolder 2"/>
          <p:cNvSpPr/>
          <p:nvPr/>
        </p:nvSpPr>
        <p:spPr>
          <a:xfrm>
            <a:off x="947580" y="1519000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Objetivo da estratégia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Resgate e atualização de caderneta de crianças e adolescentes até 15 anos de idade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Período da vacinação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Segundo semestre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Monitoramento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Doses aplicadas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Cobertura vacinal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Cadernetas de vacinação avaliadas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 txBox="1"/>
          <p:nvPr/>
        </p:nvSpPr>
        <p:spPr>
          <a:xfrm>
            <a:off x="1004260" y="438700"/>
            <a:ext cx="10614960" cy="721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  <a:tabLst>
                <a:tab pos="0" algn="l"/>
              </a:tabLst>
            </a:pPr>
            <a:r>
              <a:rPr lang="pt-BR" sz="3200" b="1" strike="noStrike" spc="-1" dirty="0">
                <a:solidFill>
                  <a:srgbClr val="006FB0"/>
                </a:solidFill>
                <a:latin typeface="Arial"/>
                <a:ea typeface="DejaVu Sans"/>
              </a:rPr>
              <a:t>Vacinação nas Fronteiras</a:t>
            </a:r>
            <a:endParaRPr lang="pt-BR" sz="3200" b="0" strike="noStrike" spc="-1" dirty="0">
              <a:latin typeface="Arial"/>
            </a:endParaRPr>
          </a:p>
        </p:txBody>
      </p:sp>
      <p:sp>
        <p:nvSpPr>
          <p:cNvPr id="138" name="PlaceHolder 2"/>
          <p:cNvSpPr/>
          <p:nvPr/>
        </p:nvSpPr>
        <p:spPr>
          <a:xfrm>
            <a:off x="922180" y="1480900"/>
            <a:ext cx="10968480" cy="42256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Objetivo da estratégia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Executar intensificação vacinal regionalizada nas 33 cidades-gêmeas de forma coordenada com 9 países que fazem fronteira com o Brasil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Atualização vacinal e campanha da influenza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Período da vacinação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Segundo semestre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pt-BR" sz="2100" b="0" u="sng" strike="noStrike" spc="-1" dirty="0">
                <a:solidFill>
                  <a:srgbClr val="000000"/>
                </a:solidFill>
                <a:uFillTx/>
                <a:latin typeface="Calibri"/>
                <a:ea typeface="Calibri"/>
              </a:rPr>
              <a:t>Operacionalização</a:t>
            </a:r>
            <a:endParaRPr lang="pt-BR" sz="21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Reunião com Estados e/ou municípios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Reuniões bilaterais (entre países)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pt-BR" sz="2000" b="0" strike="noStrike" spc="-1" dirty="0">
                <a:solidFill>
                  <a:srgbClr val="000000"/>
                </a:solidFill>
                <a:latin typeface="Calibri"/>
                <a:ea typeface="Calibri"/>
              </a:rPr>
              <a:t>Oficina de </a:t>
            </a:r>
            <a:r>
              <a:rPr lang="pt-BR" sz="2000" b="0" strike="noStrike" spc="-1" dirty="0" err="1">
                <a:solidFill>
                  <a:srgbClr val="000000"/>
                </a:solidFill>
                <a:latin typeface="Calibri"/>
                <a:ea typeface="Calibri"/>
              </a:rPr>
              <a:t>microplanejamento</a:t>
            </a:r>
            <a:endParaRPr lang="pt-BR" sz="2000" b="0" strike="noStrike" spc="-1" dirty="0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  <a:p>
            <a:pPr>
              <a:lnSpc>
                <a:spcPct val="115000"/>
              </a:lnSpc>
              <a:spcBef>
                <a:spcPts val="1001"/>
              </a:spcBef>
              <a:tabLst>
                <a:tab pos="0" algn="l"/>
              </a:tabLst>
            </a:pPr>
            <a:endParaRPr lang="pt-BR" sz="2000" b="0" strike="noStrike" spc="-1" dirty="0">
              <a:latin typeface="Arial"/>
            </a:endParaRPr>
          </a:p>
        </p:txBody>
      </p:sp>
      <p:pic>
        <p:nvPicPr>
          <p:cNvPr id="4" name="Imagem 1">
            <a:extLst>
              <a:ext uri="{FF2B5EF4-FFF2-40B4-BE49-F238E27FC236}">
                <a16:creationId xmlns:a16="http://schemas.microsoft.com/office/drawing/2014/main" id="{C0377F2E-8623-4442-8E7C-E9D6BBE4948F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6675007" y="2974702"/>
            <a:ext cx="4759200" cy="22795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2067;g1ea8ae4f8a7_2_379"/>
          <p:cNvSpPr/>
          <p:nvPr/>
        </p:nvSpPr>
        <p:spPr>
          <a:xfrm>
            <a:off x="547200" y="472680"/>
            <a:ext cx="10968840" cy="1144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Equipe Divisão de Vigilância do Programa de Imunização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Virginia Dobkowski Franco dos Santos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Amanda de Aguiar Brito Pontes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Camila de Lima Adriano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Camila Fátima de Sousa</a:t>
            </a:r>
            <a:br/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Carla Giovana Vieira da Rosa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Lilian Mazuroski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Marta Maria Heck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Raíssa Bittencourt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          Coordenadoria de Vigilância Epidemiológica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Acácia Maria Lourenço Francisco Nasr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pt-BR" sz="2000" b="1" strike="noStrike" spc="-1">
                <a:solidFill>
                  <a:srgbClr val="006FB0"/>
                </a:solidFill>
                <a:latin typeface="Arial"/>
                <a:ea typeface="DejaVu Sans"/>
              </a:rPr>
              <a:t>                                        Diretoria de Atenção e Vigilância em Saúde</a:t>
            </a:r>
            <a:endParaRPr lang="pt-BR" sz="20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Maria Goretti David Lopes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u="sng" strike="noStrike" spc="-1">
                <a:solidFill>
                  <a:srgbClr val="0563C1"/>
                </a:solidFill>
                <a:uFillTx/>
                <a:latin typeface="Arial"/>
                <a:ea typeface="DejaVu Sans"/>
                <a:hlinkClick r:id="rId3"/>
              </a:rPr>
              <a:t>dvvpi@sesa.pr.gov.br</a:t>
            </a: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1500" b="0" strike="noStrike" spc="-1">
                <a:solidFill>
                  <a:srgbClr val="000000"/>
                </a:solidFill>
                <a:latin typeface="Arial"/>
                <a:ea typeface="DejaVu Sans"/>
              </a:rPr>
              <a:t>(41) 3330-4449 / 4658 /4503 / 4658</a:t>
            </a:r>
            <a:endParaRPr lang="pt-BR" sz="15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500" b="0" strike="noStrike" spc="-1">
              <a:latin typeface="Arial"/>
            </a:endParaRPr>
          </a:p>
        </p:txBody>
      </p:sp>
      <p:pic>
        <p:nvPicPr>
          <p:cNvPr id="149" name="Imagem 4"/>
          <p:cNvPicPr/>
          <p:nvPr/>
        </p:nvPicPr>
        <p:blipFill>
          <a:blip r:embed="rId4"/>
          <a:stretch/>
        </p:blipFill>
        <p:spPr>
          <a:xfrm>
            <a:off x="9378720" y="1045080"/>
            <a:ext cx="2137320" cy="21373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4423</TotalTime>
  <Words>537</Words>
  <Application>Microsoft Office PowerPoint</Application>
  <PresentationFormat>Widescreen</PresentationFormat>
  <Paragraphs>132</Paragraphs>
  <Slides>9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9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Thomas Shigeru Kadowaki</cp:lastModifiedBy>
  <cp:revision>349</cp:revision>
  <cp:lastPrinted>2019-02-12T10:51:29Z</cp:lastPrinted>
  <dcterms:created xsi:type="dcterms:W3CDTF">2019-02-06T16:41:46Z</dcterms:created>
  <dcterms:modified xsi:type="dcterms:W3CDTF">2025-03-13T01:54:40Z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Widescreen</vt:lpwstr>
  </property>
  <property fmtid="{D5CDD505-2E9C-101B-9397-08002B2CF9AE}" pid="4" name="Slides">
    <vt:i4>21</vt:i4>
  </property>
</Properties>
</file>