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7"/>
  </p:notesMasterIdLst>
  <p:sldIdLst>
    <p:sldId id="256" r:id="rId4"/>
    <p:sldId id="257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12193588" cy="6858000"/>
  <p:notesSz cx="7315200" cy="96012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/>
    <p:restoredTop sz="94620"/>
  </p:normalViewPr>
  <p:slideViewPr>
    <p:cSldViewPr snapToGrid="0" snapToObjects="1">
      <p:cViewPr varScale="1">
        <p:scale>
          <a:sx n="50" d="100"/>
          <a:sy n="50" d="100"/>
        </p:scale>
        <p:origin x="795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spc="-1">
                <a:latin typeface="Arial"/>
              </a:rPr>
              <a:t>Clique para editar o formato de notas</a:t>
            </a:r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spc="-1">
                <a:latin typeface="Times New Roman"/>
              </a:rPr>
              <a:t>&lt;cabeçalho&gt;</a:t>
            </a:r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spc="-1">
                <a:latin typeface="Times New Roman"/>
              </a:rPr>
              <a:t>&lt;data/hora&gt;</a:t>
            </a:r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spc="-1">
                <a:latin typeface="Times New Roman"/>
              </a:rPr>
              <a:t>&lt;rodapé&gt;</a:t>
            </a:r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25B64D8B-D093-4B94-8F62-03E32F91A022}" type="slidenum">
              <a:rPr lang="pt-BR" sz="1400" spc="-1">
                <a:latin typeface="Times New Roman"/>
              </a:rPr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13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14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15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6" name="PlaceHolder 5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280" cy="3777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17" name="CustomShape 6"/>
          <p:cNvSpPr/>
          <p:nvPr/>
        </p:nvSpPr>
        <p:spPr>
          <a:xfrm>
            <a:off x="4143240" y="9120240"/>
            <a:ext cx="3168000" cy="47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89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90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91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2" name="PlaceHolder 5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280" cy="3777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94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95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96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PlaceHolder 5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280" cy="3777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99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400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401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PlaceHolder 5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280" cy="3777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404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405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406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7" name="PlaceHolder 5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280" cy="3777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19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20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21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2" name="PlaceHolder 5"/>
          <p:cNvSpPr>
            <a:spLocks noGrp="1"/>
          </p:cNvSpPr>
          <p:nvPr>
            <p:ph type="body"/>
          </p:nvPr>
        </p:nvSpPr>
        <p:spPr>
          <a:xfrm>
            <a:off x="806400" y="5332320"/>
            <a:ext cx="6449400" cy="5049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54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55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56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7" name="PlaceHolder 5"/>
          <p:cNvSpPr>
            <a:spLocks noGrp="1"/>
          </p:cNvSpPr>
          <p:nvPr>
            <p:ph type="body"/>
          </p:nvPr>
        </p:nvSpPr>
        <p:spPr>
          <a:xfrm>
            <a:off x="806400" y="5332320"/>
            <a:ext cx="6449400" cy="5049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59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60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61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2" name="PlaceHolder 5"/>
          <p:cNvSpPr>
            <a:spLocks noGrp="1"/>
          </p:cNvSpPr>
          <p:nvPr>
            <p:ph type="body"/>
          </p:nvPr>
        </p:nvSpPr>
        <p:spPr>
          <a:xfrm>
            <a:off x="806400" y="5332320"/>
            <a:ext cx="6449400" cy="5049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64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65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66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67" name="PlaceHolder 5"/>
          <p:cNvSpPr>
            <a:spLocks noGrp="1"/>
          </p:cNvSpPr>
          <p:nvPr>
            <p:ph type="body"/>
          </p:nvPr>
        </p:nvSpPr>
        <p:spPr>
          <a:xfrm>
            <a:off x="806400" y="5332320"/>
            <a:ext cx="6449400" cy="5049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CustomShape 1"/>
          <p:cNvSpPr/>
          <p:nvPr/>
        </p:nvSpPr>
        <p:spPr>
          <a:xfrm>
            <a:off x="0" y="0"/>
            <a:ext cx="3497040" cy="55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69" name="CustomShape 2"/>
          <p:cNvSpPr/>
          <p:nvPr/>
        </p:nvSpPr>
        <p:spPr>
          <a:xfrm>
            <a:off x="4564080" y="0"/>
            <a:ext cx="3495600" cy="55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70" name="CustomShape 3"/>
          <p:cNvSpPr/>
          <p:nvPr/>
        </p:nvSpPr>
        <p:spPr>
          <a:xfrm>
            <a:off x="0" y="10665000"/>
            <a:ext cx="3497040" cy="55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71" name="CustomShape 4"/>
          <p:cNvSpPr/>
          <p:nvPr/>
        </p:nvSpPr>
        <p:spPr>
          <a:xfrm>
            <a:off x="4564080" y="10665000"/>
            <a:ext cx="3495600" cy="55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2" name="PlaceHolder 5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640" cy="37782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74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75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76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77" name="PlaceHolder 5"/>
          <p:cNvSpPr>
            <a:spLocks noGrp="1"/>
          </p:cNvSpPr>
          <p:nvPr>
            <p:ph type="body"/>
          </p:nvPr>
        </p:nvSpPr>
        <p:spPr>
          <a:xfrm>
            <a:off x="806400" y="5332320"/>
            <a:ext cx="6449400" cy="50493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79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80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81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2" name="PlaceHolder 5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280" cy="3777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CustomShape 1"/>
          <p:cNvSpPr/>
          <p:nvPr/>
        </p:nvSpPr>
        <p:spPr>
          <a:xfrm>
            <a:off x="0" y="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&lt;cabeçalho&gt;</a:t>
            </a:r>
            <a:endParaRPr/>
          </a:p>
        </p:txBody>
      </p:sp>
      <p:sp>
        <p:nvSpPr>
          <p:cNvPr id="384" name="CustomShape 2"/>
          <p:cNvSpPr/>
          <p:nvPr/>
        </p:nvSpPr>
        <p:spPr>
          <a:xfrm>
            <a:off x="4564080" y="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r"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&lt;data/hora&gt;</a:t>
            </a:r>
            <a:endParaRPr/>
          </a:p>
        </p:txBody>
      </p:sp>
      <p:sp>
        <p:nvSpPr>
          <p:cNvPr id="385" name="CustomShape 3"/>
          <p:cNvSpPr/>
          <p:nvPr/>
        </p:nvSpPr>
        <p:spPr>
          <a:xfrm>
            <a:off x="0" y="10665000"/>
            <a:ext cx="349668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pt-BR" sz="15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Segoe UI"/>
              </a:rPr>
              <a:t>&lt;rodapé&gt;</a:t>
            </a:r>
            <a:endParaRPr/>
          </a:p>
        </p:txBody>
      </p:sp>
      <p:sp>
        <p:nvSpPr>
          <p:cNvPr id="386" name="CustomShape 4"/>
          <p:cNvSpPr/>
          <p:nvPr/>
        </p:nvSpPr>
        <p:spPr>
          <a:xfrm>
            <a:off x="4564080" y="10665000"/>
            <a:ext cx="3495240" cy="55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7" name="PlaceHolder 5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280" cy="37778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Imagem 33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Imagem 34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Imagem 69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Imagem 70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06" name="Imagem 105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7" name="Imagem 106"/>
          <p:cNvPicPr/>
          <p:nvPr/>
        </p:nvPicPr>
        <p:blipFill>
          <a:blip r:embed="rId2"/>
          <a:stretch/>
        </p:blipFill>
        <p:spPr>
          <a:xfrm>
            <a:off x="36036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spc="-1">
                <a:latin typeface="Arial"/>
              </a:rPr>
              <a:t>Clique para editar o formato do texto do título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3200" spc="-1">
                <a:latin typeface="Arial"/>
              </a:rPr>
              <a:t>Clique para editar o formato do texto da estrutura de tópicos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t-BR" sz="2800" spc="-1">
                <a:latin typeface="Arial"/>
              </a:rPr>
              <a:t>2.º nível da estrutura de tópicos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400" spc="-1">
                <a:latin typeface="Arial"/>
              </a:rPr>
              <a:t>3.º nível da estrutura de tópicos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t-BR" sz="2000" spc="-1">
                <a:latin typeface="Arial"/>
              </a:rPr>
              <a:t>4.º nível da estrutura de tópicos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000" spc="-1">
                <a:latin typeface="Arial"/>
              </a:rPr>
              <a:t>5.º nível da estrutura de tópicos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000" spc="-1">
                <a:latin typeface="Arial"/>
              </a:rPr>
              <a:t>6.º nível da estrutura de tópicos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000" spc="-1">
                <a:latin typeface="Arial"/>
              </a:rPr>
              <a:t>7.º nível da estrutura de tópicos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spc="-1">
                <a:latin typeface="Arial"/>
              </a:rPr>
              <a:t>Clique para editar o formato do texto do título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3200" spc="-1">
                <a:latin typeface="Arial"/>
              </a:rPr>
              <a:t>Clique para editar o formato do texto da estrutura de tópicos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t-BR" sz="2800" spc="-1">
                <a:latin typeface="Arial"/>
              </a:rPr>
              <a:t>2.º nível da estrutura de tópicos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400" spc="-1">
                <a:latin typeface="Arial"/>
              </a:rPr>
              <a:t>3.º nível da estrutura de tópicos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t-BR" sz="2000" spc="-1">
                <a:latin typeface="Arial"/>
              </a:rPr>
              <a:t>4.º nível da estrutura de tópicos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000" spc="-1">
                <a:latin typeface="Arial"/>
              </a:rPr>
              <a:t>5.º nível da estrutura de tópicos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000" spc="-1">
                <a:latin typeface="Arial"/>
              </a:rPr>
              <a:t>6.º nível da estrutura de tópicos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000" spc="-1">
                <a:latin typeface="Arial"/>
              </a:rPr>
              <a:t>7.º nível da estrutura de tópicos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pt-BR" sz="4400" spc="-1">
                <a:latin typeface="Arial"/>
              </a:rPr>
              <a:t>Clique para editar o formato do texto do título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3200" spc="-1">
                <a:latin typeface="Arial"/>
              </a:rPr>
              <a:t>Clique para editar o formato do texto da estrutura de tópicos</a:t>
            </a:r>
            <a:endParaRPr/>
          </a:p>
          <a:p>
            <a:pPr marL="864000" lvl="1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t-BR" sz="2800" spc="-1">
                <a:latin typeface="Arial"/>
              </a:rPr>
              <a:t>2.º nível da estrutura de tópicos</a:t>
            </a:r>
            <a:endParaRPr/>
          </a:p>
          <a:p>
            <a:pPr marL="1296000" lvl="2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400" spc="-1">
                <a:latin typeface="Arial"/>
              </a:rPr>
              <a:t>3.º nível da estrutura de tópicos</a:t>
            </a:r>
            <a:endParaRPr/>
          </a:p>
          <a:p>
            <a:pPr marL="1728000" lvl="3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pt-BR" sz="2000" spc="-1">
                <a:latin typeface="Arial"/>
              </a:rPr>
              <a:t>4.º nível da estrutura de tópicos</a:t>
            </a:r>
            <a:endParaRPr/>
          </a:p>
          <a:p>
            <a:pPr marL="2160000" lvl="4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000" spc="-1">
                <a:latin typeface="Arial"/>
              </a:rPr>
              <a:t>5.º nível da estrutura de tópicos</a:t>
            </a:r>
            <a:endParaRPr/>
          </a:p>
          <a:p>
            <a:pPr marL="2592000" lvl="5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000" spc="-1">
                <a:latin typeface="Arial"/>
              </a:rPr>
              <a:t>6.º nível da estrutura de tópicos</a:t>
            </a:r>
            <a:endParaRPr/>
          </a:p>
          <a:p>
            <a:pPr marL="3024000" lvl="6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pt-BR" sz="2000" spc="-1">
                <a:latin typeface="Arial"/>
              </a:rPr>
              <a:t>7.º nível da estrutura de tópicos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"/>
          <p:cNvPicPr/>
          <p:nvPr/>
        </p:nvPicPr>
        <p:blipFill>
          <a:blip r:embed="rId3"/>
          <a:stretch/>
        </p:blipFill>
        <p:spPr>
          <a:xfrm>
            <a:off x="6240600" y="2146320"/>
            <a:ext cx="5789160" cy="3020400"/>
          </a:xfrm>
          <a:prstGeom prst="rect">
            <a:avLst/>
          </a:prstGeom>
          <a:ln>
            <a:noFill/>
          </a:ln>
        </p:spPr>
      </p:pic>
      <p:sp>
        <p:nvSpPr>
          <p:cNvPr id="114" name="CustomShape 1"/>
          <p:cNvSpPr/>
          <p:nvPr/>
        </p:nvSpPr>
        <p:spPr>
          <a:xfrm>
            <a:off x="1440" y="2460600"/>
            <a:ext cx="6668640" cy="1941120"/>
          </a:xfrm>
          <a:custGeom>
            <a:avLst/>
            <a:gdLst/>
            <a:ahLst/>
            <a:cxnLst/>
            <a:rect l="l" t="t" r="r" b="b"/>
            <a:pathLst>
              <a:path w="6670766" h="1950720">
                <a:moveTo>
                  <a:pt x="0" y="0"/>
                </a:moveTo>
                <a:lnTo>
                  <a:pt x="6670766" y="0"/>
                </a:lnTo>
                <a:lnTo>
                  <a:pt x="5556069" y="1950720"/>
                </a:lnTo>
                <a:lnTo>
                  <a:pt x="0" y="1950720"/>
                </a:lnTo>
                <a:lnTo>
                  <a:pt x="0" y="0"/>
                </a:lnTo>
                <a:close/>
              </a:path>
            </a:pathLst>
          </a:custGeom>
          <a:solidFill>
            <a:srgbClr val="455861"/>
          </a:solidFill>
          <a:ln w="25560">
            <a:solidFill>
              <a:srgbClr val="385D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5396040" y="2459160"/>
            <a:ext cx="1174320" cy="1942560"/>
          </a:xfrm>
          <a:prstGeom prst="parallelogram">
            <a:avLst>
              <a:gd name="adj" fmla="val 95190"/>
            </a:avLst>
          </a:prstGeom>
          <a:solidFill>
            <a:srgbClr val="006FB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6" name="CustomShape 3"/>
          <p:cNvSpPr/>
          <p:nvPr/>
        </p:nvSpPr>
        <p:spPr>
          <a:xfrm>
            <a:off x="5305320" y="2492280"/>
            <a:ext cx="1174320" cy="1942560"/>
          </a:xfrm>
          <a:prstGeom prst="parallelogram">
            <a:avLst>
              <a:gd name="adj" fmla="val 95190"/>
            </a:avLst>
          </a:prstGeom>
          <a:solidFill>
            <a:srgbClr val="009B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4"/>
          <p:cNvSpPr/>
          <p:nvPr/>
        </p:nvSpPr>
        <p:spPr>
          <a:xfrm>
            <a:off x="917640" y="2592360"/>
            <a:ext cx="5074560" cy="1548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8" name="CustomShape 5"/>
          <p:cNvSpPr/>
          <p:nvPr/>
        </p:nvSpPr>
        <p:spPr>
          <a:xfrm>
            <a:off x="-239760" y="2548440"/>
            <a:ext cx="6359040" cy="188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 algn="ctr">
              <a:lnSpc>
                <a:spcPct val="100000"/>
              </a:lnSpc>
            </a:pPr>
            <a:r>
              <a:rPr lang="pt-BR" sz="24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Video Conferência – PFA/POLIO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10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DVVPI - DIVISÃO DE VIGILÂNCIA DO PROGRAMA ESTADUAL DE IMUNIZAÇÃO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0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 COORDENADORIA DE VIGILÂNCIA EPIDEMIOLÓGICA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0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DIRETORIA DE ATENÇÃO E VIGILÂNCIA EM SAÚDE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Picture 1"/>
          <p:cNvPicPr/>
          <p:nvPr/>
        </p:nvPicPr>
        <p:blipFill>
          <a:blip r:embed="rId3"/>
          <a:stretch/>
        </p:blipFill>
        <p:spPr>
          <a:xfrm>
            <a:off x="906624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291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8160" cy="124920"/>
          </a:xfrm>
          <a:prstGeom prst="rect">
            <a:avLst/>
          </a:prstGeom>
          <a:ln>
            <a:noFill/>
          </a:ln>
        </p:spPr>
      </p:pic>
      <p:sp>
        <p:nvSpPr>
          <p:cNvPr id="292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CustomShape 2"/>
          <p:cNvSpPr/>
          <p:nvPr/>
        </p:nvSpPr>
        <p:spPr>
          <a:xfrm>
            <a:off x="839880" y="2948040"/>
            <a:ext cx="10581840" cy="57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94" name="CustomShape 3"/>
          <p:cNvSpPr/>
          <p:nvPr/>
        </p:nvSpPr>
        <p:spPr>
          <a:xfrm>
            <a:off x="658800" y="201960"/>
            <a:ext cx="10548360" cy="51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Estratégia para Vacinação contra a Polio e Multivacinação</a:t>
            </a:r>
            <a:endParaRPr/>
          </a:p>
        </p:txBody>
      </p:sp>
      <p:sp>
        <p:nvSpPr>
          <p:cNvPr id="295" name="CustomShape 4"/>
          <p:cNvSpPr/>
          <p:nvPr/>
        </p:nvSpPr>
        <p:spPr>
          <a:xfrm>
            <a:off x="984240" y="1203480"/>
            <a:ext cx="8926920" cy="338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Período</a:t>
            </a: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28 de setembro: Início da Campanha Multivacinação no Paraná;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17 de setembro: dia D – Mobilização Nacional.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Picture 1"/>
          <p:cNvPicPr/>
          <p:nvPr/>
        </p:nvPicPr>
        <p:blipFill>
          <a:blip r:embed="rId3"/>
          <a:stretch/>
        </p:blipFill>
        <p:spPr>
          <a:xfrm>
            <a:off x="906624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297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8160" cy="124920"/>
          </a:xfrm>
          <a:prstGeom prst="rect">
            <a:avLst/>
          </a:prstGeom>
          <a:ln>
            <a:noFill/>
          </a:ln>
        </p:spPr>
      </p:pic>
      <p:sp>
        <p:nvSpPr>
          <p:cNvPr id="298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9" name="CustomShape 2"/>
          <p:cNvSpPr/>
          <p:nvPr/>
        </p:nvSpPr>
        <p:spPr>
          <a:xfrm>
            <a:off x="839880" y="2948040"/>
            <a:ext cx="10581840" cy="57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00" name="CustomShape 3"/>
          <p:cNvSpPr/>
          <p:nvPr/>
        </p:nvSpPr>
        <p:spPr>
          <a:xfrm>
            <a:off x="497520" y="1181520"/>
            <a:ext cx="10870560" cy="386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Registro de doses aplicadas: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343080" indent="-340920">
              <a:lnSpc>
                <a:spcPct val="100000"/>
              </a:lnSpc>
              <a:buFont typeface="Arial"/>
              <a:buChar char="•"/>
            </a:pPr>
            <a:r>
              <a:rPr lang="pt-BR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Nominal:</a:t>
            </a: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e-SUS AB;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343080" indent="-340920">
              <a:lnSpc>
                <a:spcPct val="100000"/>
              </a:lnSpc>
              <a:buFont typeface="Arial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Material para registro manual e posterior inserção no Sistema de Informação está disponível no Plano de Vacinação do Paraná.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343080" indent="-340920">
              <a:lnSpc>
                <a:spcPct val="100000"/>
              </a:lnSpc>
              <a:buFont typeface="Arial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Não há cobertura vacinal sem registro de doses aplicadas.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 sz="24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Calendário.</a:t>
            </a:r>
            <a:endParaRPr/>
          </a:p>
        </p:txBody>
      </p:sp>
      <p:sp>
        <p:nvSpPr>
          <p:cNvPr id="301" name="CustomShape 4"/>
          <p:cNvSpPr/>
          <p:nvPr/>
        </p:nvSpPr>
        <p:spPr>
          <a:xfrm>
            <a:off x="658800" y="201960"/>
            <a:ext cx="10548360" cy="51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Estratégia para Vacinação contra a Polio e Multivacinação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Picture 1"/>
          <p:cNvPicPr/>
          <p:nvPr/>
        </p:nvPicPr>
        <p:blipFill>
          <a:blip r:embed="rId3"/>
          <a:stretch/>
        </p:blipFill>
        <p:spPr>
          <a:xfrm>
            <a:off x="906624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303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8160" cy="124920"/>
          </a:xfrm>
          <a:prstGeom prst="rect">
            <a:avLst/>
          </a:prstGeom>
          <a:ln>
            <a:noFill/>
          </a:ln>
        </p:spPr>
      </p:pic>
      <p:sp>
        <p:nvSpPr>
          <p:cNvPr id="304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5" name="CustomShape 2"/>
          <p:cNvSpPr/>
          <p:nvPr/>
        </p:nvSpPr>
        <p:spPr>
          <a:xfrm>
            <a:off x="839880" y="2948040"/>
            <a:ext cx="10581840" cy="57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06" name="CustomShape 3"/>
          <p:cNvSpPr/>
          <p:nvPr/>
        </p:nvSpPr>
        <p:spPr>
          <a:xfrm>
            <a:off x="497520" y="1181520"/>
            <a:ext cx="10870560" cy="5879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Público Alvo: </a:t>
            </a:r>
            <a:r>
              <a:rPr lang="pt-B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pessoas de 20 a 49 anos de idade;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Estratégia: </a:t>
            </a:r>
            <a:r>
              <a:rPr lang="pt-B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INDISCRIMINADA;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Registro de doses aplicadas: </a:t>
            </a:r>
            <a:r>
              <a:rPr lang="pt-B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Site de campanha - consolidado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Meta: </a:t>
            </a:r>
            <a:r>
              <a:rPr lang="pt-B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Vacinar</a:t>
            </a: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lang="pt-B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4.936.539 pessoas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Registro de doses aplicadas: </a:t>
            </a:r>
            <a:r>
              <a:rPr lang="pt-BR" sz="2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524.645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 sz="24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Calendário.</a:t>
            </a:r>
            <a:endParaRPr/>
          </a:p>
        </p:txBody>
      </p:sp>
      <p:sp>
        <p:nvSpPr>
          <p:cNvPr id="307" name="CustomShape 4"/>
          <p:cNvSpPr/>
          <p:nvPr/>
        </p:nvSpPr>
        <p:spPr>
          <a:xfrm>
            <a:off x="658800" y="201960"/>
            <a:ext cx="10548360" cy="51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Campanha de Vacinação contra Sarampo - SCR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" name="Picture 1"/>
          <p:cNvPicPr/>
          <p:nvPr/>
        </p:nvPicPr>
        <p:blipFill>
          <a:blip r:embed="rId3"/>
          <a:stretch/>
        </p:blipFill>
        <p:spPr>
          <a:xfrm>
            <a:off x="906624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309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8160" cy="124920"/>
          </a:xfrm>
          <a:prstGeom prst="rect">
            <a:avLst/>
          </a:prstGeom>
          <a:ln>
            <a:noFill/>
          </a:ln>
        </p:spPr>
      </p:pic>
      <p:sp>
        <p:nvSpPr>
          <p:cNvPr id="310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1" name="CustomShape 2"/>
          <p:cNvSpPr/>
          <p:nvPr/>
        </p:nvSpPr>
        <p:spPr>
          <a:xfrm>
            <a:off x="2279520" y="1628640"/>
            <a:ext cx="8422560" cy="274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/>
          <a:lstStyle/>
          <a:p>
            <a:pPr algn="ctr">
              <a:lnSpc>
                <a:spcPct val="100000"/>
              </a:lnSpc>
            </a:pPr>
            <a:r>
              <a:rPr lang="pt-BR" sz="32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Obrigada !!!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DVVPI – Divisão de Vigilância do Programa de Imunização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800" strike="noStrike" spc="-1">
                <a:solidFill>
                  <a:srgbClr val="C0504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dvvpi@sesa.pr.gov.br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800" strike="noStrike" spc="-1">
                <a:solidFill>
                  <a:srgbClr val="C0504D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imunizapr@gmail.com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18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(41) 3330 4667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"/>
          <p:cNvPicPr/>
          <p:nvPr/>
        </p:nvPicPr>
        <p:blipFill>
          <a:blip r:embed="rId3"/>
          <a:stretch/>
        </p:blipFill>
        <p:spPr>
          <a:xfrm>
            <a:off x="906768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120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9960" cy="124920"/>
          </a:xfrm>
          <a:prstGeom prst="rect">
            <a:avLst/>
          </a:prstGeom>
          <a:ln>
            <a:noFill/>
          </a:ln>
        </p:spPr>
      </p:pic>
      <p:sp>
        <p:nvSpPr>
          <p:cNvPr id="121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2" name="CustomShape 2"/>
          <p:cNvSpPr/>
          <p:nvPr/>
        </p:nvSpPr>
        <p:spPr>
          <a:xfrm>
            <a:off x="2424240" y="1989000"/>
            <a:ext cx="7073280" cy="1337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Campanha Nacional de Vacinação contra a Poliomielite 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Picture 1"/>
          <p:cNvPicPr/>
          <p:nvPr/>
        </p:nvPicPr>
        <p:blipFill>
          <a:blip r:embed="rId3"/>
          <a:stretch/>
        </p:blipFill>
        <p:spPr>
          <a:xfrm>
            <a:off x="906768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250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9960" cy="124920"/>
          </a:xfrm>
          <a:prstGeom prst="rect">
            <a:avLst/>
          </a:prstGeom>
          <a:ln>
            <a:noFill/>
          </a:ln>
        </p:spPr>
      </p:pic>
      <p:sp>
        <p:nvSpPr>
          <p:cNvPr id="251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2"/>
          <p:cNvSpPr/>
          <p:nvPr/>
        </p:nvSpPr>
        <p:spPr>
          <a:xfrm>
            <a:off x="659520" y="1279800"/>
            <a:ext cx="10870560" cy="3440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Objetivos: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marL="343080" indent="-340920" algn="just">
              <a:lnSpc>
                <a:spcPct val="150000"/>
              </a:lnSpc>
              <a:buFont typeface="Wingdings" charset="2"/>
              <a:buChar char="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Reafirmar o compromisso internacional assumido de manter o país </a:t>
            </a:r>
            <a:r>
              <a:rPr lang="pt-BR" sz="200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livre da doença</a:t>
            </a: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com o alcance de altas e homogêneas coberturas vacinais;</a:t>
            </a:r>
            <a:endParaRPr/>
          </a:p>
          <a:p>
            <a:pPr marL="343080" indent="-340920">
              <a:lnSpc>
                <a:spcPct val="150000"/>
              </a:lnSpc>
              <a:buFont typeface="Times New Roman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Reduzir o risco de reintrodução do poliovírus selvagem no país;</a:t>
            </a:r>
            <a:endParaRPr/>
          </a:p>
          <a:p>
            <a:pPr marL="343080" indent="-340920">
              <a:lnSpc>
                <a:spcPct val="150000"/>
              </a:lnSpc>
              <a:buFont typeface="Times New Roman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Oportunizar o acesso às vacinas;</a:t>
            </a:r>
            <a:endParaRPr/>
          </a:p>
          <a:p>
            <a:pPr marL="343080" indent="-340920">
              <a:lnSpc>
                <a:spcPct val="150000"/>
              </a:lnSpc>
              <a:buFont typeface="Times New Roman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   Contribuir e para o controle, eliminação e/ou erradicação dessas doenças.</a:t>
            </a:r>
            <a:endParaRPr/>
          </a:p>
          <a:p>
            <a:pPr algn="just">
              <a:lnSpc>
                <a:spcPct val="150000"/>
              </a:lnSpc>
            </a:pPr>
            <a:endParaRPr/>
          </a:p>
        </p:txBody>
      </p:sp>
      <p:sp>
        <p:nvSpPr>
          <p:cNvPr id="253" name="CustomShape 3"/>
          <p:cNvSpPr/>
          <p:nvPr/>
        </p:nvSpPr>
        <p:spPr>
          <a:xfrm>
            <a:off x="856080" y="203040"/>
            <a:ext cx="9304920" cy="941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Campanha Nacional de Vacinação contra Poliomielite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Picture 1"/>
          <p:cNvPicPr/>
          <p:nvPr/>
        </p:nvPicPr>
        <p:blipFill>
          <a:blip r:embed="rId3"/>
          <a:stretch/>
        </p:blipFill>
        <p:spPr>
          <a:xfrm>
            <a:off x="906768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255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9960" cy="124920"/>
          </a:xfrm>
          <a:prstGeom prst="rect">
            <a:avLst/>
          </a:prstGeom>
          <a:ln>
            <a:noFill/>
          </a:ln>
        </p:spPr>
      </p:pic>
      <p:sp>
        <p:nvSpPr>
          <p:cNvPr id="256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CustomShape 2"/>
          <p:cNvSpPr/>
          <p:nvPr/>
        </p:nvSpPr>
        <p:spPr>
          <a:xfrm>
            <a:off x="658800" y="1253520"/>
            <a:ext cx="10872360" cy="447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/>
          </a:p>
          <a:p>
            <a:pPr marL="343080" indent="-340920" algn="just">
              <a:lnSpc>
                <a:spcPct val="150000"/>
              </a:lnSpc>
              <a:buFont typeface="Wingdings" charset="2"/>
              <a:buChar char=""/>
            </a:pPr>
            <a:r>
              <a:rPr lang="pt-BR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 grupo alvo: </a:t>
            </a: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criança de um ano a menor de cinco anos de idade; </a:t>
            </a: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marL="343080" indent="-340920" algn="just">
              <a:lnSpc>
                <a:spcPct val="150000"/>
              </a:lnSpc>
              <a:buFont typeface="Wingdings" charset="2"/>
              <a:buChar char=""/>
            </a:pPr>
            <a:r>
              <a:rPr lang="pt-BR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Vacinação:</a:t>
            </a: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lang="pt-BR" sz="2400" b="1" u="sng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indiscriminadamente*</a:t>
            </a: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com a VOP; </a:t>
            </a:r>
            <a:endParaRPr/>
          </a:p>
          <a:p>
            <a:pPr algn="just">
              <a:lnSpc>
                <a:spcPct val="150000"/>
              </a:lnSpc>
            </a:pPr>
            <a:endParaRPr/>
          </a:p>
          <a:p>
            <a:pPr algn="just">
              <a:lnSpc>
                <a:spcPct val="150000"/>
              </a:lnSpc>
            </a:pPr>
            <a:r>
              <a:rPr lang="pt-BR" sz="240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* Desde que já tenham recebido as três doses de Vacina Inativada Poliomielite (VIP) do esquema básico;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/>
          </a:p>
        </p:txBody>
      </p:sp>
      <p:sp>
        <p:nvSpPr>
          <p:cNvPr id="258" name="CustomShape 3"/>
          <p:cNvSpPr/>
          <p:nvPr/>
        </p:nvSpPr>
        <p:spPr>
          <a:xfrm>
            <a:off x="658800" y="75240"/>
            <a:ext cx="10692360" cy="51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Campanha Nacional de Vacinação contra Poliomielite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2784600" y="2151720"/>
            <a:ext cx="6766560" cy="717840"/>
          </a:xfrm>
          <a:prstGeom prst="roundRect">
            <a:avLst>
              <a:gd name="adj" fmla="val 16667"/>
            </a:avLst>
          </a:prstGeom>
          <a:solidFill>
            <a:srgbClr val="92D050">
              <a:alpha val="78000"/>
            </a:srgbClr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60" name="Picture 1"/>
          <p:cNvPicPr/>
          <p:nvPr/>
        </p:nvPicPr>
        <p:blipFill>
          <a:blip r:embed="rId3"/>
          <a:stretch/>
        </p:blipFill>
        <p:spPr>
          <a:xfrm>
            <a:off x="906768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261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9960" cy="124920"/>
          </a:xfrm>
          <a:prstGeom prst="rect">
            <a:avLst/>
          </a:prstGeom>
          <a:ln>
            <a:noFill/>
          </a:ln>
        </p:spPr>
      </p:pic>
      <p:sp>
        <p:nvSpPr>
          <p:cNvPr id="262" name="CustomShape 2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3" name="CustomShape 3"/>
          <p:cNvSpPr/>
          <p:nvPr/>
        </p:nvSpPr>
        <p:spPr>
          <a:xfrm>
            <a:off x="513360" y="1081080"/>
            <a:ext cx="10872360" cy="3746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 algn="just">
              <a:lnSpc>
                <a:spcPct val="150000"/>
              </a:lnSpc>
              <a:buFont typeface="Wingdings" charset="2"/>
              <a:buChar char=""/>
            </a:pPr>
            <a:r>
              <a:rPr lang="pt-BR" sz="2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 meta mínima: </a:t>
            </a: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95% deste grupo;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Paraná representa cerca de 583.962 crianças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OBS: As crianças menores de um ano de idade (até 11 meses e 29 dias) deverão ser vacinadas </a:t>
            </a:r>
            <a:r>
              <a:rPr lang="pt-BR" sz="240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seletivamente</a:t>
            </a: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conforme as indicações do Calendário Nacional de Vacinação, </a:t>
            </a:r>
            <a:r>
              <a:rPr lang="pt-BR" sz="2400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com a VIP</a:t>
            </a: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. </a:t>
            </a:r>
            <a:endParaRPr/>
          </a:p>
        </p:txBody>
      </p:sp>
      <p:sp>
        <p:nvSpPr>
          <p:cNvPr id="264" name="CustomShape 4"/>
          <p:cNvSpPr/>
          <p:nvPr/>
        </p:nvSpPr>
        <p:spPr>
          <a:xfrm>
            <a:off x="658800" y="75240"/>
            <a:ext cx="10692360" cy="51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Campanha Nacional de Vacinação contra Poliomielite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Picture 1"/>
          <p:cNvPicPr/>
          <p:nvPr/>
        </p:nvPicPr>
        <p:blipFill>
          <a:blip r:embed="rId3"/>
          <a:stretch/>
        </p:blipFill>
        <p:spPr>
          <a:xfrm>
            <a:off x="9066240" y="5170320"/>
            <a:ext cx="2885760" cy="1506240"/>
          </a:xfrm>
          <a:prstGeom prst="rect">
            <a:avLst/>
          </a:prstGeom>
          <a:ln>
            <a:noFill/>
          </a:ln>
        </p:spPr>
      </p:pic>
      <p:pic>
        <p:nvPicPr>
          <p:cNvPr id="266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8520" cy="125280"/>
          </a:xfrm>
          <a:prstGeom prst="rect">
            <a:avLst/>
          </a:prstGeom>
          <a:ln>
            <a:noFill/>
          </a:ln>
        </p:spPr>
      </p:pic>
      <p:sp>
        <p:nvSpPr>
          <p:cNvPr id="267" name="CustomShape 1"/>
          <p:cNvSpPr/>
          <p:nvPr/>
        </p:nvSpPr>
        <p:spPr>
          <a:xfrm>
            <a:off x="1349280" y="479520"/>
            <a:ext cx="182520" cy="36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8" name="CustomShape 2"/>
          <p:cNvSpPr/>
          <p:nvPr/>
        </p:nvSpPr>
        <p:spPr>
          <a:xfrm>
            <a:off x="839880" y="2948040"/>
            <a:ext cx="10582200" cy="57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69" name="CustomShape 3"/>
          <p:cNvSpPr/>
          <p:nvPr/>
        </p:nvSpPr>
        <p:spPr>
          <a:xfrm>
            <a:off x="497520" y="1181520"/>
            <a:ext cx="10870920" cy="5394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20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Atividades/Estratégias: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343080" indent="-341280">
              <a:lnSpc>
                <a:spcPct val="100000"/>
              </a:lnSpc>
              <a:buFont typeface="Arial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Mapear o território para identificação das crianças e adolescentes;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343080" indent="-341280">
              <a:lnSpc>
                <a:spcPct val="100000"/>
              </a:lnSpc>
              <a:buFont typeface="Arial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Realizar vacinação extramuros, indiscriminada da VOP, em locais previamente definidos ou casa a casa;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343080" indent="-341280">
              <a:lnSpc>
                <a:spcPct val="100000"/>
              </a:lnSpc>
              <a:buFont typeface="Arial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Aproveitar a oportunidade e realizar a avaliação da Caderneta de Vacina e encaminhar ao posto de vacinação para atualização se necessário;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343080" indent="-341280">
              <a:lnSpc>
                <a:spcPct val="100000"/>
              </a:lnSpc>
              <a:buFont typeface="Arial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Intensificar a busca ativa da população alvo de seu território;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343080" indent="-341280">
              <a:lnSpc>
                <a:spcPct val="100000"/>
              </a:lnSpc>
              <a:buFont typeface="Arial"/>
              <a:buChar char="•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Ampliar o horário de atendimento das salas de vacinas;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 sz="24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Calendário.</a:t>
            </a:r>
            <a:endParaRPr/>
          </a:p>
        </p:txBody>
      </p:sp>
      <p:sp>
        <p:nvSpPr>
          <p:cNvPr id="270" name="CustomShape 4"/>
          <p:cNvSpPr/>
          <p:nvPr/>
        </p:nvSpPr>
        <p:spPr>
          <a:xfrm>
            <a:off x="658800" y="201960"/>
            <a:ext cx="10548720" cy="51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Estratégia para Vacinação contra a Polio e Multivacinação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Picture 1"/>
          <p:cNvPicPr/>
          <p:nvPr/>
        </p:nvPicPr>
        <p:blipFill>
          <a:blip r:embed="rId3"/>
          <a:stretch/>
        </p:blipFill>
        <p:spPr>
          <a:xfrm>
            <a:off x="906768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272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9960" cy="124920"/>
          </a:xfrm>
          <a:prstGeom prst="rect">
            <a:avLst/>
          </a:prstGeom>
          <a:ln>
            <a:noFill/>
          </a:ln>
        </p:spPr>
      </p:pic>
      <p:sp>
        <p:nvSpPr>
          <p:cNvPr id="273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4" name="CustomShape 2"/>
          <p:cNvSpPr/>
          <p:nvPr/>
        </p:nvSpPr>
        <p:spPr>
          <a:xfrm>
            <a:off x="1828080" y="1772640"/>
            <a:ext cx="8533800" cy="2038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Campanha Nacional de Multivacinação para Atualização da Caderneta de Vacinação das crianças e adolescentes </a:t>
            </a:r>
            <a:endParaRPr/>
          </a:p>
          <a:p>
            <a:pPr algn="ctr">
              <a:lnSpc>
                <a:spcPct val="100000"/>
              </a:lnSpc>
            </a:pPr>
            <a:r>
              <a:rPr lang="pt-BR" sz="3200" b="1" strike="noStrike" spc="-1">
                <a:solidFill>
                  <a:srgbClr val="26262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até 15 anos de idade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1"/>
          <p:cNvPicPr/>
          <p:nvPr/>
        </p:nvPicPr>
        <p:blipFill>
          <a:blip r:embed="rId3"/>
          <a:stretch/>
        </p:blipFill>
        <p:spPr>
          <a:xfrm>
            <a:off x="906624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276" name="Picture 2"/>
          <p:cNvPicPr/>
          <p:nvPr/>
        </p:nvPicPr>
        <p:blipFill>
          <a:blip r:embed="rId4"/>
          <a:stretch/>
        </p:blipFill>
        <p:spPr>
          <a:xfrm>
            <a:off x="0" y="6597720"/>
            <a:ext cx="12188160" cy="124920"/>
          </a:xfrm>
          <a:prstGeom prst="rect">
            <a:avLst/>
          </a:prstGeom>
          <a:ln>
            <a:noFill/>
          </a:ln>
        </p:spPr>
      </p:pic>
      <p:sp>
        <p:nvSpPr>
          <p:cNvPr id="277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8" name="CustomShape 2"/>
          <p:cNvSpPr/>
          <p:nvPr/>
        </p:nvSpPr>
        <p:spPr>
          <a:xfrm>
            <a:off x="955800" y="2886120"/>
            <a:ext cx="102214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9" name="CustomShape 3"/>
          <p:cNvSpPr/>
          <p:nvPr/>
        </p:nvSpPr>
        <p:spPr>
          <a:xfrm>
            <a:off x="631080" y="1388160"/>
            <a:ext cx="10870560" cy="4843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A multivacinação é uma estratégia que tem a finalidade de atualizar a situação vacinal de </a:t>
            </a:r>
            <a:r>
              <a:rPr lang="pt-BR" sz="24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crianças e adolescentes menores de 15 anos de idade (14 anos 11 meses e 29 dias)</a:t>
            </a: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, de acordo com as indicações do Calendário Nacional de Vacinação. 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 sz="24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Dessa forma a população-alvo deve comparecer ao posto de vacinação para que a caderneta seja avaliada e o esquema vacinal atualizado, de acordo com a situação encontrada, ou seja, </a:t>
            </a:r>
            <a:r>
              <a:rPr lang="pt-BR" sz="2400" b="1" u="sng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 vacinação deverá ser realizada de forma seletiva</a:t>
            </a:r>
            <a:endParaRPr/>
          </a:p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endParaRPr/>
          </a:p>
        </p:txBody>
      </p:sp>
      <p:sp>
        <p:nvSpPr>
          <p:cNvPr id="280" name="CustomShape 4"/>
          <p:cNvSpPr/>
          <p:nvPr/>
        </p:nvSpPr>
        <p:spPr>
          <a:xfrm>
            <a:off x="658800" y="201960"/>
            <a:ext cx="10548360" cy="941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Campanha de Multivacinação Atualização da Caderneta de Vacinação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Picture 1"/>
          <p:cNvPicPr/>
          <p:nvPr/>
        </p:nvPicPr>
        <p:blipFill>
          <a:blip r:embed="rId3"/>
          <a:stretch/>
        </p:blipFill>
        <p:spPr>
          <a:xfrm>
            <a:off x="9066240" y="5170320"/>
            <a:ext cx="2885400" cy="1505880"/>
          </a:xfrm>
          <a:prstGeom prst="rect">
            <a:avLst/>
          </a:prstGeom>
          <a:ln>
            <a:noFill/>
          </a:ln>
        </p:spPr>
      </p:pic>
      <p:pic>
        <p:nvPicPr>
          <p:cNvPr id="282" name="Picture 2"/>
          <p:cNvPicPr/>
          <p:nvPr/>
        </p:nvPicPr>
        <p:blipFill>
          <a:blip r:embed="rId4"/>
          <a:stretch/>
        </p:blipFill>
        <p:spPr>
          <a:xfrm>
            <a:off x="0" y="6573960"/>
            <a:ext cx="12188160" cy="124920"/>
          </a:xfrm>
          <a:prstGeom prst="rect">
            <a:avLst/>
          </a:prstGeom>
          <a:ln>
            <a:noFill/>
          </a:ln>
        </p:spPr>
      </p:pic>
      <p:sp>
        <p:nvSpPr>
          <p:cNvPr id="283" name="CustomShape 1"/>
          <p:cNvSpPr/>
          <p:nvPr/>
        </p:nvSpPr>
        <p:spPr>
          <a:xfrm>
            <a:off x="1349280" y="479520"/>
            <a:ext cx="182160" cy="367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4" name="CustomShape 2"/>
          <p:cNvSpPr/>
          <p:nvPr/>
        </p:nvSpPr>
        <p:spPr>
          <a:xfrm>
            <a:off x="839880" y="2948040"/>
            <a:ext cx="10581840" cy="57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85" name="CustomShape 3"/>
          <p:cNvSpPr/>
          <p:nvPr/>
        </p:nvSpPr>
        <p:spPr>
          <a:xfrm>
            <a:off x="550800" y="1873080"/>
            <a:ext cx="10870560" cy="213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0920" algn="just">
              <a:lnSpc>
                <a:spcPct val="150000"/>
              </a:lnSpc>
              <a:buFont typeface="Wingdings" charset="2"/>
              <a:buChar char="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Oportunizar o acesso às vacinas oferecidas pelo PNI; </a:t>
            </a:r>
            <a:endParaRPr/>
          </a:p>
          <a:p>
            <a:pPr marL="343080" indent="-340920" algn="just">
              <a:lnSpc>
                <a:spcPct val="150000"/>
              </a:lnSpc>
              <a:buFont typeface="Wingdings" charset="2"/>
              <a:buChar char="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Atualizar a situação vacinal e melhorar as coberturas vacinais; </a:t>
            </a:r>
            <a:endParaRPr/>
          </a:p>
          <a:p>
            <a:pPr marL="343080" indent="-340920" algn="just">
              <a:lnSpc>
                <a:spcPct val="150000"/>
              </a:lnSpc>
              <a:buFont typeface="Wingdings" charset="2"/>
              <a:buChar char="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Diminuir a incidência das doenças imunopreveníveis; </a:t>
            </a:r>
            <a:endParaRPr/>
          </a:p>
          <a:p>
            <a:pPr marL="343080" indent="-340920" algn="just">
              <a:lnSpc>
                <a:spcPct val="150000"/>
              </a:lnSpc>
              <a:buFont typeface="Wingdings" charset="2"/>
              <a:buChar char=""/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Contribuir para o controle, eliminação e/ou erradicação das doenças imunopreveníveis.</a:t>
            </a:r>
            <a:endParaRPr/>
          </a:p>
          <a:p>
            <a:pPr algn="just">
              <a:lnSpc>
                <a:spcPct val="100000"/>
              </a:lnSpc>
            </a:pPr>
            <a:r>
              <a:rPr lang="pt-BR" sz="240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Calendário.</a:t>
            </a:r>
            <a:endParaRPr/>
          </a:p>
        </p:txBody>
      </p:sp>
      <p:sp>
        <p:nvSpPr>
          <p:cNvPr id="286" name="CustomShape 4"/>
          <p:cNvSpPr/>
          <p:nvPr/>
        </p:nvSpPr>
        <p:spPr>
          <a:xfrm>
            <a:off x="665640" y="1388880"/>
            <a:ext cx="1799280" cy="515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Objetivos</a:t>
            </a:r>
            <a:endParaRPr/>
          </a:p>
        </p:txBody>
      </p:sp>
      <p:sp>
        <p:nvSpPr>
          <p:cNvPr id="287" name="CustomShape 5"/>
          <p:cNvSpPr/>
          <p:nvPr/>
        </p:nvSpPr>
        <p:spPr>
          <a:xfrm>
            <a:off x="775440" y="4038120"/>
            <a:ext cx="1104480" cy="57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pt-BR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Meta</a:t>
            </a:r>
            <a:endParaRPr/>
          </a:p>
        </p:txBody>
      </p:sp>
      <p:sp>
        <p:nvSpPr>
          <p:cNvPr id="288" name="CustomShape 6"/>
          <p:cNvSpPr/>
          <p:nvPr/>
        </p:nvSpPr>
        <p:spPr>
          <a:xfrm>
            <a:off x="714240" y="4435200"/>
            <a:ext cx="10437120" cy="972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endParaRPr/>
          </a:p>
          <a:p>
            <a:pPr algn="just">
              <a:lnSpc>
                <a:spcPct val="100000"/>
              </a:lnSpc>
            </a:pPr>
            <a:r>
              <a:rPr lang="pt-BR" sz="200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Atualizar o esquema vacinal das crianças e adolescentes menores de 15 anos de idade, de acordo com as recomendações do Calendário de Vacinação;</a:t>
            </a:r>
            <a:endParaRPr/>
          </a:p>
        </p:txBody>
      </p:sp>
      <p:sp>
        <p:nvSpPr>
          <p:cNvPr id="289" name="CustomShape 7"/>
          <p:cNvSpPr/>
          <p:nvPr/>
        </p:nvSpPr>
        <p:spPr>
          <a:xfrm>
            <a:off x="658800" y="201960"/>
            <a:ext cx="10548360" cy="941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pt-BR" sz="2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Campanha de Multivacinação Atualização da Caderneta de Vacinação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2621</TotalTime>
  <Words>782</Words>
  <Application>Microsoft Office PowerPoint</Application>
  <PresentationFormat>Personalizar</PresentationFormat>
  <Paragraphs>147</Paragraphs>
  <Slides>13</Slides>
  <Notes>13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13</vt:i4>
      </vt:variant>
    </vt:vector>
  </HeadingPairs>
  <TitlesOfParts>
    <vt:vector size="22" baseType="lpstr">
      <vt:lpstr>Arial</vt:lpstr>
      <vt:lpstr>DejaVu Sans</vt:lpstr>
      <vt:lpstr>Segoe UI</vt:lpstr>
      <vt:lpstr>Symbol</vt:lpstr>
      <vt:lpstr>Times New Roman</vt:lpstr>
      <vt:lpstr>Wingdings</vt:lpstr>
      <vt:lpstr>Office Theme</vt:lpstr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SESA</cp:lastModifiedBy>
  <cp:revision>225</cp:revision>
  <cp:lastPrinted>2020-09-24T19:48:24Z</cp:lastPrinted>
  <dcterms:created xsi:type="dcterms:W3CDTF">2019-02-06T16:41:46Z</dcterms:created>
  <dcterms:modified xsi:type="dcterms:W3CDTF">2020-09-30T11:43:20Z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23</vt:i4>
  </property>
  <property fmtid="{D5CDD505-2E9C-101B-9397-08002B2CF9AE}" pid="8" name="PresentationFormat">
    <vt:lpwstr>Personalizar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23</vt:i4>
  </property>
</Properties>
</file>