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3.xml" ContentType="application/vnd.openxmlformats-officedocument.drawingml.chart+xml"/>
  <Override PartName="/ppt/notesSlides/notesSlide35.xml" ContentType="application/vnd.openxmlformats-officedocument.presentationml.notesSlide+xml"/>
  <Override PartName="/ppt/charts/chart4.xml" ContentType="application/vnd.openxmlformats-officedocument.drawingml.chart+xml"/>
  <Override PartName="/ppt/notesSlides/notesSlide36.xml" ContentType="application/vnd.openxmlformats-officedocument.presentationml.notesSlide+xml"/>
  <Override PartName="/ppt/charts/chart5.xml" ContentType="application/vnd.openxmlformats-officedocument.drawingml.chart+xml"/>
  <Override PartName="/ppt/notesSlides/notesSlide37.xml" ContentType="application/vnd.openxmlformats-officedocument.presentationml.notesSlide+xml"/>
  <Override PartName="/ppt/charts/chart6.xml" ContentType="application/vnd.openxmlformats-officedocument.drawingml.chart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Montserrat" panose="020B0604020202020204" charset="0"/>
      <p:regular r:id="rId52"/>
      <p:bold r:id="rId53"/>
      <p:italic r:id="rId54"/>
      <p:boldItalic r:id="rId55"/>
    </p:embeddedFont>
    <p:embeddedFont>
      <p:font typeface="Verdana" panose="020B0604030504040204" pitchFamily="34" charset="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9AA0A6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0" roundtripDataSignature="AMtx7mh9KXWQOFPYd5Bx2vKPGYchkmP5A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SA COVID" initials="" lastIdx="3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63643C-2A37-4761-BBC2-6E5494F6A275}">
  <a:tblStyle styleId="{FA63643C-2A37-4761-BBC2-6E5494F6A2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3F16E3D-420D-46CC-A9EF-53536BFFE054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162"/>
      </p:cViewPr>
      <p:guideLst>
        <p:guide orient="horz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customschemas.google.com/relationships/presentationmetadata" Target="meta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ego.magatao\Desktop\COVID\26.05%20Planilha%20Diego%20COVID%20NOV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ego.magatao\Desktop\COVID\26.05%20Planilha%20Diego%20COVID%20NOV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ego.magatao\Desktop\COVID\26.05%20Planilha%20Diego%20COVID%20NOV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ego.magatao\Desktop\COVID\26.05%20Planilha%20Diego%20COVID%20NOV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ego.magatao\Desktop\COVID\26.05%20Planilha%20Diego%20COVID%20NOV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ego.magatao\Desktop\COVID\26.05%20Planilha%20Diego%20COVID%20NOV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c:style val="2"/>
  <c:chart>
    <c:title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HISTORICO!$B$111</c:f>
              <c:strCache>
                <c:ptCount val="1"/>
                <c:pt idx="0">
                  <c:v>Óbitos Novos  - PARANÁ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1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HISTORICO!$C$128:$M$128</c:f>
              <c:numCache>
                <c:formatCode>General</c:formatCode>
                <c:ptCount val="11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</c:numCache>
            </c:numRef>
          </c:cat>
          <c:val>
            <c:numRef>
              <c:f>HISTORICO!$C$131:$M$131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8</c:v>
                </c:pt>
                <c:pt idx="4">
                  <c:v>22</c:v>
                </c:pt>
                <c:pt idx="5">
                  <c:v>18</c:v>
                </c:pt>
                <c:pt idx="6">
                  <c:v>24</c:v>
                </c:pt>
                <c:pt idx="7">
                  <c:v>22</c:v>
                </c:pt>
                <c:pt idx="8">
                  <c:v>17</c:v>
                </c:pt>
                <c:pt idx="9">
                  <c:v>14</c:v>
                </c:pt>
                <c:pt idx="10">
                  <c:v>28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63E-403F-9B2D-96A294A4D1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13161344"/>
        <c:axId val="113173632"/>
      </c:barChart>
      <c:catAx>
        <c:axId val="113161344"/>
        <c:scaling>
          <c:orientation val="minMax"/>
        </c:scaling>
        <c:delete val="1"/>
        <c:axPos val="b"/>
        <c:numFmt formatCode="General" sourceLinked="1"/>
        <c:majorTickMark val="none"/>
        <c:minorTickMark val="cross"/>
        <c:tickLblPos val="nextTo"/>
        <c:crossAx val="113173632"/>
        <c:crosses val="autoZero"/>
        <c:auto val="1"/>
        <c:lblAlgn val="ctr"/>
        <c:lblOffset val="100"/>
        <c:noMultiLvlLbl val="1"/>
      </c:catAx>
      <c:valAx>
        <c:axId val="1131736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cross"/>
        <c:tickLblPos val="nextTo"/>
        <c:crossAx val="11316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1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c:style val="2"/>
  <c:chart>
    <c:title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HISTORICO!$B$111</c:f>
              <c:strCache>
                <c:ptCount val="1"/>
                <c:pt idx="0">
                  <c:v>Óbitos Novos  - PARANÁ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1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HISTORICO!$C$128:$M$128</c:f>
              <c:numCache>
                <c:formatCode>General</c:formatCode>
                <c:ptCount val="11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</c:numCache>
            </c:numRef>
          </c:cat>
          <c:val>
            <c:numRef>
              <c:f>HISTORICO!$C$131:$M$131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8</c:v>
                </c:pt>
                <c:pt idx="4">
                  <c:v>22</c:v>
                </c:pt>
                <c:pt idx="5">
                  <c:v>18</c:v>
                </c:pt>
                <c:pt idx="6">
                  <c:v>24</c:v>
                </c:pt>
                <c:pt idx="7">
                  <c:v>22</c:v>
                </c:pt>
                <c:pt idx="8">
                  <c:v>17</c:v>
                </c:pt>
                <c:pt idx="9">
                  <c:v>14</c:v>
                </c:pt>
                <c:pt idx="10">
                  <c:v>28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B7B-4329-8FE3-626C07C74C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13108864"/>
        <c:axId val="113110400"/>
      </c:barChart>
      <c:catAx>
        <c:axId val="113108864"/>
        <c:scaling>
          <c:orientation val="minMax"/>
        </c:scaling>
        <c:delete val="1"/>
        <c:axPos val="b"/>
        <c:numFmt formatCode="General" sourceLinked="1"/>
        <c:majorTickMark val="none"/>
        <c:minorTickMark val="cross"/>
        <c:tickLblPos val="nextTo"/>
        <c:crossAx val="113110400"/>
        <c:crosses val="autoZero"/>
        <c:auto val="1"/>
        <c:lblAlgn val="ctr"/>
        <c:lblOffset val="100"/>
        <c:noMultiLvlLbl val="1"/>
      </c:catAx>
      <c:valAx>
        <c:axId val="1131104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cross"/>
        <c:tickLblPos val="nextTo"/>
        <c:crossAx val="113108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1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c:style val="2"/>
  <c:chart>
    <c:title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HISTORICO!$B$111</c:f>
              <c:strCache>
                <c:ptCount val="1"/>
                <c:pt idx="0">
                  <c:v>Óbitos Novos  - PARANÁ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1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HISTORICO!$C$128:$M$128</c:f>
              <c:numCache>
                <c:formatCode>General</c:formatCode>
                <c:ptCount val="11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</c:numCache>
            </c:numRef>
          </c:cat>
          <c:val>
            <c:numRef>
              <c:f>HISTORICO!$C$131:$M$131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8</c:v>
                </c:pt>
                <c:pt idx="4">
                  <c:v>22</c:v>
                </c:pt>
                <c:pt idx="5">
                  <c:v>18</c:v>
                </c:pt>
                <c:pt idx="6">
                  <c:v>24</c:v>
                </c:pt>
                <c:pt idx="7">
                  <c:v>22</c:v>
                </c:pt>
                <c:pt idx="8">
                  <c:v>17</c:v>
                </c:pt>
                <c:pt idx="9">
                  <c:v>14</c:v>
                </c:pt>
                <c:pt idx="10">
                  <c:v>28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4E8-4C59-828F-4B6DE26CA2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22828288"/>
        <c:axId val="122829824"/>
      </c:barChart>
      <c:catAx>
        <c:axId val="122828288"/>
        <c:scaling>
          <c:orientation val="minMax"/>
        </c:scaling>
        <c:delete val="1"/>
        <c:axPos val="b"/>
        <c:numFmt formatCode="General" sourceLinked="1"/>
        <c:majorTickMark val="none"/>
        <c:minorTickMark val="cross"/>
        <c:tickLblPos val="nextTo"/>
        <c:crossAx val="122829824"/>
        <c:crosses val="autoZero"/>
        <c:auto val="1"/>
        <c:lblAlgn val="ctr"/>
        <c:lblOffset val="100"/>
        <c:noMultiLvlLbl val="1"/>
      </c:catAx>
      <c:valAx>
        <c:axId val="1228298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cross"/>
        <c:tickLblPos val="nextTo"/>
        <c:crossAx val="12282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1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c:style val="2"/>
  <c:chart>
    <c:title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HISTORICO!$B$111</c:f>
              <c:strCache>
                <c:ptCount val="1"/>
                <c:pt idx="0">
                  <c:v>Óbitos Novos  - PARANÁ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1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HISTORICO!$C$128:$M$128</c:f>
              <c:numCache>
                <c:formatCode>General</c:formatCode>
                <c:ptCount val="11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</c:numCache>
            </c:numRef>
          </c:cat>
          <c:val>
            <c:numRef>
              <c:f>HISTORICO!$C$131:$M$131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8</c:v>
                </c:pt>
                <c:pt idx="4">
                  <c:v>22</c:v>
                </c:pt>
                <c:pt idx="5">
                  <c:v>18</c:v>
                </c:pt>
                <c:pt idx="6">
                  <c:v>24</c:v>
                </c:pt>
                <c:pt idx="7">
                  <c:v>22</c:v>
                </c:pt>
                <c:pt idx="8">
                  <c:v>17</c:v>
                </c:pt>
                <c:pt idx="9">
                  <c:v>14</c:v>
                </c:pt>
                <c:pt idx="10">
                  <c:v>28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4E8-4C59-828F-4B6DE26CA2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22828288"/>
        <c:axId val="122829824"/>
      </c:barChart>
      <c:catAx>
        <c:axId val="122828288"/>
        <c:scaling>
          <c:orientation val="minMax"/>
        </c:scaling>
        <c:delete val="1"/>
        <c:axPos val="b"/>
        <c:numFmt formatCode="General" sourceLinked="1"/>
        <c:majorTickMark val="none"/>
        <c:minorTickMark val="cross"/>
        <c:tickLblPos val="nextTo"/>
        <c:crossAx val="122829824"/>
        <c:crosses val="autoZero"/>
        <c:auto val="1"/>
        <c:lblAlgn val="ctr"/>
        <c:lblOffset val="100"/>
        <c:noMultiLvlLbl val="1"/>
      </c:catAx>
      <c:valAx>
        <c:axId val="1228298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cross"/>
        <c:tickLblPos val="nextTo"/>
        <c:crossAx val="12282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1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c:style val="2"/>
  <c:chart>
    <c:title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HISTORICO!$B$111</c:f>
              <c:strCache>
                <c:ptCount val="1"/>
                <c:pt idx="0">
                  <c:v>Óbitos Novos  - PARANÁ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1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HISTORICO!$C$128:$M$128</c:f>
              <c:numCache>
                <c:formatCode>General</c:formatCode>
                <c:ptCount val="11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</c:numCache>
            </c:numRef>
          </c:cat>
          <c:val>
            <c:numRef>
              <c:f>HISTORICO!$C$131:$M$131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8</c:v>
                </c:pt>
                <c:pt idx="4">
                  <c:v>22</c:v>
                </c:pt>
                <c:pt idx="5">
                  <c:v>18</c:v>
                </c:pt>
                <c:pt idx="6">
                  <c:v>24</c:v>
                </c:pt>
                <c:pt idx="7">
                  <c:v>22</c:v>
                </c:pt>
                <c:pt idx="8">
                  <c:v>17</c:v>
                </c:pt>
                <c:pt idx="9">
                  <c:v>14</c:v>
                </c:pt>
                <c:pt idx="10">
                  <c:v>28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4E8-4C59-828F-4B6DE26CA2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27913344"/>
        <c:axId val="128099456"/>
      </c:barChart>
      <c:catAx>
        <c:axId val="127913344"/>
        <c:scaling>
          <c:orientation val="minMax"/>
        </c:scaling>
        <c:delete val="1"/>
        <c:axPos val="b"/>
        <c:numFmt formatCode="General" sourceLinked="1"/>
        <c:majorTickMark val="none"/>
        <c:minorTickMark val="cross"/>
        <c:tickLblPos val="nextTo"/>
        <c:crossAx val="128099456"/>
        <c:crosses val="autoZero"/>
        <c:auto val="1"/>
        <c:lblAlgn val="ctr"/>
        <c:lblOffset val="100"/>
        <c:noMultiLvlLbl val="1"/>
      </c:catAx>
      <c:valAx>
        <c:axId val="1280994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cross"/>
        <c:tickLblPos val="nextTo"/>
        <c:crossAx val="127913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1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c:style val="2"/>
  <c:chart>
    <c:title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HISTORICO!$B$111</c:f>
              <c:strCache>
                <c:ptCount val="1"/>
                <c:pt idx="0">
                  <c:v>Óbitos Novos  - PARANÁ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1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HISTORICO!$C$128:$M$128</c:f>
              <c:numCache>
                <c:formatCode>General</c:formatCode>
                <c:ptCount val="11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</c:numCache>
            </c:numRef>
          </c:cat>
          <c:val>
            <c:numRef>
              <c:f>HISTORICO!$C$131:$M$131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8</c:v>
                </c:pt>
                <c:pt idx="4">
                  <c:v>22</c:v>
                </c:pt>
                <c:pt idx="5">
                  <c:v>18</c:v>
                </c:pt>
                <c:pt idx="6">
                  <c:v>24</c:v>
                </c:pt>
                <c:pt idx="7">
                  <c:v>22</c:v>
                </c:pt>
                <c:pt idx="8">
                  <c:v>17</c:v>
                </c:pt>
                <c:pt idx="9">
                  <c:v>14</c:v>
                </c:pt>
                <c:pt idx="10">
                  <c:v>28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4E8-4C59-828F-4B6DE26CA2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30275200"/>
        <c:axId val="130276736"/>
      </c:barChart>
      <c:catAx>
        <c:axId val="130275200"/>
        <c:scaling>
          <c:orientation val="minMax"/>
        </c:scaling>
        <c:delete val="1"/>
        <c:axPos val="b"/>
        <c:numFmt formatCode="General" sourceLinked="1"/>
        <c:majorTickMark val="none"/>
        <c:minorTickMark val="cross"/>
        <c:tickLblPos val="nextTo"/>
        <c:crossAx val="130276736"/>
        <c:crosses val="autoZero"/>
        <c:auto val="1"/>
        <c:lblAlgn val="ctr"/>
        <c:lblOffset val="100"/>
        <c:noMultiLvlLbl val="1"/>
      </c:catAx>
      <c:valAx>
        <c:axId val="1302767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cross"/>
        <c:tickLblPos val="nextTo"/>
        <c:crossAx val="13027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1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271" name="Google Shape;27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8" name="Google Shape;318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7" name="Google Shape;3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9e97673e4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9e97673e4d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9e97673e4d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4" name="Google Shape;3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0" name="Google Shape;35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7" name="Google Shape;35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3" name="Google Shape;36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8" name="Google Shape;37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393" name="Google Shape;39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403" name="Google Shape;403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a5c6927e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a5c6927ec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ga5c6927ec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a49b192fc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a49b192fc0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ga49b192fc0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431" name="Google Shape;431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438" name="Google Shape;43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445" name="Google Shape;44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461" name="Google Shape;461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477" name="Google Shape;477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491" name="Google Shape;491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9f8ba7c5f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9f8ba7c5f6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g9f8ba7c5f6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784eb988b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784eb988bf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g784eb988bf_0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9e97673e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9e97673e4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9e97673e4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a5c6927ec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a5c6927eca_1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ga5c6927eca_1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a5c6927eca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a5c6927eca_1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ga5c6927eca_1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a5c6927eca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a5c6927eca_1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ga5c6927eca_1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a5c6927eca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a5c6927eca_1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ga5c6927eca_1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a5c6927eca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a5c6927eca_1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ga5c6927eca_1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a5c6927eca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a5c6927eca_1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ga5c6927eca_1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45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202" name="Google Shape;20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212" name="Google Shape;21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222" name="Google Shape;22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21" name="Google Shape;21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08314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28" name="Google Shape;28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08314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5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5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5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5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6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r="23101"/>
          <a:stretch/>
        </p:blipFill>
        <p:spPr>
          <a:xfrm>
            <a:off x="79877" y="1496156"/>
            <a:ext cx="12032246" cy="230861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>
            <a:spLocks noGrp="1"/>
          </p:cNvSpPr>
          <p:nvPr>
            <p:ph type="subTitle" idx="1"/>
          </p:nvPr>
        </p:nvSpPr>
        <p:spPr>
          <a:xfrm>
            <a:off x="1254368" y="453396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/>
              <a:t>08/12/2020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"/>
          <p:cNvSpPr txBox="1"/>
          <p:nvPr/>
        </p:nvSpPr>
        <p:spPr>
          <a:xfrm>
            <a:off x="838200" y="-56984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pt-BR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Casos Novos e Óbitos por Data de Divulgação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4"/>
          <p:cNvSpPr/>
          <p:nvPr/>
        </p:nvSpPr>
        <p:spPr>
          <a:xfrm>
            <a:off x="281353" y="6145314"/>
            <a:ext cx="984738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Dados do Paraná consultados da planilha de monitoramento diário de casos do CIEVS/DAV/SESA no dia </a:t>
            </a:r>
            <a:r>
              <a:rPr lang="pt-BR" sz="1100">
                <a:solidFill>
                  <a:schemeClr val="dk1"/>
                </a:solidFill>
              </a:rPr>
              <a:t>08/12/2020</a:t>
            </a: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às 12h. Os números informados são posteriores às datas de diagnósticos. Dados preliminares, sujeitos a alterações. </a:t>
            </a:r>
            <a:endParaRPr/>
          </a:p>
        </p:txBody>
      </p:sp>
      <p:pic>
        <p:nvPicPr>
          <p:cNvPr id="240" name="Google Shape;24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88" y="1819788"/>
            <a:ext cx="10820227" cy="321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"/>
          <p:cNvSpPr txBox="1"/>
          <p:nvPr/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pt-BR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Média Móvel de Casos por Data de Diagnóstico - PARANÁ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7"/>
          <p:cNvSpPr/>
          <p:nvPr/>
        </p:nvSpPr>
        <p:spPr>
          <a:xfrm>
            <a:off x="281353" y="6145314"/>
            <a:ext cx="984738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Dados do Paraná consultados da planilha de monitoramento diário de casos do CIEVS/DAV/SESA no dia </a:t>
            </a:r>
            <a:r>
              <a:rPr lang="pt-BR" sz="1100">
                <a:solidFill>
                  <a:schemeClr val="dk1"/>
                </a:solidFill>
              </a:rPr>
              <a:t>08/12/2020</a:t>
            </a: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às 12h. Os números informados são posteriores às datas de diagnósticos. Dados preliminares, sujeitos a alterações. </a:t>
            </a:r>
            <a:endParaRPr/>
          </a:p>
        </p:txBody>
      </p:sp>
      <p:pic>
        <p:nvPicPr>
          <p:cNvPr id="247" name="Google Shape;24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3775" y="1436803"/>
            <a:ext cx="9204450" cy="398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8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pt-BR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Média Móvel de Óbitos por Data do Óbito – PARANÁ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8"/>
          <p:cNvSpPr/>
          <p:nvPr/>
        </p:nvSpPr>
        <p:spPr>
          <a:xfrm>
            <a:off x="281353" y="6145314"/>
            <a:ext cx="984738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Dados do Paraná consultados da planilha de monitoramento diário de casos do CIEVS/DAV/SESA no dia </a:t>
            </a:r>
            <a:r>
              <a:rPr lang="pt-BR" sz="1100">
                <a:solidFill>
                  <a:schemeClr val="dk1"/>
                </a:solidFill>
              </a:rPr>
              <a:t>08/12/2020</a:t>
            </a: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às 12h. Os números informados são posteriores às datas de diagnósticos. Dados preliminares, sujeitos a alterações. </a:t>
            </a:r>
            <a:endParaRPr/>
          </a:p>
        </p:txBody>
      </p:sp>
      <p:pic>
        <p:nvPicPr>
          <p:cNvPr id="254" name="Google Shape;25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3528" y="1792800"/>
            <a:ext cx="8804926" cy="3777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"/>
          <p:cNvSpPr txBox="1"/>
          <p:nvPr/>
        </p:nvSpPr>
        <p:spPr>
          <a:xfrm>
            <a:off x="281353" y="268176"/>
            <a:ext cx="11878994" cy="73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pt-BR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Casos Novos por Data de Confirmação do Diagnóstico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5"/>
          <p:cNvSpPr/>
          <p:nvPr/>
        </p:nvSpPr>
        <p:spPr>
          <a:xfrm>
            <a:off x="281353" y="6145314"/>
            <a:ext cx="984738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Dados do Paraná consultados da planilha de monitoramento diário de casos do CIEVS/DAV/SESA no dia </a:t>
            </a:r>
            <a:r>
              <a:rPr lang="pt-BR" sz="1100">
                <a:solidFill>
                  <a:schemeClr val="dk1"/>
                </a:solidFill>
              </a:rPr>
              <a:t>08/12/2020</a:t>
            </a: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às 12h. Os números informados são posteriores às datas de diagnósticos. Dados preliminares, sujeitos a alterações. </a:t>
            </a:r>
            <a:endParaRPr/>
          </a:p>
        </p:txBody>
      </p:sp>
      <p:pic>
        <p:nvPicPr>
          <p:cNvPr id="261" name="Google Shape;26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138" y="1079275"/>
            <a:ext cx="10317724" cy="4699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"/>
          <p:cNvSpPr txBox="1"/>
          <p:nvPr/>
        </p:nvSpPr>
        <p:spPr>
          <a:xfrm>
            <a:off x="838200" y="0"/>
            <a:ext cx="10515600" cy="85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pt-BR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Óbitos segundo Data de Ocorrência do Óbito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6"/>
          <p:cNvSpPr/>
          <p:nvPr/>
        </p:nvSpPr>
        <p:spPr>
          <a:xfrm>
            <a:off x="281353" y="6145314"/>
            <a:ext cx="984738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Dados do Paraná consultados da planilha de monitoramento diário de casos do CIEVS/DAV/SESA no dia </a:t>
            </a:r>
            <a:r>
              <a:rPr lang="pt-BR" sz="1100">
                <a:solidFill>
                  <a:schemeClr val="dk1"/>
                </a:solidFill>
              </a:rPr>
              <a:t>08/12/2020</a:t>
            </a: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às 12h. Os números informados são posteriores às datas de diagnósticos. Dados preliminares, sujeitos a alterações. </a:t>
            </a:r>
            <a:endParaRPr/>
          </a:p>
        </p:txBody>
      </p:sp>
      <p:pic>
        <p:nvPicPr>
          <p:cNvPr id="268" name="Google Shape;26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5575" y="1085875"/>
            <a:ext cx="9740851" cy="468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3" name="Google Shape;273;p41"/>
          <p:cNvGraphicFramePr/>
          <p:nvPr/>
        </p:nvGraphicFramePr>
        <p:xfrm>
          <a:off x="10536238" y="14989175"/>
          <a:ext cx="8059737" cy="2803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4" name="Google Shape;274;p41"/>
          <p:cNvGrpSpPr/>
          <p:nvPr/>
        </p:nvGrpSpPr>
        <p:grpSpPr>
          <a:xfrm>
            <a:off x="-6403975" y="-10933113"/>
            <a:ext cx="677862" cy="663575"/>
            <a:chOff x="0" y="0"/>
            <a:chExt cx="678538" cy="662855"/>
          </a:xfrm>
        </p:grpSpPr>
        <p:sp>
          <p:nvSpPr>
            <p:cNvPr id="275" name="Google Shape;275;p41"/>
            <p:cNvSpPr txBox="1"/>
            <p:nvPr/>
          </p:nvSpPr>
          <p:spPr>
            <a:xfrm>
              <a:off x="29884" y="0"/>
              <a:ext cx="648654" cy="662855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Variação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Semanal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41"/>
            <p:cNvSpPr txBox="1"/>
            <p:nvPr/>
          </p:nvSpPr>
          <p:spPr>
            <a:xfrm>
              <a:off x="0" y="381774"/>
              <a:ext cx="661470" cy="2353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277" name="Google Shape;277;p41"/>
          <p:cNvGraphicFramePr/>
          <p:nvPr/>
        </p:nvGraphicFramePr>
        <p:xfrm>
          <a:off x="10536238" y="14989175"/>
          <a:ext cx="8059737" cy="2803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78" name="Google Shape;278;p41"/>
          <p:cNvGrpSpPr/>
          <p:nvPr/>
        </p:nvGrpSpPr>
        <p:grpSpPr>
          <a:xfrm>
            <a:off x="-6403975" y="-10933113"/>
            <a:ext cx="677862" cy="663575"/>
            <a:chOff x="0" y="0"/>
            <a:chExt cx="678538" cy="662855"/>
          </a:xfrm>
        </p:grpSpPr>
        <p:sp>
          <p:nvSpPr>
            <p:cNvPr id="279" name="Google Shape;279;p41"/>
            <p:cNvSpPr txBox="1"/>
            <p:nvPr/>
          </p:nvSpPr>
          <p:spPr>
            <a:xfrm>
              <a:off x="29884" y="0"/>
              <a:ext cx="648654" cy="662855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Variação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Semanal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41"/>
            <p:cNvSpPr txBox="1"/>
            <p:nvPr/>
          </p:nvSpPr>
          <p:spPr>
            <a:xfrm>
              <a:off x="0" y="381774"/>
              <a:ext cx="661470" cy="2353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1" name="Google Shape;281;p41"/>
          <p:cNvSpPr txBox="1"/>
          <p:nvPr/>
        </p:nvSpPr>
        <p:spPr>
          <a:xfrm>
            <a:off x="1338802" y="72021"/>
            <a:ext cx="9911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Casos e Óbitos Novos Segundo Data de Ocorrência por Semana Epidemiológica no Paraná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41"/>
          <p:cNvSpPr/>
          <p:nvPr/>
        </p:nvSpPr>
        <p:spPr>
          <a:xfrm>
            <a:off x="11334750" y="16600488"/>
            <a:ext cx="1185863" cy="67786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41"/>
          <p:cNvSpPr txBox="1"/>
          <p:nvPr/>
        </p:nvSpPr>
        <p:spPr>
          <a:xfrm>
            <a:off x="11320463" y="16600488"/>
            <a:ext cx="1033462" cy="69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41"/>
          <p:cNvSpPr txBox="1"/>
          <p:nvPr/>
        </p:nvSpPr>
        <p:spPr>
          <a:xfrm>
            <a:off x="11914188" y="17073563"/>
            <a:ext cx="661987" cy="23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41"/>
          <p:cNvSpPr txBox="1"/>
          <p:nvPr/>
        </p:nvSpPr>
        <p:spPr>
          <a:xfrm>
            <a:off x="211016" y="5746096"/>
            <a:ext cx="203442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Dados Paraná: </a:t>
            </a:r>
            <a:r>
              <a:rPr lang="pt-BR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08/12/2020</a:t>
            </a: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às 12:00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64175" y="401600"/>
            <a:ext cx="7667626" cy="2973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64175" y="3478201"/>
            <a:ext cx="7667625" cy="2666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65"/>
          <p:cNvSpPr txBox="1">
            <a:spLocks noGrp="1"/>
          </p:cNvSpPr>
          <p:nvPr>
            <p:ph type="title"/>
          </p:nvPr>
        </p:nvSpPr>
        <p:spPr>
          <a:xfrm>
            <a:off x="365761" y="168177"/>
            <a:ext cx="11072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4000"/>
              <a:t>Coeficiente de Incidência Semanal - Paraná</a:t>
            </a:r>
            <a:endParaRPr sz="4000"/>
          </a:p>
        </p:txBody>
      </p:sp>
      <p:sp>
        <p:nvSpPr>
          <p:cNvPr id="293" name="Google Shape;293;p65"/>
          <p:cNvSpPr txBox="1"/>
          <p:nvPr/>
        </p:nvSpPr>
        <p:spPr>
          <a:xfrm>
            <a:off x="211016" y="5746096"/>
            <a:ext cx="2034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Dados Paraná: </a:t>
            </a:r>
            <a:r>
              <a:rPr lang="pt-BR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08/12/2020</a:t>
            </a: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às 12:00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1166" y="1604965"/>
            <a:ext cx="8629650" cy="364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9"/>
          <p:cNvSpPr txBox="1"/>
          <p:nvPr/>
        </p:nvSpPr>
        <p:spPr>
          <a:xfrm>
            <a:off x="838200" y="-48301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pt-BR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Casos e Óbitos por Sexo e Faixa Etária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9"/>
          <p:cNvSpPr/>
          <p:nvPr/>
        </p:nvSpPr>
        <p:spPr>
          <a:xfrm>
            <a:off x="281353" y="6145314"/>
            <a:ext cx="984738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Dados do Paraná consultados da planilha de monitoramento diário de casos do CIEVS/DAV/SESA no dia </a:t>
            </a:r>
            <a:r>
              <a:rPr lang="pt-BR" sz="1100">
                <a:solidFill>
                  <a:schemeClr val="dk1"/>
                </a:solidFill>
              </a:rPr>
              <a:t>08/12/2020</a:t>
            </a: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às 12h. Os números informados são posteriores às datas de diagnósticos. Dados preliminares, sujeitos a alterações. </a:t>
            </a:r>
            <a:endParaRPr/>
          </a:p>
        </p:txBody>
      </p:sp>
      <p:pic>
        <p:nvPicPr>
          <p:cNvPr id="301" name="Google Shape;30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975" y="1532375"/>
            <a:ext cx="10018043" cy="379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0"/>
          <p:cNvSpPr txBox="1"/>
          <p:nvPr/>
        </p:nvSpPr>
        <p:spPr>
          <a:xfrm>
            <a:off x="546475" y="-5000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pt-BR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Casos e Óbitos por Sexo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0"/>
          <p:cNvSpPr/>
          <p:nvPr/>
        </p:nvSpPr>
        <p:spPr>
          <a:xfrm>
            <a:off x="281353" y="6145314"/>
            <a:ext cx="984738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Dados do Paraná consultados da planilha de monitoramento diário de casos do CIEVS/DAV/SESA no dia </a:t>
            </a:r>
            <a:r>
              <a:rPr lang="pt-BR" sz="1100">
                <a:solidFill>
                  <a:schemeClr val="dk1"/>
                </a:solidFill>
              </a:rPr>
              <a:t>08/12/2020</a:t>
            </a: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às 12h. Os números informados são posteriores às datas de diagnósticos. Dados preliminares, sujeitos a alterações. </a:t>
            </a:r>
            <a:endParaRPr/>
          </a:p>
        </p:txBody>
      </p:sp>
      <p:pic>
        <p:nvPicPr>
          <p:cNvPr id="308" name="Google Shape;30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415" y="1849037"/>
            <a:ext cx="10175727" cy="3159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3"/>
          <p:cNvSpPr txBox="1"/>
          <p:nvPr/>
        </p:nvSpPr>
        <p:spPr>
          <a:xfrm>
            <a:off x="838200" y="308855"/>
            <a:ext cx="10515600" cy="704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pt-BR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EVOLUÇÃO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63"/>
          <p:cNvSpPr txBox="1"/>
          <p:nvPr/>
        </p:nvSpPr>
        <p:spPr>
          <a:xfrm>
            <a:off x="516988" y="5826614"/>
            <a:ext cx="9142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i="0" u="none" strike="noStrike" cap="none">
                <a:solidFill>
                  <a:srgbClr val="000000"/>
                </a:solidFill>
              </a:rPr>
              <a:t>* Do total de casos confirmados, </a:t>
            </a:r>
            <a:r>
              <a:rPr lang="pt-BR" sz="1100"/>
              <a:t>79.126 </a:t>
            </a:r>
            <a:r>
              <a:rPr lang="pt-BR" sz="1100" i="0" u="none" strike="noStrike" cap="none">
                <a:solidFill>
                  <a:srgbClr val="000000"/>
                </a:solidFill>
              </a:rPr>
              <a:t>pacientes (</a:t>
            </a:r>
            <a:r>
              <a:rPr lang="pt-BR" sz="1100"/>
              <a:t>25,5</a:t>
            </a:r>
            <a:r>
              <a:rPr lang="pt-BR" sz="1100" i="0" u="none" strike="noStrike" cap="none">
                <a:solidFill>
                  <a:srgbClr val="000000"/>
                </a:solidFill>
              </a:rPr>
              <a:t>%) estão em isolamento domiciliar ou receberam alta.</a:t>
            </a:r>
            <a:br>
              <a:rPr lang="pt-BR" sz="1100" i="0" u="none" strike="noStrike" cap="none">
                <a:solidFill>
                  <a:srgbClr val="000000"/>
                </a:solidFill>
              </a:rPr>
            </a:br>
            <a:r>
              <a:rPr lang="pt-BR" sz="1100" i="0" u="none" strike="noStrike" cap="none">
                <a:solidFill>
                  <a:srgbClr val="000000"/>
                </a:solidFill>
              </a:rPr>
              <a:t>** Em internados estão contabilizados pacientes em ambiente hospitalar público (SUS) e também particular.</a:t>
            </a:r>
            <a:endParaRPr sz="1100" i="0" u="none" strike="noStrike" cap="none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i="0" u="none" strike="noStrike" cap="none">
                <a:solidFill>
                  <a:srgbClr val="000000"/>
                </a:solidFill>
              </a:rPr>
              <a:t>***Pacientes recuperados consultados da planilha de monitoramento diário de casos da Vigilância Epidemiológica da Sesa no dia </a:t>
            </a:r>
            <a:r>
              <a:rPr lang="pt-BR" sz="1100">
                <a:solidFill>
                  <a:schemeClr val="dk1"/>
                </a:solidFill>
              </a:rPr>
              <a:t>08/12/2020</a:t>
            </a:r>
            <a:r>
              <a:rPr lang="pt-BR" sz="1100" i="0" u="none" strike="noStrike" cap="none">
                <a:solidFill>
                  <a:srgbClr val="000000"/>
                </a:solidFill>
              </a:rPr>
              <a:t>, às 9h. Dados preliminares, sujeitos a alterações.</a:t>
            </a:r>
            <a:endParaRPr sz="1100" i="0" u="none" strike="noStrike" cap="none">
              <a:solidFill>
                <a:srgbClr val="000000"/>
              </a:solidFill>
            </a:endParaRPr>
          </a:p>
        </p:txBody>
      </p:sp>
      <p:pic>
        <p:nvPicPr>
          <p:cNvPr id="315" name="Google Shape;315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2700" y="1334812"/>
            <a:ext cx="9986576" cy="418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838200" y="520112"/>
            <a:ext cx="10515600" cy="780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pt-BR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Panorama COVID-19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281353" y="6145314"/>
            <a:ext cx="984738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Dados do Paraná consultados da planilha de monitoramento diário de casos do CIEVS/DAV/SESA no dia </a:t>
            </a:r>
            <a:r>
              <a:rPr lang="pt-BR" sz="1100"/>
              <a:t>08/12/2020</a:t>
            </a: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às 12h. Os números informados são posteriores às datas de diagnósticos. Dados preliminares, sujeitos a alterações. </a:t>
            </a:r>
            <a:endParaRPr/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r="2808"/>
          <a:stretch/>
        </p:blipFill>
        <p:spPr>
          <a:xfrm>
            <a:off x="765124" y="2025913"/>
            <a:ext cx="10661750" cy="280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64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pt-BR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Idade Média dos Casos Confirmados e Óbitos por Faixa Etária no Paraná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64"/>
          <p:cNvSpPr txBox="1"/>
          <p:nvPr/>
        </p:nvSpPr>
        <p:spPr>
          <a:xfrm>
            <a:off x="2131411" y="1824623"/>
            <a:ext cx="2663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Casos Confirmados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64"/>
          <p:cNvSpPr txBox="1"/>
          <p:nvPr/>
        </p:nvSpPr>
        <p:spPr>
          <a:xfrm>
            <a:off x="7885069" y="1824623"/>
            <a:ext cx="2663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Óbitos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23" name="Google Shape;323;p64"/>
          <p:cNvGraphicFramePr/>
          <p:nvPr/>
        </p:nvGraphicFramePr>
        <p:xfrm>
          <a:off x="1343425" y="2296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{FA63643C-2A37-4761-BBC2-6E5494F6A275}</a:tableStyleId>
              </a:tblPr>
              <a:tblGrid>
                <a:gridCol w="266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3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3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Faixa etária</a:t>
                      </a:r>
                      <a:endParaRPr sz="1800" b="1">
                        <a:solidFill>
                          <a:srgbClr val="1F497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9F1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23: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Qtde</a:t>
                      </a:r>
                      <a:endParaRPr sz="1800" b="1">
                        <a:solidFill>
                          <a:srgbClr val="1F497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9F1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23:0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Percentual</a:t>
                      </a:r>
                      <a:endParaRPr sz="1800" b="1">
                        <a:solidFill>
                          <a:srgbClr val="1F497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9F1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23:0:2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Abaixo de 10 anos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23: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9.792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23:1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3,20%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23:1:2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Entre 10 a 19 anos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23: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20.070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23:2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6,60%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23:2:2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Entre 20 a 39 anos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23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135.511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23:3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44,30%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23:3:2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Entre 40 a 59 anos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23: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99.924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23:4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32,70%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23:4:2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Acima ou igual a 60 anos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23:5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40.737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23:5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13,30%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23:5:2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sz="1800" b="1">
                        <a:solidFill>
                          <a:srgbClr val="1F497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9F1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23:6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306.034</a:t>
                      </a:r>
                      <a:endParaRPr sz="1800" b="1">
                        <a:solidFill>
                          <a:srgbClr val="1F497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9F1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23:6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1800" b="1">
                        <a:solidFill>
                          <a:srgbClr val="1F497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9F1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23:6:2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24" name="Google Shape;324;p64"/>
          <p:cNvGraphicFramePr/>
          <p:nvPr/>
        </p:nvGraphicFramePr>
        <p:xfrm>
          <a:off x="7333525" y="22673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{FA63643C-2A37-4761-BBC2-6E5494F6A275}</a:tableStyleId>
              </a:tblPr>
              <a:tblGrid>
                <a:gridCol w="237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Faixa etária</a:t>
                      </a:r>
                      <a:endParaRPr sz="1800" b="1">
                        <a:solidFill>
                          <a:srgbClr val="1F497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9F1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24: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Qtde</a:t>
                      </a:r>
                      <a:endParaRPr sz="1800" b="1">
                        <a:solidFill>
                          <a:srgbClr val="1F497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9F1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24:0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Percentual</a:t>
                      </a:r>
                      <a:endParaRPr sz="1800" b="1">
                        <a:solidFill>
                          <a:srgbClr val="1F497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9F1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24:0:2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Abaixo de 10 anos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24: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24:1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0,00%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24:1:2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Entre 10 a 19 anos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24: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24:2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0,20%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24:2:2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Entre 20 a 39 anos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24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24:3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3,90%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24:3:2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Entre 40 a 59 anos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24: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1.281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24:4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19,80%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24:4:2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Acima ou igual a 60 anos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24:5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4.931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24:5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76,10%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24:5:2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sz="1800" b="1">
                        <a:solidFill>
                          <a:srgbClr val="1F497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9F1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24:6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6.481</a:t>
                      </a:r>
                      <a:endParaRPr sz="1800" b="1">
                        <a:solidFill>
                          <a:srgbClr val="1F497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9F1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24:6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1800" b="1">
                        <a:solidFill>
                          <a:srgbClr val="1F497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9F1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24:6:2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2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pt-BR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Idade Média dos Casos Confirmados e Óbitos por Faixa Etária em Curitiba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2"/>
          <p:cNvSpPr txBox="1"/>
          <p:nvPr/>
        </p:nvSpPr>
        <p:spPr>
          <a:xfrm>
            <a:off x="2131411" y="1824623"/>
            <a:ext cx="2663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Casos Confirmados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2"/>
          <p:cNvSpPr txBox="1"/>
          <p:nvPr/>
        </p:nvSpPr>
        <p:spPr>
          <a:xfrm>
            <a:off x="7885069" y="1824623"/>
            <a:ext cx="2663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Óbitos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32" name="Google Shape;332;p12"/>
          <p:cNvGraphicFramePr/>
          <p:nvPr/>
        </p:nvGraphicFramePr>
        <p:xfrm>
          <a:off x="1355150" y="2304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{FA63643C-2A37-4761-BBC2-6E5494F6A275}</a:tableStyleId>
              </a:tblPr>
              <a:tblGrid>
                <a:gridCol w="243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9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3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Faixa etária</a:t>
                      </a:r>
                      <a:endParaRPr sz="1800" b="1">
                        <a:solidFill>
                          <a:srgbClr val="1F497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9F1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32: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Qtde</a:t>
                      </a:r>
                      <a:endParaRPr sz="1800" b="1">
                        <a:solidFill>
                          <a:srgbClr val="1F497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9F1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32:0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Percentual</a:t>
                      </a:r>
                      <a:endParaRPr sz="1800" b="1">
                        <a:solidFill>
                          <a:srgbClr val="1F497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9F1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32:0:2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Abaixo de 10 anos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32: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1.488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32:1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3,40%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32:1:2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Entre 10 a 19 anos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32: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2.226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32:2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5,00%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32:2:2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Entre 20 a 39 anos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32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18.432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32:3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41,80%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32:3:2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Entre 40 a 59 anos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32: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15.008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32:4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34,00%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32:4:2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Acima ou igual a 60 anos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32:5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6.952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32:5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15,80%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32:5:2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sz="1800" b="1">
                        <a:solidFill>
                          <a:srgbClr val="1F497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9F1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32:6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44.106</a:t>
                      </a:r>
                      <a:endParaRPr sz="1800" b="1">
                        <a:solidFill>
                          <a:srgbClr val="1F497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9F1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32:6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1800" b="1">
                        <a:solidFill>
                          <a:srgbClr val="1F497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9F1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32:6:2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33" name="Google Shape;333;p12"/>
          <p:cNvGraphicFramePr/>
          <p:nvPr/>
        </p:nvGraphicFramePr>
        <p:xfrm>
          <a:off x="7339007" y="22800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{FA63643C-2A37-4761-BBC2-6E5494F6A275}</a:tableStyleId>
              </a:tblPr>
              <a:tblGrid>
                <a:gridCol w="237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Faixa etária</a:t>
                      </a:r>
                      <a:endParaRPr sz="1800" b="1">
                        <a:solidFill>
                          <a:srgbClr val="1F497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9F1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33: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Qtde</a:t>
                      </a:r>
                      <a:endParaRPr sz="1800" b="1">
                        <a:solidFill>
                          <a:srgbClr val="1F497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9F1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33:0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Percentual</a:t>
                      </a:r>
                      <a:endParaRPr sz="1800" b="1">
                        <a:solidFill>
                          <a:srgbClr val="1F497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9F1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33:0:2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Abaixo de 10 anos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33: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33:1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0,10%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33:1:2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Entre 10 a 19 anos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33: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33:2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0,10%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33:2:2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Entre 20 a 39 anos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33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33:3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3,00%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33:3:2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Entre 40 a 59 anos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33: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345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33:4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20,00%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33:4:2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Acima ou igual a 60 anos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33:5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1.330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33:5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77,00%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33:5:2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sz="1800" b="1">
                        <a:solidFill>
                          <a:srgbClr val="1F497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9F1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33:6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1.728</a:t>
                      </a:r>
                      <a:endParaRPr sz="1800" b="1">
                        <a:solidFill>
                          <a:srgbClr val="1F497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9F1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33:6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1800" b="1">
                        <a:solidFill>
                          <a:srgbClr val="1F497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9F1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33:6:2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9e97673e4d_0_9"/>
          <p:cNvSpPr txBox="1"/>
          <p:nvPr/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Casos e óbitos de SRAG* por vírus de residentes no Paraná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g9e97673e4d_0_9"/>
          <p:cNvSpPr txBox="1"/>
          <p:nvPr/>
        </p:nvSpPr>
        <p:spPr>
          <a:xfrm>
            <a:off x="16150" y="5672775"/>
            <a:ext cx="9839400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Fonte: Dados consultados no Boletim Influenza de </a:t>
            </a:r>
            <a:r>
              <a:rPr lang="pt-BR" sz="1100">
                <a:latin typeface="Verdana"/>
                <a:ea typeface="Verdana"/>
                <a:cs typeface="Verdana"/>
                <a:sym typeface="Verdana"/>
              </a:rPr>
              <a:t>02</a:t>
            </a:r>
            <a:r>
              <a:rPr lang="pt-BR" sz="11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pt-BR" sz="1100">
                <a:latin typeface="Verdana"/>
                <a:ea typeface="Verdana"/>
                <a:cs typeface="Verdana"/>
                <a:sym typeface="Verdana"/>
              </a:rPr>
              <a:t>12</a:t>
            </a:r>
            <a:r>
              <a:rPr lang="pt-BR" sz="1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/2020, da SESA-PR/DAV/CVIE/DVVTR-SIVEP Gripe, onde podem ser consultados maiores detalhes sobre SRAG.  Atualizado em </a:t>
            </a:r>
            <a:r>
              <a:rPr lang="pt-BR" sz="1100">
                <a:latin typeface="Verdana"/>
                <a:ea typeface="Verdana"/>
                <a:cs typeface="Verdana"/>
                <a:sym typeface="Verdana"/>
              </a:rPr>
              <a:t>02</a:t>
            </a:r>
            <a:r>
              <a:rPr lang="pt-BR" sz="1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pt-BR" sz="1100">
                <a:latin typeface="Verdana"/>
                <a:ea typeface="Verdana"/>
                <a:cs typeface="Verdana"/>
                <a:sym typeface="Verdana"/>
              </a:rPr>
              <a:t>12</a:t>
            </a:r>
            <a:r>
              <a:rPr lang="pt-BR" sz="1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/2020, dados sujeitos a alterações. Atualização semanal.</a:t>
            </a:r>
            <a:endParaRPr sz="11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*SRAG: Síndrome Respiratória Aguda Grave.</a:t>
            </a:r>
            <a:endParaRPr sz="11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**Obs: Os casos de SRAG não especificada são para contabilizar casos com resultados negativos pelos agentes testados e para os casos onde não houve coleta de material biológico para envio ao laboratório. Nenhum caso hospitalizado que entra no banco é descartado, todos são SRAG.</a:t>
            </a:r>
            <a:endParaRPr sz="11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341" name="Google Shape;341;g9e97673e4d_0_9"/>
          <p:cNvGraphicFramePr/>
          <p:nvPr/>
        </p:nvGraphicFramePr>
        <p:xfrm>
          <a:off x="2002550" y="176245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{FA63643C-2A37-4761-BBC2-6E5494F6A275}</a:tableStyleId>
              </a:tblPr>
              <a:tblGrid>
                <a:gridCol w="309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3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9225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CLASSIFICAÇÃO FINAL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41:0:0"/>
                      </a:ext>
                    </a:extLst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CASOS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41:0:1"/>
                      </a:ext>
                    </a:extLs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ÓBITOS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41:0:3"/>
                      </a:ext>
                    </a:extLs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</a:t>
                      </a:r>
                      <a:endParaRPr sz="9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41:1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%</a:t>
                      </a:r>
                      <a:endParaRPr sz="9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41:1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</a:t>
                      </a:r>
                      <a:endParaRPr sz="9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41:1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%</a:t>
                      </a:r>
                      <a:endParaRPr sz="9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41:1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SRAG por COVID-19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41: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23.109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41:2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40,5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41:2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6.062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41:2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58,8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41:2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SRAG por Influenza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41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96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41:3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0,2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41:3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13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41:3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0,1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41:3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SRAG por outros vírus respiratórios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41: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1.398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41:4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2,4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41:4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103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41:4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41:4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SRAG por outros agentes etiológicos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41:5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79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41:5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0,1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41:5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18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41:5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0,2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41:5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SRAG não especificada**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41:6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26.796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41:6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47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41:6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4.102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41:6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39,8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41:6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Em investigação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41:7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5.585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41:7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9,8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41:7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41:7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0,1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41:7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TOTAL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41:8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57.063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41:8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100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41:8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10.306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41:8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100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41:8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4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pt-BR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Casos por Critério de Confirmação e Laboratório Responsável pelos Exames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200" y="2000200"/>
            <a:ext cx="10891602" cy="3648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6"/>
          <p:cNvSpPr txBox="1"/>
          <p:nvPr/>
        </p:nvSpPr>
        <p:spPr>
          <a:xfrm>
            <a:off x="838200" y="65004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pt-BR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Exames RT-PCR realizados pela Rede Pública e Laboratórios Credenciados no GAL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6"/>
          <p:cNvSpPr txBox="1"/>
          <p:nvPr/>
        </p:nvSpPr>
        <p:spPr>
          <a:xfrm>
            <a:off x="450166" y="5732387"/>
            <a:ext cx="8936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i="0" u="none" strike="noStrike" cap="none">
                <a:solidFill>
                  <a:srgbClr val="000000"/>
                </a:solidFill>
              </a:rPr>
              <a:t>Fonte: Sistema. Gerenciador de Ambiente Laboratorial (GAL). Consultado no dia </a:t>
            </a:r>
            <a:r>
              <a:rPr lang="pt-BR" sz="1100"/>
              <a:t>08/12/2020</a:t>
            </a:r>
            <a:r>
              <a:rPr lang="pt-BR" sz="1100" i="0" u="none" strike="noStrike" cap="none">
                <a:solidFill>
                  <a:srgbClr val="000000"/>
                </a:solidFill>
              </a:rPr>
              <a:t>, às 12h00.</a:t>
            </a:r>
            <a:endParaRPr sz="1100" i="0" u="none" strike="noStrike" cap="none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i="0" u="none" strike="noStrike" cap="none">
                <a:solidFill>
                  <a:srgbClr val="000000"/>
                </a:solidFill>
              </a:rPr>
              <a:t>* Outros </a:t>
            </a:r>
            <a:r>
              <a:rPr lang="pt-BR" sz="1100"/>
              <a:t>10.747</a:t>
            </a:r>
            <a:r>
              <a:rPr lang="pt-BR" sz="1100" i="0" u="none" strike="noStrike" cap="none">
                <a:solidFill>
                  <a:srgbClr val="000000"/>
                </a:solidFill>
              </a:rPr>
              <a:t> casos confirmados pelos critérios RT-PCR, clínico epidemiológico ou teste rápido, não estão registrados no sistema GAL.</a:t>
            </a:r>
            <a:endParaRPr sz="1100" i="0" u="none" strike="noStrike" cap="none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i="0" u="none" strike="noStrike" cap="none">
                <a:solidFill>
                  <a:srgbClr val="000000"/>
                </a:solidFill>
              </a:rPr>
              <a:t>** Casos confirmados pelos critérios RT-PCR, clínico epidemiológico ou teste rápido, registrados no sistema GAL</a:t>
            </a:r>
            <a:br>
              <a:rPr lang="pt-BR" sz="1100" i="0" u="none" strike="noStrike" cap="none">
                <a:solidFill>
                  <a:srgbClr val="000000"/>
                </a:solidFill>
              </a:rPr>
            </a:br>
            <a:r>
              <a:rPr lang="pt-BR" sz="1100" i="0" u="none" strike="noStrike" cap="none">
                <a:solidFill>
                  <a:srgbClr val="000000"/>
                </a:solidFill>
              </a:rPr>
              <a:t>*** Os casos em investigação consultados do GAL estão detalhados ao final deste documento. Amostras em triagem </a:t>
            </a:r>
            <a:r>
              <a:rPr lang="pt-BR" sz="1100" b="1" i="0" u="none" strike="noStrike" cap="none">
                <a:solidFill>
                  <a:srgbClr val="000000"/>
                </a:solidFill>
              </a:rPr>
              <a:t>não</a:t>
            </a:r>
            <a:r>
              <a:rPr lang="pt-BR" sz="1100" i="0" u="none" strike="noStrike" cap="none">
                <a:solidFill>
                  <a:srgbClr val="000000"/>
                </a:solidFill>
              </a:rPr>
              <a:t> estão neste número. </a:t>
            </a:r>
            <a:endParaRPr sz="1100" i="0" u="none" strike="noStrike" cap="none">
              <a:solidFill>
                <a:srgbClr val="000000"/>
              </a:solidFill>
            </a:endParaRPr>
          </a:p>
        </p:txBody>
      </p:sp>
      <p:pic>
        <p:nvPicPr>
          <p:cNvPr id="354" name="Google Shape;35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400" y="2583243"/>
            <a:ext cx="11617200" cy="16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4000"/>
              <a:t>Exames Método RT-PCR e Testes Rápidos</a:t>
            </a:r>
            <a:endParaRPr sz="4000"/>
          </a:p>
        </p:txBody>
      </p:sp>
      <p:pic>
        <p:nvPicPr>
          <p:cNvPr id="360" name="Google Shape;36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150" y="2234953"/>
            <a:ext cx="11207925" cy="26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8"/>
          <p:cNvSpPr txBox="1">
            <a:spLocks noGrp="1"/>
          </p:cNvSpPr>
          <p:nvPr>
            <p:ph type="title"/>
          </p:nvPr>
        </p:nvSpPr>
        <p:spPr>
          <a:xfrm>
            <a:off x="838200" y="50006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pt-BR" sz="3473"/>
              <a:t>Leitos Hospitalares SUS, Exclusivos para Pacientes Suspeitos ou Confirmados Covid-19 por Macrorregião</a:t>
            </a:r>
            <a:br>
              <a:rPr lang="pt-BR" sz="3473"/>
            </a:br>
            <a:endParaRPr sz="3473"/>
          </a:p>
        </p:txBody>
      </p:sp>
      <p:sp>
        <p:nvSpPr>
          <p:cNvPr id="366" name="Google Shape;366;p18"/>
          <p:cNvSpPr/>
          <p:nvPr/>
        </p:nvSpPr>
        <p:spPr>
          <a:xfrm>
            <a:off x="1171574" y="1826101"/>
            <a:ext cx="160818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8"/>
          <p:cNvSpPr/>
          <p:nvPr/>
        </p:nvSpPr>
        <p:spPr>
          <a:xfrm>
            <a:off x="-1" y="6157949"/>
            <a:ext cx="9774719" cy="141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Fonte: Planilha de monitoramento diário de regulação de leitos DGS/SESA. Sistema Estadual de Regulação, SMS de Curitiba, SMS de São José dos Pinhais, SMS de Araucária e SMS de Pato Branco, acesso em </a:t>
            </a:r>
            <a:r>
              <a:rPr lang="pt-BR" sz="1100">
                <a:latin typeface="Montserrat"/>
                <a:ea typeface="Montserrat"/>
                <a:cs typeface="Montserrat"/>
                <a:sym typeface="Montserrat"/>
              </a:rPr>
              <a:t>08/12/2020</a:t>
            </a:r>
            <a:r>
              <a:rPr lang="pt-BR"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às 14h. Dados preliminares, sujeitos a alterações.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b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8"/>
          <p:cNvSpPr/>
          <p:nvPr/>
        </p:nvSpPr>
        <p:spPr>
          <a:xfrm>
            <a:off x="1171574" y="1749137"/>
            <a:ext cx="1583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8"/>
          <p:cNvSpPr/>
          <p:nvPr/>
        </p:nvSpPr>
        <p:spPr>
          <a:xfrm>
            <a:off x="838200" y="1568814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8"/>
          <p:cNvSpPr/>
          <p:nvPr/>
        </p:nvSpPr>
        <p:spPr>
          <a:xfrm>
            <a:off x="927879" y="1677922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8"/>
          <p:cNvSpPr/>
          <p:nvPr/>
        </p:nvSpPr>
        <p:spPr>
          <a:xfrm>
            <a:off x="946994" y="1472321"/>
            <a:ext cx="15699900" cy="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8"/>
          <p:cNvSpPr/>
          <p:nvPr/>
        </p:nvSpPr>
        <p:spPr>
          <a:xfrm>
            <a:off x="2390775" y="258445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8"/>
          <p:cNvSpPr/>
          <p:nvPr/>
        </p:nvSpPr>
        <p:spPr>
          <a:xfrm>
            <a:off x="2390775" y="258445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8"/>
          <p:cNvSpPr/>
          <p:nvPr/>
        </p:nvSpPr>
        <p:spPr>
          <a:xfrm>
            <a:off x="2390775" y="258445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75" name="Google Shape;375;p18"/>
          <p:cNvGraphicFramePr/>
          <p:nvPr/>
        </p:nvGraphicFramePr>
        <p:xfrm>
          <a:off x="1219250" y="18036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{FA63643C-2A37-4761-BBC2-6E5494F6A275}</a:tableStyleId>
              </a:tblPr>
              <a:tblGrid>
                <a:gridCol w="8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5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5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5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5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54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54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29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5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379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14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77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01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969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449725"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0:0"/>
                      </a:ext>
                    </a:extLst>
                  </a:tcPr>
                </a:tc>
                <a:tc gridSpan="8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/>
                        <a:t>ADULTO</a:t>
                      </a:r>
                      <a:endParaRPr sz="9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0:1"/>
                      </a:ext>
                    </a:extLs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/>
                        <a:t>PEDIÁTRICO</a:t>
                      </a:r>
                      <a:endParaRPr sz="9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0:9"/>
                      </a:ext>
                    </a:extLs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7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/>
                        <a:t>UTI</a:t>
                      </a:r>
                      <a:endParaRPr sz="9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1:1"/>
                      </a:ext>
                    </a:extLs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/>
                        <a:t>ENFERMARIA</a:t>
                      </a:r>
                      <a:endParaRPr sz="9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1:5"/>
                      </a:ext>
                    </a:extLs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/>
                        <a:t>UTI</a:t>
                      </a:r>
                      <a:endParaRPr sz="9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1:9"/>
                      </a:ext>
                    </a:extLs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/>
                        <a:t>ENFERMARIA</a:t>
                      </a:r>
                      <a:endParaRPr sz="9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1:13"/>
                      </a:ext>
                    </a:extLs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9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/>
                        <a:t>Exist.</a:t>
                      </a:r>
                      <a:endParaRPr sz="9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2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/>
                        <a:t>Ocup.</a:t>
                      </a:r>
                      <a:endParaRPr sz="9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2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/>
                        <a:t>Livres</a:t>
                      </a:r>
                      <a:endParaRPr sz="9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2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/>
                        <a:t>Tx de ocup.</a:t>
                      </a:r>
                      <a:endParaRPr sz="9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2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/>
                        <a:t>Exist.</a:t>
                      </a:r>
                      <a:endParaRPr sz="9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2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/>
                        <a:t>Ocup.</a:t>
                      </a:r>
                      <a:endParaRPr sz="9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2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/>
                        <a:t>Livres</a:t>
                      </a:r>
                      <a:endParaRPr sz="9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2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/>
                        <a:t>Tx de ocup.</a:t>
                      </a:r>
                      <a:endParaRPr sz="9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2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/>
                        <a:t>Exist.</a:t>
                      </a:r>
                      <a:endParaRPr sz="9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2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/>
                        <a:t>Ocup.</a:t>
                      </a:r>
                      <a:endParaRPr sz="9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2:1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/>
                        <a:t>Livres</a:t>
                      </a:r>
                      <a:endParaRPr sz="9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2:1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/>
                        <a:t>Tx de ocup.</a:t>
                      </a:r>
                      <a:endParaRPr sz="9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2:1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/>
                        <a:t>Exist.</a:t>
                      </a:r>
                      <a:endParaRPr sz="9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2:1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/>
                        <a:t>Ocup.</a:t>
                      </a:r>
                      <a:endParaRPr sz="9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2:1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/>
                        <a:t>Livres</a:t>
                      </a:r>
                      <a:endParaRPr sz="9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2:1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/>
                        <a:t>Tx de ocup.</a:t>
                      </a:r>
                      <a:endParaRPr sz="9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2:16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LESTE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630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3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581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3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49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3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92%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3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1.014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3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702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3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312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3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69%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3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10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3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9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3:1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1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3:1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90%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3:1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22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3:1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8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3:1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14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3:1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36%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3:16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OESTE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172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4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153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4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19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4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89%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4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180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4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110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4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70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4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61%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4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2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4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1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4:1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1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4:1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50%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4:1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2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4:1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0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4:1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2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4:1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0%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4:16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NOROESTE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5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135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5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112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5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23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5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83%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5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231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5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153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5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78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5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66%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5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5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5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0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5:1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5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5:1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0%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5:1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5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5:1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2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5:1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3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5:1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40%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5:16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NORTE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6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151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6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102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6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49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6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68%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6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235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6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156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6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79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6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66%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6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5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6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3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6:1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2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6:1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60%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6:1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5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6:1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2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6:1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3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6:1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40%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6:16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7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1.088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7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948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7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140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7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87%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7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1.660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7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1.121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7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539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7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68%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7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22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7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13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7:1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9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7:1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59%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7:1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34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7:1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12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7:1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22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7:1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/>
                        <a:t>35%</a:t>
                      </a:r>
                      <a:endParaRPr sz="13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5:7:16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9"/>
          <p:cNvSpPr txBox="1">
            <a:spLocks noGrp="1"/>
          </p:cNvSpPr>
          <p:nvPr>
            <p:ph type="title"/>
          </p:nvPr>
        </p:nvSpPr>
        <p:spPr>
          <a:xfrm>
            <a:off x="838201" y="3062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pt-BR" sz="3563"/>
              <a:t>Leitos SUS não Exclusivos para Pacientes Suspeitos ou Confirmados COVID-19 por Macrorregião.</a:t>
            </a:r>
            <a:br>
              <a:rPr lang="pt-BR" sz="3563"/>
            </a:br>
            <a:endParaRPr sz="3563"/>
          </a:p>
        </p:txBody>
      </p:sp>
      <p:sp>
        <p:nvSpPr>
          <p:cNvPr id="381" name="Google Shape;381;p19"/>
          <p:cNvSpPr/>
          <p:nvPr/>
        </p:nvSpPr>
        <p:spPr>
          <a:xfrm>
            <a:off x="0" y="6115166"/>
            <a:ext cx="9690000" cy="14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Fonte: Planilha de monitoramento diário de regulação de leitos DGS/SESA. Sistema Estadual de Regulação, SMS de Curitiba, SMS de São José dos Pinhais, SMS de Araucária e SMS de Pato Branco, acesso em </a:t>
            </a:r>
            <a:r>
              <a:rPr lang="pt-BR" sz="1100">
                <a:latin typeface="Montserrat"/>
                <a:ea typeface="Montserrat"/>
                <a:cs typeface="Montserrat"/>
                <a:sym typeface="Montserrat"/>
              </a:rPr>
              <a:t>08/12/2020</a:t>
            </a:r>
            <a:r>
              <a:rPr lang="pt-BR"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às 14h. Dados preliminares, sujeitos a alterações.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b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9"/>
          <p:cNvSpPr/>
          <p:nvPr/>
        </p:nvSpPr>
        <p:spPr>
          <a:xfrm>
            <a:off x="992724" y="1767086"/>
            <a:ext cx="1677214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9"/>
          <p:cNvSpPr/>
          <p:nvPr/>
        </p:nvSpPr>
        <p:spPr>
          <a:xfrm>
            <a:off x="992724" y="1340077"/>
            <a:ext cx="15947099" cy="642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9"/>
          <p:cNvSpPr/>
          <p:nvPr/>
        </p:nvSpPr>
        <p:spPr>
          <a:xfrm>
            <a:off x="992725" y="1340236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9"/>
          <p:cNvSpPr/>
          <p:nvPr/>
        </p:nvSpPr>
        <p:spPr>
          <a:xfrm>
            <a:off x="2652713" y="2443163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9"/>
          <p:cNvSpPr/>
          <p:nvPr/>
        </p:nvSpPr>
        <p:spPr>
          <a:xfrm>
            <a:off x="838201" y="1429444"/>
            <a:ext cx="16323451" cy="65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9"/>
          <p:cNvSpPr/>
          <p:nvPr/>
        </p:nvSpPr>
        <p:spPr>
          <a:xfrm>
            <a:off x="2652713" y="2443163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9"/>
          <p:cNvSpPr/>
          <p:nvPr/>
        </p:nvSpPr>
        <p:spPr>
          <a:xfrm>
            <a:off x="2652713" y="2443163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9"/>
          <p:cNvSpPr/>
          <p:nvPr/>
        </p:nvSpPr>
        <p:spPr>
          <a:xfrm>
            <a:off x="2652713" y="2443163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90" name="Google Shape;390;p19"/>
          <p:cNvGraphicFramePr/>
          <p:nvPr/>
        </p:nvGraphicFramePr>
        <p:xfrm>
          <a:off x="1553550" y="15046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{FA63643C-2A37-4761-BBC2-6E5494F6A275}</a:tableStyleId>
              </a:tblPr>
              <a:tblGrid>
                <a:gridCol w="82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0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7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4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8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2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6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38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28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079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45025">
                <a:tc row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MACRO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0:0"/>
                      </a:ext>
                    </a:extLst>
                  </a:tcPr>
                </a:tc>
                <a:tc rowSpan="2" gridSpan="4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UTI ADULTO E PEDIÁTRICA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0:1"/>
                      </a:ext>
                    </a:extLst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LEITO CLÍNICO ADULTO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0:5"/>
                      </a:ext>
                    </a:extLst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LEITO CLÍNICO PEDIÁTRICO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0:9"/>
                      </a:ext>
                    </a:extLst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2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84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Exist.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2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Ocup.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2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Livres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2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Tx de ocup.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2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Exist.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2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Ocup.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2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Livres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2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Tx de ocup.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2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Exist.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2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Ocup.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2:1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Livres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2:1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Tx de ocup.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2:12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LESTE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3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3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3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62%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3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1863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3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779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3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1084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3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41,8%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3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3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3:1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3:1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18,4%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3:12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OESTE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209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4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4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4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69%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4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1016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4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4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4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45,9%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4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4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4:1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4:1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12,6%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4:12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NOROESTE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5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5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5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5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75%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5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1031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5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5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587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5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43,1%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5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5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5:1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5:1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16,9%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5:12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NORTE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6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6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6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6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67%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6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1582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6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6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917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6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42,0%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6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459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6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6:1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6:1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13,3%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6:12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1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7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1323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7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871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7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7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66%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7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5492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7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2354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7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3138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7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42,9%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7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1689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7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259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7:1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1430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7:1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15,3%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90:7:12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7"/>
          <p:cNvSpPr txBox="1"/>
          <p:nvPr/>
        </p:nvSpPr>
        <p:spPr>
          <a:xfrm>
            <a:off x="259075" y="337625"/>
            <a:ext cx="3218400" cy="1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Coeficiente de INCIDÊNCIA por COVID-19 por REGIONAL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(por 100 mil habitantes</a:t>
            </a:r>
            <a:r>
              <a:rPr lang="pt-BR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pt-BR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47"/>
          <p:cNvSpPr txBox="1"/>
          <p:nvPr/>
        </p:nvSpPr>
        <p:spPr>
          <a:xfrm>
            <a:off x="1081159" y="1955818"/>
            <a:ext cx="1866900" cy="885825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EMERGÊNCIA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50% acima da incidência </a:t>
            </a:r>
            <a:r>
              <a:rPr lang="pt-BR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estadua</a:t>
            </a:r>
            <a:r>
              <a:rPr lang="pt-BR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47"/>
          <p:cNvSpPr txBox="1"/>
          <p:nvPr/>
        </p:nvSpPr>
        <p:spPr>
          <a:xfrm>
            <a:off x="1081159" y="2848670"/>
            <a:ext cx="1866900" cy="885825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ATENÇÃO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 50% e a incidência </a:t>
            </a:r>
            <a:r>
              <a:rPr lang="pt-BR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estadu</a:t>
            </a:r>
            <a:r>
              <a:rPr lang="pt-B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47"/>
          <p:cNvSpPr txBox="1"/>
          <p:nvPr/>
        </p:nvSpPr>
        <p:spPr>
          <a:xfrm>
            <a:off x="1081159" y="3733949"/>
            <a:ext cx="1866900" cy="885825"/>
          </a:xfrm>
          <a:prstGeom prst="rect">
            <a:avLst/>
          </a:prstGeom>
          <a:solidFill>
            <a:srgbClr val="A8D08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ALERTA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Abaixo da incidência </a:t>
            </a:r>
            <a:r>
              <a:rPr lang="pt-BR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estadual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47"/>
          <p:cNvSpPr txBox="1"/>
          <p:nvPr/>
        </p:nvSpPr>
        <p:spPr>
          <a:xfrm>
            <a:off x="387264" y="5386922"/>
            <a:ext cx="2034300" cy="1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Dados Brasil CONASS: </a:t>
            </a:r>
            <a:r>
              <a:rPr lang="pt-BR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07/12/2020</a:t>
            </a: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às 18:00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Dados Paraná: </a:t>
            </a:r>
            <a:r>
              <a:rPr lang="pt-BR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08/12/2020</a:t>
            </a: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às 12:00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0" name="Google Shape;400;p47"/>
          <p:cNvPicPr preferRelativeResize="0"/>
          <p:nvPr/>
        </p:nvPicPr>
        <p:blipFill rotWithShape="1">
          <a:blip r:embed="rId3">
            <a:alphaModFix/>
          </a:blip>
          <a:srcRect t="3599" b="2653"/>
          <a:stretch/>
        </p:blipFill>
        <p:spPr>
          <a:xfrm>
            <a:off x="4724400" y="0"/>
            <a:ext cx="74676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8"/>
          <p:cNvSpPr txBox="1"/>
          <p:nvPr/>
        </p:nvSpPr>
        <p:spPr>
          <a:xfrm>
            <a:off x="90954" y="376703"/>
            <a:ext cx="473689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Coeficiente de MORTALIDADE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por COVID-19 por REGIONAL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(por 100 mil habitantes)</a:t>
            </a:r>
            <a:br>
              <a:rPr lang="pt-BR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48"/>
          <p:cNvSpPr txBox="1"/>
          <p:nvPr/>
        </p:nvSpPr>
        <p:spPr>
          <a:xfrm>
            <a:off x="1525951" y="2211534"/>
            <a:ext cx="1866900" cy="885825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EMERGÊNCIA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50% acima da incidência </a:t>
            </a:r>
            <a:r>
              <a:rPr lang="pt-BR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estadua</a:t>
            </a:r>
            <a:r>
              <a:rPr lang="pt-BR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48"/>
          <p:cNvSpPr txBox="1"/>
          <p:nvPr/>
        </p:nvSpPr>
        <p:spPr>
          <a:xfrm>
            <a:off x="1525951" y="3104386"/>
            <a:ext cx="1866900" cy="885825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ATENÇÃO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 50% e a incidência </a:t>
            </a:r>
            <a:r>
              <a:rPr lang="pt-BR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estadu</a:t>
            </a:r>
            <a:r>
              <a:rPr lang="pt-B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48"/>
          <p:cNvSpPr txBox="1"/>
          <p:nvPr/>
        </p:nvSpPr>
        <p:spPr>
          <a:xfrm>
            <a:off x="1525951" y="3989665"/>
            <a:ext cx="1866900" cy="885825"/>
          </a:xfrm>
          <a:prstGeom prst="rect">
            <a:avLst/>
          </a:prstGeom>
          <a:solidFill>
            <a:srgbClr val="A8D08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ALERTA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Abaixo da incidência </a:t>
            </a:r>
            <a:r>
              <a:rPr lang="pt-BR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estadu</a:t>
            </a:r>
            <a:r>
              <a:rPr lang="pt-B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48"/>
          <p:cNvSpPr txBox="1"/>
          <p:nvPr/>
        </p:nvSpPr>
        <p:spPr>
          <a:xfrm>
            <a:off x="387264" y="5386922"/>
            <a:ext cx="2034300" cy="1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Dados Brasil CONASS: </a:t>
            </a:r>
            <a:r>
              <a:rPr lang="pt-BR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07/12/2020</a:t>
            </a: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às 18:00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Dados Paraná: </a:t>
            </a:r>
            <a:r>
              <a:rPr lang="pt-BR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08/12/2020</a:t>
            </a: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às 12:00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0" name="Google Shape;410;p48"/>
          <p:cNvPicPr preferRelativeResize="0"/>
          <p:nvPr/>
        </p:nvPicPr>
        <p:blipFill rotWithShape="1">
          <a:blip r:embed="rId3">
            <a:alphaModFix/>
          </a:blip>
          <a:srcRect t="4260"/>
          <a:stretch/>
        </p:blipFill>
        <p:spPr>
          <a:xfrm>
            <a:off x="5132650" y="0"/>
            <a:ext cx="7059349" cy="577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3"/>
          <p:cNvSpPr txBox="1">
            <a:spLocks noGrp="1"/>
          </p:cNvSpPr>
          <p:nvPr>
            <p:ph type="subTitle" idx="1"/>
          </p:nvPr>
        </p:nvSpPr>
        <p:spPr>
          <a:xfrm>
            <a:off x="1524000" y="42151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/>
              <a:t>MUNICÍPIOS COM CASOS CONFIRMADOS</a:t>
            </a:r>
            <a:endParaRPr/>
          </a:p>
        </p:txBody>
      </p:sp>
      <p:sp>
        <p:nvSpPr>
          <p:cNvPr id="100" name="Google Shape;100;p33"/>
          <p:cNvSpPr txBox="1"/>
          <p:nvPr/>
        </p:nvSpPr>
        <p:spPr>
          <a:xfrm>
            <a:off x="1524000" y="3124961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MUNICÍPIOS COM ÓBITOS CONFIRMADOS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33"/>
          <p:cNvGrpSpPr/>
          <p:nvPr/>
        </p:nvGrpSpPr>
        <p:grpSpPr>
          <a:xfrm>
            <a:off x="800100" y="1303337"/>
            <a:ext cx="10612439" cy="930274"/>
            <a:chOff x="504" y="821"/>
            <a:chExt cx="6685" cy="586"/>
          </a:xfrm>
        </p:grpSpPr>
        <p:sp>
          <p:nvSpPr>
            <p:cNvPr id="102" name="Google Shape;102;p33"/>
            <p:cNvSpPr/>
            <p:nvPr/>
          </p:nvSpPr>
          <p:spPr>
            <a:xfrm>
              <a:off x="504" y="821"/>
              <a:ext cx="6672" cy="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3"/>
            <p:cNvSpPr/>
            <p:nvPr/>
          </p:nvSpPr>
          <p:spPr>
            <a:xfrm>
              <a:off x="504" y="1087"/>
              <a:ext cx="6672" cy="279"/>
            </a:xfrm>
            <a:prstGeom prst="rect">
              <a:avLst/>
            </a:prstGeom>
            <a:solidFill>
              <a:srgbClr val="538DD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33"/>
            <p:cNvSpPr/>
            <p:nvPr/>
          </p:nvSpPr>
          <p:spPr>
            <a:xfrm>
              <a:off x="556" y="848"/>
              <a:ext cx="1549" cy="2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pt-BR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Total de Municípios</a:t>
              </a: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3"/>
            <p:cNvSpPr/>
            <p:nvPr/>
          </p:nvSpPr>
          <p:spPr>
            <a:xfrm>
              <a:off x="2237" y="848"/>
              <a:ext cx="3473" cy="2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pt-BR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Total de Municípios com Casos Confirmados</a:t>
              </a: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3"/>
            <p:cNvSpPr/>
            <p:nvPr/>
          </p:nvSpPr>
          <p:spPr>
            <a:xfrm>
              <a:off x="5951" y="848"/>
              <a:ext cx="1050" cy="2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pt-BR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Porcentagem</a:t>
              </a: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3"/>
            <p:cNvSpPr/>
            <p:nvPr/>
          </p:nvSpPr>
          <p:spPr>
            <a:xfrm>
              <a:off x="1208" y="1114"/>
              <a:ext cx="404" cy="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pt-BR" sz="25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399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3"/>
            <p:cNvSpPr/>
            <p:nvPr/>
          </p:nvSpPr>
          <p:spPr>
            <a:xfrm>
              <a:off x="3853" y="1114"/>
              <a:ext cx="306" cy="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pt-BR" sz="25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39</a:t>
              </a:r>
              <a:r>
                <a:rPr lang="pt-BR" sz="2500"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3"/>
            <p:cNvSpPr/>
            <p:nvPr/>
          </p:nvSpPr>
          <p:spPr>
            <a:xfrm>
              <a:off x="6318" y="1090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pt-BR" sz="2500">
                  <a:latin typeface="Calibri"/>
                  <a:ea typeface="Calibri"/>
                  <a:cs typeface="Calibri"/>
                  <a:sym typeface="Calibri"/>
                </a:rPr>
                <a:t>100</a:t>
              </a:r>
              <a:r>
                <a:rPr lang="pt-BR" sz="25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%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3"/>
            <p:cNvSpPr/>
            <p:nvPr/>
          </p:nvSpPr>
          <p:spPr>
            <a:xfrm>
              <a:off x="504" y="821"/>
              <a:ext cx="13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3"/>
            <p:cNvSpPr/>
            <p:nvPr/>
          </p:nvSpPr>
          <p:spPr>
            <a:xfrm>
              <a:off x="2172" y="821"/>
              <a:ext cx="13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3"/>
            <p:cNvSpPr/>
            <p:nvPr/>
          </p:nvSpPr>
          <p:spPr>
            <a:xfrm>
              <a:off x="5795" y="821"/>
              <a:ext cx="13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3" name="Google Shape;113;p33"/>
            <p:cNvCxnSpPr/>
            <p:nvPr/>
          </p:nvCxnSpPr>
          <p:spPr>
            <a:xfrm>
              <a:off x="517" y="821"/>
              <a:ext cx="6659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4" name="Google Shape;114;p33"/>
            <p:cNvSpPr/>
            <p:nvPr/>
          </p:nvSpPr>
          <p:spPr>
            <a:xfrm>
              <a:off x="517" y="821"/>
              <a:ext cx="6659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3"/>
            <p:cNvSpPr/>
            <p:nvPr/>
          </p:nvSpPr>
          <p:spPr>
            <a:xfrm>
              <a:off x="7163" y="821"/>
              <a:ext cx="13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6" name="Google Shape;116;p33"/>
            <p:cNvCxnSpPr/>
            <p:nvPr/>
          </p:nvCxnSpPr>
          <p:spPr>
            <a:xfrm>
              <a:off x="517" y="1063"/>
              <a:ext cx="66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7" name="Google Shape;117;p33"/>
            <p:cNvSpPr/>
            <p:nvPr/>
          </p:nvSpPr>
          <p:spPr>
            <a:xfrm>
              <a:off x="517" y="1087"/>
              <a:ext cx="6659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8" name="Google Shape;118;p33"/>
            <p:cNvCxnSpPr/>
            <p:nvPr/>
          </p:nvCxnSpPr>
          <p:spPr>
            <a:xfrm>
              <a:off x="504" y="821"/>
              <a:ext cx="0" cy="545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9" name="Google Shape;119;p33"/>
            <p:cNvSpPr/>
            <p:nvPr/>
          </p:nvSpPr>
          <p:spPr>
            <a:xfrm>
              <a:off x="504" y="821"/>
              <a:ext cx="13" cy="5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0" name="Google Shape;120;p33"/>
            <p:cNvCxnSpPr/>
            <p:nvPr/>
          </p:nvCxnSpPr>
          <p:spPr>
            <a:xfrm>
              <a:off x="2172" y="834"/>
              <a:ext cx="0" cy="532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33"/>
            <p:cNvSpPr/>
            <p:nvPr/>
          </p:nvSpPr>
          <p:spPr>
            <a:xfrm>
              <a:off x="2172" y="834"/>
              <a:ext cx="13" cy="5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2" name="Google Shape;122;p33"/>
            <p:cNvCxnSpPr/>
            <p:nvPr/>
          </p:nvCxnSpPr>
          <p:spPr>
            <a:xfrm>
              <a:off x="5795" y="834"/>
              <a:ext cx="0" cy="532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3" name="Google Shape;123;p33"/>
            <p:cNvSpPr/>
            <p:nvPr/>
          </p:nvSpPr>
          <p:spPr>
            <a:xfrm>
              <a:off x="5795" y="834"/>
              <a:ext cx="13" cy="5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4" name="Google Shape;124;p33"/>
            <p:cNvCxnSpPr/>
            <p:nvPr/>
          </p:nvCxnSpPr>
          <p:spPr>
            <a:xfrm>
              <a:off x="517" y="1353"/>
              <a:ext cx="6659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5" name="Google Shape;125;p33"/>
            <p:cNvSpPr/>
            <p:nvPr/>
          </p:nvSpPr>
          <p:spPr>
            <a:xfrm>
              <a:off x="517" y="1353"/>
              <a:ext cx="6659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6" name="Google Shape;126;p33"/>
            <p:cNvCxnSpPr/>
            <p:nvPr/>
          </p:nvCxnSpPr>
          <p:spPr>
            <a:xfrm>
              <a:off x="7163" y="834"/>
              <a:ext cx="0" cy="532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7" name="Google Shape;127;p33"/>
            <p:cNvSpPr/>
            <p:nvPr/>
          </p:nvSpPr>
          <p:spPr>
            <a:xfrm>
              <a:off x="7163" y="834"/>
              <a:ext cx="13" cy="5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8" name="Google Shape;128;p33"/>
            <p:cNvCxnSpPr/>
            <p:nvPr/>
          </p:nvCxnSpPr>
          <p:spPr>
            <a:xfrm>
              <a:off x="504" y="1366"/>
              <a:ext cx="1" cy="1"/>
            </a:xfrm>
            <a:prstGeom prst="straightConnector1">
              <a:avLst/>
            </a:prstGeom>
            <a:noFill/>
            <a:ln w="9525" cap="flat" cmpd="sng">
              <a:solidFill>
                <a:srgbClr val="D4D4D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9" name="Google Shape;129;p33"/>
            <p:cNvSpPr/>
            <p:nvPr/>
          </p:nvSpPr>
          <p:spPr>
            <a:xfrm>
              <a:off x="504" y="1366"/>
              <a:ext cx="13" cy="1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0" name="Google Shape;130;p33"/>
            <p:cNvCxnSpPr/>
            <p:nvPr/>
          </p:nvCxnSpPr>
          <p:spPr>
            <a:xfrm>
              <a:off x="2172" y="1366"/>
              <a:ext cx="1" cy="1"/>
            </a:xfrm>
            <a:prstGeom prst="straightConnector1">
              <a:avLst/>
            </a:prstGeom>
            <a:noFill/>
            <a:ln w="9525" cap="flat" cmpd="sng">
              <a:solidFill>
                <a:srgbClr val="D4D4D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1" name="Google Shape;131;p33"/>
            <p:cNvSpPr/>
            <p:nvPr/>
          </p:nvSpPr>
          <p:spPr>
            <a:xfrm>
              <a:off x="2172" y="1366"/>
              <a:ext cx="13" cy="1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2" name="Google Shape;132;p33"/>
            <p:cNvCxnSpPr/>
            <p:nvPr/>
          </p:nvCxnSpPr>
          <p:spPr>
            <a:xfrm>
              <a:off x="5795" y="1366"/>
              <a:ext cx="1" cy="1"/>
            </a:xfrm>
            <a:prstGeom prst="straightConnector1">
              <a:avLst/>
            </a:prstGeom>
            <a:noFill/>
            <a:ln w="9525" cap="flat" cmpd="sng">
              <a:solidFill>
                <a:srgbClr val="D4D4D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3" name="Google Shape;133;p33"/>
            <p:cNvSpPr/>
            <p:nvPr/>
          </p:nvSpPr>
          <p:spPr>
            <a:xfrm>
              <a:off x="5795" y="1366"/>
              <a:ext cx="13" cy="1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4" name="Google Shape;134;p33"/>
            <p:cNvCxnSpPr/>
            <p:nvPr/>
          </p:nvCxnSpPr>
          <p:spPr>
            <a:xfrm>
              <a:off x="7163" y="1366"/>
              <a:ext cx="1" cy="1"/>
            </a:xfrm>
            <a:prstGeom prst="straightConnector1">
              <a:avLst/>
            </a:prstGeom>
            <a:noFill/>
            <a:ln w="9525" cap="flat" cmpd="sng">
              <a:solidFill>
                <a:srgbClr val="D4D4D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5" name="Google Shape;135;p33"/>
            <p:cNvSpPr/>
            <p:nvPr/>
          </p:nvSpPr>
          <p:spPr>
            <a:xfrm>
              <a:off x="7163" y="1366"/>
              <a:ext cx="13" cy="1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6" name="Google Shape;136;p33"/>
            <p:cNvCxnSpPr/>
            <p:nvPr/>
          </p:nvCxnSpPr>
          <p:spPr>
            <a:xfrm>
              <a:off x="7176" y="821"/>
              <a:ext cx="1" cy="1"/>
            </a:xfrm>
            <a:prstGeom prst="straightConnector1">
              <a:avLst/>
            </a:prstGeom>
            <a:noFill/>
            <a:ln w="9525" cap="flat" cmpd="sng">
              <a:solidFill>
                <a:srgbClr val="D4D4D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7" name="Google Shape;137;p33"/>
            <p:cNvSpPr/>
            <p:nvPr/>
          </p:nvSpPr>
          <p:spPr>
            <a:xfrm>
              <a:off x="7176" y="821"/>
              <a:ext cx="13" cy="1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8" name="Google Shape;138;p33"/>
            <p:cNvCxnSpPr/>
            <p:nvPr/>
          </p:nvCxnSpPr>
          <p:spPr>
            <a:xfrm>
              <a:off x="7176" y="1087"/>
              <a:ext cx="1" cy="1"/>
            </a:xfrm>
            <a:prstGeom prst="straightConnector1">
              <a:avLst/>
            </a:prstGeom>
            <a:noFill/>
            <a:ln w="9525" cap="flat" cmpd="sng">
              <a:solidFill>
                <a:srgbClr val="D4D4D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9" name="Google Shape;139;p33"/>
            <p:cNvSpPr/>
            <p:nvPr/>
          </p:nvSpPr>
          <p:spPr>
            <a:xfrm>
              <a:off x="7176" y="1087"/>
              <a:ext cx="13" cy="1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0" name="Google Shape;140;p33"/>
            <p:cNvCxnSpPr/>
            <p:nvPr/>
          </p:nvCxnSpPr>
          <p:spPr>
            <a:xfrm>
              <a:off x="7176" y="1353"/>
              <a:ext cx="1" cy="1"/>
            </a:xfrm>
            <a:prstGeom prst="straightConnector1">
              <a:avLst/>
            </a:prstGeom>
            <a:noFill/>
            <a:ln w="9525" cap="flat" cmpd="sng">
              <a:solidFill>
                <a:srgbClr val="D4D4D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1" name="Google Shape;141;p33"/>
            <p:cNvSpPr/>
            <p:nvPr/>
          </p:nvSpPr>
          <p:spPr>
            <a:xfrm>
              <a:off x="7176" y="1353"/>
              <a:ext cx="13" cy="1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" name="Google Shape;142;p33"/>
          <p:cNvGrpSpPr/>
          <p:nvPr/>
        </p:nvGrpSpPr>
        <p:grpSpPr>
          <a:xfrm>
            <a:off x="800100" y="3762377"/>
            <a:ext cx="10612439" cy="930276"/>
            <a:chOff x="504" y="2370"/>
            <a:chExt cx="6685" cy="586"/>
          </a:xfrm>
        </p:grpSpPr>
        <p:sp>
          <p:nvSpPr>
            <p:cNvPr id="143" name="Google Shape;143;p33"/>
            <p:cNvSpPr/>
            <p:nvPr/>
          </p:nvSpPr>
          <p:spPr>
            <a:xfrm>
              <a:off x="504" y="2370"/>
              <a:ext cx="6672" cy="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3"/>
            <p:cNvSpPr/>
            <p:nvPr/>
          </p:nvSpPr>
          <p:spPr>
            <a:xfrm>
              <a:off x="504" y="2636"/>
              <a:ext cx="6672" cy="279"/>
            </a:xfrm>
            <a:prstGeom prst="rect">
              <a:avLst/>
            </a:prstGeom>
            <a:solidFill>
              <a:srgbClr val="538DD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3"/>
            <p:cNvSpPr/>
            <p:nvPr/>
          </p:nvSpPr>
          <p:spPr>
            <a:xfrm>
              <a:off x="556" y="2397"/>
              <a:ext cx="1549" cy="2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pt-BR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Total de Municípios</a:t>
              </a: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33"/>
            <p:cNvSpPr/>
            <p:nvPr/>
          </p:nvSpPr>
          <p:spPr>
            <a:xfrm>
              <a:off x="2198" y="2397"/>
              <a:ext cx="3540" cy="2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pt-BR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Total de Municípios com Óbitos Confirmados</a:t>
              </a: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33"/>
            <p:cNvSpPr/>
            <p:nvPr/>
          </p:nvSpPr>
          <p:spPr>
            <a:xfrm>
              <a:off x="5951" y="2397"/>
              <a:ext cx="1050" cy="2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pt-BR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Porcentagem</a:t>
              </a: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33"/>
            <p:cNvSpPr/>
            <p:nvPr/>
          </p:nvSpPr>
          <p:spPr>
            <a:xfrm>
              <a:off x="1208" y="2663"/>
              <a:ext cx="404" cy="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pt-BR" sz="25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399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3"/>
            <p:cNvSpPr/>
            <p:nvPr/>
          </p:nvSpPr>
          <p:spPr>
            <a:xfrm>
              <a:off x="3853" y="2663"/>
              <a:ext cx="306" cy="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pt-BR" sz="25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r>
                <a:rPr lang="pt-BR" sz="2500">
                  <a:latin typeface="Calibri"/>
                  <a:ea typeface="Calibri"/>
                  <a:cs typeface="Calibri"/>
                  <a:sym typeface="Calibri"/>
                </a:rPr>
                <a:t>40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33"/>
            <p:cNvSpPr/>
            <p:nvPr/>
          </p:nvSpPr>
          <p:spPr>
            <a:xfrm>
              <a:off x="6289" y="2642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pt-BR" sz="2500">
                  <a:latin typeface="Calibri"/>
                  <a:ea typeface="Calibri"/>
                  <a:cs typeface="Calibri"/>
                  <a:sym typeface="Calibri"/>
                </a:rPr>
                <a:t>85,2</a:t>
              </a:r>
              <a:r>
                <a:rPr lang="pt-BR" sz="25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%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3"/>
            <p:cNvSpPr/>
            <p:nvPr/>
          </p:nvSpPr>
          <p:spPr>
            <a:xfrm>
              <a:off x="504" y="2370"/>
              <a:ext cx="13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33"/>
            <p:cNvSpPr/>
            <p:nvPr/>
          </p:nvSpPr>
          <p:spPr>
            <a:xfrm>
              <a:off x="2172" y="2370"/>
              <a:ext cx="13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3"/>
            <p:cNvSpPr/>
            <p:nvPr/>
          </p:nvSpPr>
          <p:spPr>
            <a:xfrm>
              <a:off x="5795" y="2370"/>
              <a:ext cx="13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4" name="Google Shape;154;p33"/>
            <p:cNvCxnSpPr/>
            <p:nvPr/>
          </p:nvCxnSpPr>
          <p:spPr>
            <a:xfrm>
              <a:off x="517" y="2370"/>
              <a:ext cx="6659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33"/>
            <p:cNvSpPr/>
            <p:nvPr/>
          </p:nvSpPr>
          <p:spPr>
            <a:xfrm>
              <a:off x="517" y="2370"/>
              <a:ext cx="6659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7163" y="2370"/>
              <a:ext cx="13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7" name="Google Shape;157;p33"/>
            <p:cNvCxnSpPr/>
            <p:nvPr/>
          </p:nvCxnSpPr>
          <p:spPr>
            <a:xfrm>
              <a:off x="517" y="2636"/>
              <a:ext cx="6659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8" name="Google Shape;158;p33"/>
            <p:cNvSpPr/>
            <p:nvPr/>
          </p:nvSpPr>
          <p:spPr>
            <a:xfrm>
              <a:off x="517" y="2636"/>
              <a:ext cx="6659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9" name="Google Shape;159;p33"/>
            <p:cNvCxnSpPr/>
            <p:nvPr/>
          </p:nvCxnSpPr>
          <p:spPr>
            <a:xfrm>
              <a:off x="504" y="2370"/>
              <a:ext cx="0" cy="545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0" name="Google Shape;160;p33"/>
            <p:cNvSpPr/>
            <p:nvPr/>
          </p:nvSpPr>
          <p:spPr>
            <a:xfrm>
              <a:off x="504" y="2370"/>
              <a:ext cx="13" cy="5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1" name="Google Shape;161;p33"/>
            <p:cNvCxnSpPr/>
            <p:nvPr/>
          </p:nvCxnSpPr>
          <p:spPr>
            <a:xfrm>
              <a:off x="2172" y="2383"/>
              <a:ext cx="0" cy="532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2" name="Google Shape;162;p33"/>
            <p:cNvSpPr/>
            <p:nvPr/>
          </p:nvSpPr>
          <p:spPr>
            <a:xfrm>
              <a:off x="2172" y="2383"/>
              <a:ext cx="13" cy="5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3" name="Google Shape;163;p33"/>
            <p:cNvCxnSpPr/>
            <p:nvPr/>
          </p:nvCxnSpPr>
          <p:spPr>
            <a:xfrm>
              <a:off x="5795" y="2383"/>
              <a:ext cx="0" cy="532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4" name="Google Shape;164;p33"/>
            <p:cNvSpPr/>
            <p:nvPr/>
          </p:nvSpPr>
          <p:spPr>
            <a:xfrm>
              <a:off x="5795" y="2383"/>
              <a:ext cx="13" cy="5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5" name="Google Shape;165;p33"/>
            <p:cNvCxnSpPr/>
            <p:nvPr/>
          </p:nvCxnSpPr>
          <p:spPr>
            <a:xfrm>
              <a:off x="517" y="2902"/>
              <a:ext cx="6659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6" name="Google Shape;166;p33"/>
            <p:cNvSpPr/>
            <p:nvPr/>
          </p:nvSpPr>
          <p:spPr>
            <a:xfrm>
              <a:off x="517" y="2902"/>
              <a:ext cx="6659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7" name="Google Shape;167;p33"/>
            <p:cNvCxnSpPr/>
            <p:nvPr/>
          </p:nvCxnSpPr>
          <p:spPr>
            <a:xfrm>
              <a:off x="7163" y="2383"/>
              <a:ext cx="0" cy="532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8" name="Google Shape;168;p33"/>
            <p:cNvSpPr/>
            <p:nvPr/>
          </p:nvSpPr>
          <p:spPr>
            <a:xfrm>
              <a:off x="7163" y="2383"/>
              <a:ext cx="13" cy="5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9" name="Google Shape;169;p33"/>
            <p:cNvCxnSpPr/>
            <p:nvPr/>
          </p:nvCxnSpPr>
          <p:spPr>
            <a:xfrm>
              <a:off x="504" y="2915"/>
              <a:ext cx="1" cy="1"/>
            </a:xfrm>
            <a:prstGeom prst="straightConnector1">
              <a:avLst/>
            </a:prstGeom>
            <a:noFill/>
            <a:ln w="9525" cap="flat" cmpd="sng">
              <a:solidFill>
                <a:srgbClr val="D4D4D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0" name="Google Shape;170;p33"/>
            <p:cNvSpPr/>
            <p:nvPr/>
          </p:nvSpPr>
          <p:spPr>
            <a:xfrm>
              <a:off x="504" y="2915"/>
              <a:ext cx="13" cy="1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1" name="Google Shape;171;p33"/>
            <p:cNvCxnSpPr/>
            <p:nvPr/>
          </p:nvCxnSpPr>
          <p:spPr>
            <a:xfrm>
              <a:off x="2172" y="2915"/>
              <a:ext cx="1" cy="1"/>
            </a:xfrm>
            <a:prstGeom prst="straightConnector1">
              <a:avLst/>
            </a:prstGeom>
            <a:noFill/>
            <a:ln w="9525" cap="flat" cmpd="sng">
              <a:solidFill>
                <a:srgbClr val="D4D4D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33"/>
            <p:cNvSpPr/>
            <p:nvPr/>
          </p:nvSpPr>
          <p:spPr>
            <a:xfrm>
              <a:off x="2172" y="2915"/>
              <a:ext cx="13" cy="1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3" name="Google Shape;173;p33"/>
            <p:cNvCxnSpPr/>
            <p:nvPr/>
          </p:nvCxnSpPr>
          <p:spPr>
            <a:xfrm>
              <a:off x="5795" y="2915"/>
              <a:ext cx="1" cy="1"/>
            </a:xfrm>
            <a:prstGeom prst="straightConnector1">
              <a:avLst/>
            </a:prstGeom>
            <a:noFill/>
            <a:ln w="9525" cap="flat" cmpd="sng">
              <a:solidFill>
                <a:srgbClr val="D4D4D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4" name="Google Shape;174;p33"/>
            <p:cNvSpPr/>
            <p:nvPr/>
          </p:nvSpPr>
          <p:spPr>
            <a:xfrm>
              <a:off x="5795" y="2915"/>
              <a:ext cx="13" cy="1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5" name="Google Shape;175;p33"/>
            <p:cNvCxnSpPr/>
            <p:nvPr/>
          </p:nvCxnSpPr>
          <p:spPr>
            <a:xfrm>
              <a:off x="7163" y="2915"/>
              <a:ext cx="1" cy="1"/>
            </a:xfrm>
            <a:prstGeom prst="straightConnector1">
              <a:avLst/>
            </a:prstGeom>
            <a:noFill/>
            <a:ln w="9525" cap="flat" cmpd="sng">
              <a:solidFill>
                <a:srgbClr val="D4D4D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6" name="Google Shape;176;p33"/>
            <p:cNvSpPr/>
            <p:nvPr/>
          </p:nvSpPr>
          <p:spPr>
            <a:xfrm>
              <a:off x="7163" y="2915"/>
              <a:ext cx="13" cy="1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7" name="Google Shape;177;p33"/>
            <p:cNvCxnSpPr/>
            <p:nvPr/>
          </p:nvCxnSpPr>
          <p:spPr>
            <a:xfrm>
              <a:off x="7176" y="2370"/>
              <a:ext cx="1" cy="1"/>
            </a:xfrm>
            <a:prstGeom prst="straightConnector1">
              <a:avLst/>
            </a:prstGeom>
            <a:noFill/>
            <a:ln w="9525" cap="flat" cmpd="sng">
              <a:solidFill>
                <a:srgbClr val="D4D4D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8" name="Google Shape;178;p33"/>
            <p:cNvSpPr/>
            <p:nvPr/>
          </p:nvSpPr>
          <p:spPr>
            <a:xfrm>
              <a:off x="7176" y="2370"/>
              <a:ext cx="13" cy="1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9" name="Google Shape;179;p33"/>
            <p:cNvCxnSpPr/>
            <p:nvPr/>
          </p:nvCxnSpPr>
          <p:spPr>
            <a:xfrm>
              <a:off x="7176" y="2636"/>
              <a:ext cx="1" cy="1"/>
            </a:xfrm>
            <a:prstGeom prst="straightConnector1">
              <a:avLst/>
            </a:prstGeom>
            <a:noFill/>
            <a:ln w="9525" cap="flat" cmpd="sng">
              <a:solidFill>
                <a:srgbClr val="D4D4D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0" name="Google Shape;180;p33"/>
            <p:cNvSpPr/>
            <p:nvPr/>
          </p:nvSpPr>
          <p:spPr>
            <a:xfrm>
              <a:off x="7176" y="2636"/>
              <a:ext cx="13" cy="1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1" name="Google Shape;181;p33"/>
            <p:cNvCxnSpPr/>
            <p:nvPr/>
          </p:nvCxnSpPr>
          <p:spPr>
            <a:xfrm>
              <a:off x="7176" y="2902"/>
              <a:ext cx="1" cy="1"/>
            </a:xfrm>
            <a:prstGeom prst="straightConnector1">
              <a:avLst/>
            </a:prstGeom>
            <a:noFill/>
            <a:ln w="9525" cap="flat" cmpd="sng">
              <a:solidFill>
                <a:srgbClr val="D4D4D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2" name="Google Shape;182;p33"/>
            <p:cNvSpPr/>
            <p:nvPr/>
          </p:nvSpPr>
          <p:spPr>
            <a:xfrm>
              <a:off x="7176" y="2902"/>
              <a:ext cx="13" cy="1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33"/>
          <p:cNvSpPr txBox="1"/>
          <p:nvPr/>
        </p:nvSpPr>
        <p:spPr>
          <a:xfrm>
            <a:off x="387264" y="5790194"/>
            <a:ext cx="203442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Dados Paraná: </a:t>
            </a:r>
            <a:r>
              <a:rPr lang="pt-BR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08/12/2020</a:t>
            </a: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às 12:00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a5c6927eca_0_0"/>
          <p:cNvSpPr txBox="1"/>
          <p:nvPr/>
        </p:nvSpPr>
        <p:spPr>
          <a:xfrm>
            <a:off x="650425" y="891900"/>
            <a:ext cx="4613700" cy="9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Coeficiente de MORTALIDADE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por COVID-19 por </a:t>
            </a:r>
            <a:r>
              <a:rPr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Macro</a:t>
            </a:r>
            <a:br>
              <a:rPr lang="pt-BR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ga5c6927eca_0_0"/>
          <p:cNvSpPr txBox="1"/>
          <p:nvPr/>
        </p:nvSpPr>
        <p:spPr>
          <a:xfrm>
            <a:off x="6883250" y="794575"/>
            <a:ext cx="4453200" cy="9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Coeficiente de </a:t>
            </a:r>
            <a:r>
              <a:rPr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INCIDÊNCIA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por COVID-19 por </a:t>
            </a:r>
            <a:r>
              <a:rPr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Macro</a:t>
            </a:r>
            <a:br>
              <a:rPr lang="pt-BR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ga5c6927eca_0_0"/>
          <p:cNvSpPr txBox="1"/>
          <p:nvPr/>
        </p:nvSpPr>
        <p:spPr>
          <a:xfrm>
            <a:off x="387264" y="5386922"/>
            <a:ext cx="2034300" cy="1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Dados Brasil CONASS: </a:t>
            </a:r>
            <a:r>
              <a:rPr lang="pt-BR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07/12/2020</a:t>
            </a: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às 18:00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Dados Paraná: </a:t>
            </a:r>
            <a:r>
              <a:rPr lang="pt-BR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08/12/2020</a:t>
            </a: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às 12:00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9" name="Google Shape;419;ga5c6927ec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3250" y="1849500"/>
            <a:ext cx="4838700" cy="28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ga5c6927eca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425" y="1822838"/>
            <a:ext cx="4838700" cy="290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ga49b192fc0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5600" y="778475"/>
            <a:ext cx="3676650" cy="3571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27" name="Google Shape;427;ga49b192fc0_0_42"/>
          <p:cNvGraphicFramePr/>
          <p:nvPr/>
        </p:nvGraphicFramePr>
        <p:xfrm>
          <a:off x="6280225" y="231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{FA63643C-2A37-4761-BBC2-6E5494F6A275}</a:tableStyleId>
              </a:tblPr>
              <a:tblGrid>
                <a:gridCol w="222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9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5B3D7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LETALIDADE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5B3D7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0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12ª RS - Umuarama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0,99%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1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5ª RS - Guarapuava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1,05%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2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8ª RS - Francisco Beltrão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1,15%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3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13ª RS - Cianorte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1,15%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4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7ª RS - Pato Branco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5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1,29%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5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9ª RS - Foz do Iguaçu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6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1,33%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6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4ª RS - Irati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7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1,41%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7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6ª RS - União da Vitória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8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1,43%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8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20ª RS - Toledo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9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1,46%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9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15ª RS - Maringá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1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1,50%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10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9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14ª RS - Paranavaí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1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1,52%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11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9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10ª RS - Cascavel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1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1,65%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12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9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21ª RS - Telêmaco Borba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1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1,87%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13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9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3ª RS - Ponta Grossa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1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1,91%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14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9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1ª RS - Paranaguá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15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2,04%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15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9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17ª RS - Londrina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16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2,05%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16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9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PARANÁ</a:t>
                      </a:r>
                      <a:endParaRPr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38DD5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17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2,12%</a:t>
                      </a:r>
                      <a:endParaRPr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38DD5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17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9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19ª RS - Jacarezinho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18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2,20%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18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9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11ª RS - Campo Mourão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19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2,27%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19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9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22ª RS - Ivaiporã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2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2,38%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20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9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16ª RS - Apucarana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2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2,74%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21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49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18ª RS - Cornélio Procópio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2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2,97%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22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49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2ª RS - Metropolitana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2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2,97%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23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49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BRASIL</a:t>
                      </a:r>
                      <a:endParaRPr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2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3,33%</a:t>
                      </a:r>
                      <a:endParaRPr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27:24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428" name="Google Shape;428;ga49b192fc0_0_42"/>
          <p:cNvSpPr txBox="1"/>
          <p:nvPr/>
        </p:nvSpPr>
        <p:spPr>
          <a:xfrm>
            <a:off x="387264" y="5386922"/>
            <a:ext cx="2034300" cy="1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Dados Brasil CONASS: </a:t>
            </a:r>
            <a:r>
              <a:rPr lang="pt-BR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07/12/2020</a:t>
            </a: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às 18:00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Dados Paraná: </a:t>
            </a:r>
            <a:r>
              <a:rPr lang="pt-BR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08/12/2020</a:t>
            </a: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às 12:00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9"/>
          <p:cNvSpPr/>
          <p:nvPr/>
        </p:nvSpPr>
        <p:spPr>
          <a:xfrm>
            <a:off x="387265" y="263256"/>
            <a:ext cx="1099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Resumo por Regional com incidência, mortalidade e letalidade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49"/>
          <p:cNvSpPr txBox="1"/>
          <p:nvPr/>
        </p:nvSpPr>
        <p:spPr>
          <a:xfrm>
            <a:off x="0" y="6135332"/>
            <a:ext cx="203442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Dados Paraná: </a:t>
            </a:r>
            <a:r>
              <a:rPr lang="pt-BR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08/12/2020</a:t>
            </a: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às 12:00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35" name="Google Shape;435;p49"/>
          <p:cNvGraphicFramePr/>
          <p:nvPr/>
        </p:nvGraphicFramePr>
        <p:xfrm>
          <a:off x="942975" y="1001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{FA63643C-2A37-4761-BBC2-6E5494F6A275}</a:tableStyleId>
              </a:tblPr>
              <a:tblGrid>
                <a:gridCol w="96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MACRO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5B3D7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RS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5B3D7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0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 DE SAÚDE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5B3D7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0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POPULAÇÃO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5B3D7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0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Casos Confirmados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5B3D7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0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Recuperados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5B3D7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0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Óbitos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5B3D7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0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COEFICIENTE DE INCIDÊNCIA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5B3D7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0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COEFICIENTE DE MORTALIDADE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5B3D7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0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LETALIDADE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5B3D7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0:9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LESTE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1ª RS - Paranaguá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297.935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10749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8244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3.607,80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73,5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2,04%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:9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LESTE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2ª RS - Metropolitana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3.666.104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100407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73286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2986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2.738,80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81,4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2,97%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:9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LESTE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3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3ª RS - Ponta Grossa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3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639.236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3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13902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3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8665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3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3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2.174,80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3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41,5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3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1,91%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3:9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LESTE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4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4ª RS - Irati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4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175.466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4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3254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4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2369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4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4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1.854,50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4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26,2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4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1,41%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4:9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LESTE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5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5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5ª RS - Guarapuava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5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457.979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5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6555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5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4110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5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5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1.431,30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5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15,1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5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1,05%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5:9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LESTE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6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6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6ª RS - União da Vitória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6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177.852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6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1886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6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991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6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6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1.060,40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6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15,2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6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1,43%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6:9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OESTE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7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7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7ª RS - Pato Branco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7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268.049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7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6281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7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4544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7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7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2.343,20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7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30,2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7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1,29%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7:9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OESTE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8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8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8ª RS - Francisco Beltrão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8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359.236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8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11395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8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7625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8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8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3.172,00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8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36,5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8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1,15%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8:9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OESTE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9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9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9ª RS - Foz do Iguaçu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9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405.647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9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21462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9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14301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9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9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5.290,80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9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70,3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9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1,33%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9:9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OESTE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0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10ª RS - Cascavel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0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552.388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0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16369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0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14408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0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0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2.963,30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0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48,9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0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1,65%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0:9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NOROESTE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1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11ª RS - Campo Mourão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1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329.866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1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5815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1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1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1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1.762,80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1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1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2,27%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1:9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NOROESTE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2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12ª RS - Umuarama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2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277.214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2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7453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2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3202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2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2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2.688,50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2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26,7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2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0,99%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2:9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NOROESTE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3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13ª RS - Cianorte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3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161.132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3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3640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3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2750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3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3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2.259,00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3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26,1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3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1,15%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3:9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NOROESTE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4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14ª RS - Paranavaí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4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276.815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4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4069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4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3083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4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4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1.469,90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4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22,4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4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1,52%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4:9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NOROESTE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5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5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15ª RS - Maringá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5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840.572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5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26316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5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19463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5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5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3.130,70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5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46,9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5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1,50%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5:9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NORTE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6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6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16ª RS - Apucarana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6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385.369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6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8783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6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5694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6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6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2.279,10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6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62,5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6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2,74%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6:9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NORTE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7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7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17ª RS - Londrina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7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967.191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7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27878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7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18524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7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7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2.882,40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7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59,1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7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2,05%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7:9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NORTE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8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8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18ª RS - Cornélio Procópio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8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223.262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8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4577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8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3760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8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8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2.050,10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8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60,9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8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2,97%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8:9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NORTE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9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9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19ª RS - Jacarezinho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9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289.901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9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4827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9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3667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9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9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1.665,10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9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36,6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9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2,20%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19:9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OESTE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0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20ª RS - Toledo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0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399.537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0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12250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0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10452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0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0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3.066,00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0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44,8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0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1,46%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0:9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LESTE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1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21ª RS - Telêmaco Borba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1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189.031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1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6027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1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4114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1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1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3.188,40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1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59,8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1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1,87%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1:9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NORTE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2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22ª RS - Ivaiporã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2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129.037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2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2139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2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1824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2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2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1.657,70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2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39,5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2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2,38%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2:9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no Paraná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3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PARANÁ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3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11.468.818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3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306.034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3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219.176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3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6.481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3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2.668,40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3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56,5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3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2,12%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35:23:9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2"/>
          <p:cNvSpPr txBox="1"/>
          <p:nvPr/>
        </p:nvSpPr>
        <p:spPr>
          <a:xfrm>
            <a:off x="2266013" y="746289"/>
            <a:ext cx="7659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Resumo por Macrorregional do Paraná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42"/>
          <p:cNvSpPr txBox="1"/>
          <p:nvPr/>
        </p:nvSpPr>
        <p:spPr>
          <a:xfrm>
            <a:off x="211016" y="5746096"/>
            <a:ext cx="203442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Dados Paraná: </a:t>
            </a:r>
            <a:r>
              <a:rPr lang="pt-BR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08/12/2020</a:t>
            </a: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às 12:00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42" name="Google Shape;442;p42"/>
          <p:cNvGraphicFramePr/>
          <p:nvPr/>
        </p:nvGraphicFramePr>
        <p:xfrm>
          <a:off x="321563" y="1908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{FA63643C-2A37-4761-BBC2-6E5494F6A275}</a:tableStyleId>
              </a:tblPr>
              <a:tblGrid>
                <a:gridCol w="122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7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97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8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893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MACRO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5B3D7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42: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POPULAÇÃO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5B3D7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42:0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CASOS CONFIRMADOS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5B3D7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42:0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RECUPERADOS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5B3D7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42:0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ÓBITOS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5B3D7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42:0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COEFICIENTE DE INCIDÊNCIA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5B3D7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42:0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COEFICIENTE DE MORTALIDADE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5B3D7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42:0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LETALIDADE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5B3D7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42:0:7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LESTE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42: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5.603.602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42:1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142.780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42:1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101.779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42:1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3.725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42:1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2.548,00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42:1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66,5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42:1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2,61%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42:1:7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OESTE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42: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1.984.857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42:2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67.757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42:2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51.330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42:2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946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42:2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3.413,70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42:2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47,7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42:2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1,40%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42:2:7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NOROESTE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42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1.885.599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42:3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47.293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42:3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32.598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42:3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704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42:3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2.508,10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42:3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37,3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42:3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1,49%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42:3:7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NORTE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42: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1.994.761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42:4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48.204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42:4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33.469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42:4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1.106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42:4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2.416,50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42:4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55,4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42:4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2,29%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42:4:7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no Paraná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42:5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11.468.818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42:5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306.034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42:5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219.176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42:5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6.481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42:5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2.668,40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42:5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56,5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42:5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2,12%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42:5:7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7" name="Google Shape;447;p43"/>
          <p:cNvGraphicFramePr/>
          <p:nvPr/>
        </p:nvGraphicFramePr>
        <p:xfrm>
          <a:off x="-6403975" y="-109331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{E3F16E3D-420D-46CC-A9EF-53536BFFE054}</a:tableStyleId>
              </a:tblPr>
              <a:tblGrid>
                <a:gridCol w="31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</a:tblGrid>
              <a:tr h="190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grpSp>
        <p:nvGrpSpPr>
          <p:cNvPr id="448" name="Google Shape;448;p43"/>
          <p:cNvGrpSpPr/>
          <p:nvPr/>
        </p:nvGrpSpPr>
        <p:grpSpPr>
          <a:xfrm>
            <a:off x="-6403975" y="-10933113"/>
            <a:ext cx="677862" cy="663575"/>
            <a:chOff x="0" y="0"/>
            <a:chExt cx="678538" cy="662855"/>
          </a:xfrm>
        </p:grpSpPr>
        <p:sp>
          <p:nvSpPr>
            <p:cNvPr id="449" name="Google Shape;449;p43"/>
            <p:cNvSpPr txBox="1"/>
            <p:nvPr/>
          </p:nvSpPr>
          <p:spPr>
            <a:xfrm>
              <a:off x="29884" y="0"/>
              <a:ext cx="648654" cy="662855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Variação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Semanal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43"/>
            <p:cNvSpPr txBox="1"/>
            <p:nvPr/>
          </p:nvSpPr>
          <p:spPr>
            <a:xfrm>
              <a:off x="0" y="381774"/>
              <a:ext cx="661470" cy="2353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1" name="Google Shape;451;p43"/>
          <p:cNvSpPr txBox="1"/>
          <p:nvPr/>
        </p:nvSpPr>
        <p:spPr>
          <a:xfrm>
            <a:off x="1847786" y="250014"/>
            <a:ext cx="832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Casos e Óbitos Novos no Paraná por Semana Epidemiológica –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Macro LESTE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52" name="Google Shape;452;p43"/>
          <p:cNvGraphicFramePr/>
          <p:nvPr/>
        </p:nvGraphicFramePr>
        <p:xfrm>
          <a:off x="16940213" y="25922288"/>
          <a:ext cx="8059737" cy="2803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3" name="Google Shape;453;p43"/>
          <p:cNvSpPr/>
          <p:nvPr/>
        </p:nvSpPr>
        <p:spPr>
          <a:xfrm>
            <a:off x="11318875" y="11563350"/>
            <a:ext cx="1184275" cy="67627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43"/>
          <p:cNvSpPr txBox="1"/>
          <p:nvPr/>
        </p:nvSpPr>
        <p:spPr>
          <a:xfrm>
            <a:off x="11306175" y="11563350"/>
            <a:ext cx="1031875" cy="696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43"/>
          <p:cNvSpPr txBox="1"/>
          <p:nvPr/>
        </p:nvSpPr>
        <p:spPr>
          <a:xfrm>
            <a:off x="11820525" y="12004675"/>
            <a:ext cx="660400" cy="23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43"/>
          <p:cNvSpPr txBox="1"/>
          <p:nvPr/>
        </p:nvSpPr>
        <p:spPr>
          <a:xfrm>
            <a:off x="387264" y="5386922"/>
            <a:ext cx="2034300" cy="1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Dados Brasil CONASS: </a:t>
            </a:r>
            <a:r>
              <a:rPr lang="pt-BR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07/12/2020</a:t>
            </a: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às 18:00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Dados Paraná: </a:t>
            </a:r>
            <a:r>
              <a:rPr lang="pt-BR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08/12/2020</a:t>
            </a: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às 12:00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7" name="Google Shape;45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8551" y="705051"/>
            <a:ext cx="7667626" cy="297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5139" y="3821676"/>
            <a:ext cx="7667625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3" name="Google Shape;463;p66"/>
          <p:cNvGraphicFramePr/>
          <p:nvPr/>
        </p:nvGraphicFramePr>
        <p:xfrm>
          <a:off x="-6403975" y="-109331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{E3F16E3D-420D-46CC-A9EF-53536BFFE054}</a:tableStyleId>
              </a:tblPr>
              <a:tblGrid>
                <a:gridCol w="31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</a:tblGrid>
              <a:tr h="190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grpSp>
        <p:nvGrpSpPr>
          <p:cNvPr id="464" name="Google Shape;464;p66"/>
          <p:cNvGrpSpPr/>
          <p:nvPr/>
        </p:nvGrpSpPr>
        <p:grpSpPr>
          <a:xfrm>
            <a:off x="-6403975" y="-10933113"/>
            <a:ext cx="677862" cy="663575"/>
            <a:chOff x="0" y="0"/>
            <a:chExt cx="678538" cy="662855"/>
          </a:xfrm>
        </p:grpSpPr>
        <p:sp>
          <p:nvSpPr>
            <p:cNvPr id="465" name="Google Shape;465;p66"/>
            <p:cNvSpPr txBox="1"/>
            <p:nvPr/>
          </p:nvSpPr>
          <p:spPr>
            <a:xfrm>
              <a:off x="29884" y="0"/>
              <a:ext cx="648654" cy="662855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Variação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Semanal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66"/>
            <p:cNvSpPr txBox="1"/>
            <p:nvPr/>
          </p:nvSpPr>
          <p:spPr>
            <a:xfrm>
              <a:off x="0" y="381774"/>
              <a:ext cx="661470" cy="2353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7" name="Google Shape;467;p66"/>
          <p:cNvSpPr txBox="1"/>
          <p:nvPr/>
        </p:nvSpPr>
        <p:spPr>
          <a:xfrm>
            <a:off x="1847786" y="250014"/>
            <a:ext cx="83292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Casos e Óbitos Novos no Paraná por Semana Epidemiológica –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Macro OESTE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68" name="Google Shape;468;p66"/>
          <p:cNvGraphicFramePr/>
          <p:nvPr/>
        </p:nvGraphicFramePr>
        <p:xfrm>
          <a:off x="16940213" y="25922288"/>
          <a:ext cx="8059737" cy="2803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9" name="Google Shape;469;p66"/>
          <p:cNvSpPr/>
          <p:nvPr/>
        </p:nvSpPr>
        <p:spPr>
          <a:xfrm>
            <a:off x="11318875" y="11563350"/>
            <a:ext cx="1184275" cy="67627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66"/>
          <p:cNvSpPr txBox="1"/>
          <p:nvPr/>
        </p:nvSpPr>
        <p:spPr>
          <a:xfrm>
            <a:off x="11306175" y="11563350"/>
            <a:ext cx="1031875" cy="696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66"/>
          <p:cNvSpPr txBox="1"/>
          <p:nvPr/>
        </p:nvSpPr>
        <p:spPr>
          <a:xfrm>
            <a:off x="11820525" y="12004675"/>
            <a:ext cx="660400" cy="23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66"/>
          <p:cNvSpPr txBox="1"/>
          <p:nvPr/>
        </p:nvSpPr>
        <p:spPr>
          <a:xfrm>
            <a:off x="387264" y="5386922"/>
            <a:ext cx="2034300" cy="1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Dados Brasil CONASS: </a:t>
            </a:r>
            <a:r>
              <a:rPr lang="pt-BR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07/12/2020</a:t>
            </a: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às 18:00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Dados Paraná: </a:t>
            </a:r>
            <a:r>
              <a:rPr lang="pt-BR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08/12/2020</a:t>
            </a: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às 12:00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3" name="Google Shape;473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8551" y="650074"/>
            <a:ext cx="7667626" cy="2973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5139" y="3776240"/>
            <a:ext cx="7667625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9" name="Google Shape;479;p45"/>
          <p:cNvGraphicFramePr/>
          <p:nvPr/>
        </p:nvGraphicFramePr>
        <p:xfrm>
          <a:off x="-6403975" y="-109331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{E3F16E3D-420D-46CC-A9EF-53536BFFE054}</a:tableStyleId>
              </a:tblPr>
              <a:tblGrid>
                <a:gridCol w="31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</a:tblGrid>
              <a:tr h="190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grpSp>
        <p:nvGrpSpPr>
          <p:cNvPr id="480" name="Google Shape;480;p45"/>
          <p:cNvGrpSpPr/>
          <p:nvPr/>
        </p:nvGrpSpPr>
        <p:grpSpPr>
          <a:xfrm>
            <a:off x="-6403975" y="-10933113"/>
            <a:ext cx="677862" cy="663575"/>
            <a:chOff x="0" y="0"/>
            <a:chExt cx="678538" cy="662855"/>
          </a:xfrm>
        </p:grpSpPr>
        <p:sp>
          <p:nvSpPr>
            <p:cNvPr id="481" name="Google Shape;481;p45"/>
            <p:cNvSpPr txBox="1"/>
            <p:nvPr/>
          </p:nvSpPr>
          <p:spPr>
            <a:xfrm>
              <a:off x="29884" y="0"/>
              <a:ext cx="648654" cy="662855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Variação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Semanal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45"/>
            <p:cNvSpPr txBox="1"/>
            <p:nvPr/>
          </p:nvSpPr>
          <p:spPr>
            <a:xfrm>
              <a:off x="0" y="381774"/>
              <a:ext cx="661470" cy="2353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3" name="Google Shape;483;p45"/>
          <p:cNvSpPr txBox="1"/>
          <p:nvPr/>
        </p:nvSpPr>
        <p:spPr>
          <a:xfrm>
            <a:off x="1637098" y="133964"/>
            <a:ext cx="891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Casos e Óbitos Novos no Paraná por Semana Epidemiológica –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Macro NOROESTE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84" name="Google Shape;484;p45"/>
          <p:cNvGraphicFramePr/>
          <p:nvPr/>
        </p:nvGraphicFramePr>
        <p:xfrm>
          <a:off x="16940213" y="25922288"/>
          <a:ext cx="8059737" cy="2803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5" name="Google Shape;485;p45"/>
          <p:cNvSpPr txBox="1"/>
          <p:nvPr/>
        </p:nvSpPr>
        <p:spPr>
          <a:xfrm>
            <a:off x="387264" y="5386922"/>
            <a:ext cx="2034300" cy="1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Dados Brasil CONASS: </a:t>
            </a:r>
            <a:r>
              <a:rPr lang="pt-BR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07/12/2020</a:t>
            </a: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às 18:00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Dados Paraná: </a:t>
            </a:r>
            <a:r>
              <a:rPr lang="pt-BR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08/12/2020</a:t>
            </a: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às 12:00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6" name="Google Shape;486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5151" y="577950"/>
            <a:ext cx="7667626" cy="297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5151" y="577950"/>
            <a:ext cx="7667626" cy="297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5139" y="3735429"/>
            <a:ext cx="7667625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3" name="Google Shape;493;p46"/>
          <p:cNvGraphicFramePr/>
          <p:nvPr/>
        </p:nvGraphicFramePr>
        <p:xfrm>
          <a:off x="-6403975" y="-109331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{E3F16E3D-420D-46CC-A9EF-53536BFFE054}</a:tableStyleId>
              </a:tblPr>
              <a:tblGrid>
                <a:gridCol w="31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317375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</a:tblGrid>
              <a:tr h="190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grpSp>
        <p:nvGrpSpPr>
          <p:cNvPr id="494" name="Google Shape;494;p46"/>
          <p:cNvGrpSpPr/>
          <p:nvPr/>
        </p:nvGrpSpPr>
        <p:grpSpPr>
          <a:xfrm>
            <a:off x="-6403975" y="-10933113"/>
            <a:ext cx="677862" cy="663575"/>
            <a:chOff x="0" y="0"/>
            <a:chExt cx="678538" cy="662855"/>
          </a:xfrm>
        </p:grpSpPr>
        <p:sp>
          <p:nvSpPr>
            <p:cNvPr id="495" name="Google Shape;495;p46"/>
            <p:cNvSpPr txBox="1"/>
            <p:nvPr/>
          </p:nvSpPr>
          <p:spPr>
            <a:xfrm>
              <a:off x="29884" y="0"/>
              <a:ext cx="648654" cy="662855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Variação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Semanal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46"/>
            <p:cNvSpPr txBox="1"/>
            <p:nvPr/>
          </p:nvSpPr>
          <p:spPr>
            <a:xfrm>
              <a:off x="0" y="381774"/>
              <a:ext cx="661470" cy="2353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7" name="Google Shape;497;p46"/>
          <p:cNvSpPr txBox="1"/>
          <p:nvPr/>
        </p:nvSpPr>
        <p:spPr>
          <a:xfrm>
            <a:off x="1760513" y="193563"/>
            <a:ext cx="841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Casos e Óbitos Novos no Paraná por Semana Epidemiológica –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Macro NORTE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98" name="Google Shape;498;p46"/>
          <p:cNvGraphicFramePr/>
          <p:nvPr/>
        </p:nvGraphicFramePr>
        <p:xfrm>
          <a:off x="16940213" y="25922288"/>
          <a:ext cx="8059737" cy="2803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99" name="Google Shape;499;p46"/>
          <p:cNvGraphicFramePr/>
          <p:nvPr/>
        </p:nvGraphicFramePr>
        <p:xfrm>
          <a:off x="-563563" y="-6165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{E3F16E3D-420D-46CC-A9EF-53536BFFE054}</a:tableStyleId>
              </a:tblPr>
              <a:tblGrid>
                <a:gridCol w="77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500" name="Google Shape;500;p46"/>
          <p:cNvGrpSpPr/>
          <p:nvPr/>
        </p:nvGrpSpPr>
        <p:grpSpPr>
          <a:xfrm>
            <a:off x="-563563" y="-6165850"/>
            <a:ext cx="677863" cy="663575"/>
            <a:chOff x="0" y="0"/>
            <a:chExt cx="678538" cy="662855"/>
          </a:xfrm>
        </p:grpSpPr>
        <p:sp>
          <p:nvSpPr>
            <p:cNvPr id="501" name="Google Shape;501;p46"/>
            <p:cNvSpPr txBox="1"/>
            <p:nvPr/>
          </p:nvSpPr>
          <p:spPr>
            <a:xfrm>
              <a:off x="29884" y="0"/>
              <a:ext cx="648654" cy="662855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pt-BR" sz="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Acréscimo</a:t>
              </a:r>
              <a:endPara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pt-BR" sz="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 semana 21 em relação à semana 20.</a:t>
              </a:r>
              <a:endPara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46"/>
            <p:cNvSpPr txBox="1"/>
            <p:nvPr/>
          </p:nvSpPr>
          <p:spPr>
            <a:xfrm>
              <a:off x="0" y="381774"/>
              <a:ext cx="661470" cy="2353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503" name="Google Shape;503;p46"/>
          <p:cNvGraphicFramePr/>
          <p:nvPr/>
        </p:nvGraphicFramePr>
        <p:xfrm>
          <a:off x="-311150" y="-5402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{E3F16E3D-420D-46CC-A9EF-53536BFFE054}</a:tableStyleId>
              </a:tblPr>
              <a:tblGrid>
                <a:gridCol w="77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 rowSpan="5"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 rowSpan="5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04" name="Google Shape;504;p46"/>
          <p:cNvSpPr/>
          <p:nvPr/>
        </p:nvSpPr>
        <p:spPr>
          <a:xfrm>
            <a:off x="11318875" y="11563350"/>
            <a:ext cx="1184275" cy="67627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46"/>
          <p:cNvSpPr txBox="1"/>
          <p:nvPr/>
        </p:nvSpPr>
        <p:spPr>
          <a:xfrm>
            <a:off x="11306175" y="11563350"/>
            <a:ext cx="1031875" cy="696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46"/>
          <p:cNvSpPr txBox="1"/>
          <p:nvPr/>
        </p:nvSpPr>
        <p:spPr>
          <a:xfrm>
            <a:off x="11820525" y="12004675"/>
            <a:ext cx="660400" cy="23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46"/>
          <p:cNvSpPr txBox="1"/>
          <p:nvPr/>
        </p:nvSpPr>
        <p:spPr>
          <a:xfrm>
            <a:off x="387264" y="5386922"/>
            <a:ext cx="2034300" cy="1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Dados Brasil CONASS: </a:t>
            </a:r>
            <a:r>
              <a:rPr lang="pt-BR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07/12/2020</a:t>
            </a: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às 18:00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Dados Paraná: </a:t>
            </a:r>
            <a:r>
              <a:rPr lang="pt-BR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08/12/2020</a:t>
            </a: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às 12:00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8" name="Google Shape;50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5151" y="577950"/>
            <a:ext cx="7667626" cy="297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3976" y="3675554"/>
            <a:ext cx="7667625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g9f8ba7c5f6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238" y="186975"/>
            <a:ext cx="10677525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g9f8ba7c5f6_0_6"/>
          <p:cNvSpPr txBox="1"/>
          <p:nvPr/>
        </p:nvSpPr>
        <p:spPr>
          <a:xfrm>
            <a:off x="438000" y="5889800"/>
            <a:ext cx="89787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Fonte: Dados retirados do Notifica COVID-19, data 30/11/2020 as 16h. Atualizado 03/12/2020.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Método: Classificação final para casos positivos / Número de registros (residentes no Paraná)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*SG corresponde a síndrome gripal.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7" name="Google Shape;517;g9f8ba7c5f6_0_6"/>
          <p:cNvPicPr preferRelativeResize="0"/>
          <p:nvPr/>
        </p:nvPicPr>
        <p:blipFill rotWithShape="1">
          <a:blip r:embed="rId4">
            <a:alphaModFix/>
          </a:blip>
          <a:srcRect t="6690"/>
          <a:stretch/>
        </p:blipFill>
        <p:spPr>
          <a:xfrm>
            <a:off x="304800" y="1301725"/>
            <a:ext cx="11164925" cy="435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784eb988bf_0_37"/>
          <p:cNvSpPr txBox="1"/>
          <p:nvPr/>
        </p:nvSpPr>
        <p:spPr>
          <a:xfrm>
            <a:off x="438000" y="5889800"/>
            <a:ext cx="89787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Fonte: Dados retirados do Notifica COVID-19, data 30/11/2020 as 16h. Atualizado 03/12/2020.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Método: Classificação final para casos positivos / Número de registros (residentes no Paraná)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*SG corresponde a síndrome gripal.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g784eb988bf_0_37"/>
          <p:cNvSpPr txBox="1"/>
          <p:nvPr/>
        </p:nvSpPr>
        <p:spPr>
          <a:xfrm>
            <a:off x="562450" y="789400"/>
            <a:ext cx="11249100" cy="11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PROPORÇÃO DE SRAG POSITIVOS PARA COVID-19 SEGUNDO SEMANA EPIDEMIOLÓGICA</a:t>
            </a:r>
            <a:r>
              <a:rPr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5" name="Google Shape;525;g784eb988bf_0_37"/>
          <p:cNvPicPr preferRelativeResize="0"/>
          <p:nvPr/>
        </p:nvPicPr>
        <p:blipFill rotWithShape="1">
          <a:blip r:embed="rId3">
            <a:alphaModFix/>
          </a:blip>
          <a:srcRect t="6094"/>
          <a:stretch/>
        </p:blipFill>
        <p:spPr>
          <a:xfrm>
            <a:off x="609600" y="1418800"/>
            <a:ext cx="10419249" cy="447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9e97673e4d_0_0"/>
          <p:cNvSpPr txBox="1"/>
          <p:nvPr/>
        </p:nvSpPr>
        <p:spPr>
          <a:xfrm>
            <a:off x="838200" y="365125"/>
            <a:ext cx="5577000" cy="7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Taxa de Reprodução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9e97673e4d_0_0"/>
          <p:cNvSpPr txBox="1"/>
          <p:nvPr/>
        </p:nvSpPr>
        <p:spPr>
          <a:xfrm>
            <a:off x="217650" y="6060225"/>
            <a:ext cx="79587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pt-BR" sz="900">
                <a:latin typeface="Montserrat"/>
                <a:ea typeface="Montserrat"/>
                <a:cs typeface="Montserrat"/>
                <a:sym typeface="Montserrat"/>
              </a:rPr>
              <a:t>Fonte: Laboratório de Estatística e GeoInformação da Universidade Federal do Paraná (LEG/UFPR). Disponibilizado em 08/12/2020</a:t>
            </a:r>
            <a:endParaRPr sz="9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1" name="Google Shape;191;g9e97673e4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8525" y="1190612"/>
            <a:ext cx="7034950" cy="447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a5c6927eca_1_8"/>
          <p:cNvSpPr txBox="1"/>
          <p:nvPr/>
        </p:nvSpPr>
        <p:spPr>
          <a:xfrm>
            <a:off x="1529100" y="789400"/>
            <a:ext cx="91338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Casos confirmados por semana epidemiológica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2" name="Google Shape;532;ga5c6927eca_1_8"/>
          <p:cNvPicPr preferRelativeResize="0"/>
          <p:nvPr/>
        </p:nvPicPr>
        <p:blipFill rotWithShape="1">
          <a:blip r:embed="rId3">
            <a:alphaModFix/>
          </a:blip>
          <a:srcRect t="5740"/>
          <a:stretch/>
        </p:blipFill>
        <p:spPr>
          <a:xfrm>
            <a:off x="152400" y="1146175"/>
            <a:ext cx="11887202" cy="442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a5c6927eca_1_14"/>
          <p:cNvSpPr txBox="1"/>
          <p:nvPr/>
        </p:nvSpPr>
        <p:spPr>
          <a:xfrm>
            <a:off x="1529100" y="952450"/>
            <a:ext cx="91338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Idade média dos casos confirmados por faixa etária no Paraná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ga5c6927eca_1_14"/>
          <p:cNvSpPr txBox="1"/>
          <p:nvPr/>
        </p:nvSpPr>
        <p:spPr>
          <a:xfrm>
            <a:off x="148114" y="5865223"/>
            <a:ext cx="2034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Dados Paraná: </a:t>
            </a:r>
            <a:r>
              <a:rPr lang="pt-BR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08/12/2020</a:t>
            </a: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às 12:00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0" name="Google Shape;540;ga5c6927eca_1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0689" y="1433950"/>
            <a:ext cx="9704787" cy="4690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a5c6927eca_1_21"/>
          <p:cNvSpPr txBox="1"/>
          <p:nvPr/>
        </p:nvSpPr>
        <p:spPr>
          <a:xfrm>
            <a:off x="1529100" y="952450"/>
            <a:ext cx="91338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Incidência em menores de 19 anos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ga5c6927eca_1_21"/>
          <p:cNvSpPr txBox="1"/>
          <p:nvPr/>
        </p:nvSpPr>
        <p:spPr>
          <a:xfrm>
            <a:off x="148114" y="5865223"/>
            <a:ext cx="2034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Dados Paraná: </a:t>
            </a:r>
            <a:r>
              <a:rPr lang="pt-BR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08/12/2020</a:t>
            </a: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às 12:00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8" name="Google Shape;548;ga5c6927eca_1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3602" y="1083675"/>
            <a:ext cx="9704787" cy="4690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a5c6927eca_1_28"/>
          <p:cNvSpPr txBox="1"/>
          <p:nvPr/>
        </p:nvSpPr>
        <p:spPr>
          <a:xfrm>
            <a:off x="1529100" y="952450"/>
            <a:ext cx="91338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Percentual de surtos ativos e coeficiente de incidência semanal por regional de saúde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5" name="Google Shape;555;ga5c6927eca_1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075" y="1193100"/>
            <a:ext cx="9334550" cy="4875025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ga5c6927eca_1_28"/>
          <p:cNvSpPr txBox="1"/>
          <p:nvPr/>
        </p:nvSpPr>
        <p:spPr>
          <a:xfrm>
            <a:off x="148114" y="5865223"/>
            <a:ext cx="2034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Dados Paraná: </a:t>
            </a:r>
            <a:r>
              <a:rPr lang="pt-BR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04/12/2020</a:t>
            </a: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às 12:00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a5c6927eca_1_35"/>
          <p:cNvSpPr txBox="1"/>
          <p:nvPr/>
        </p:nvSpPr>
        <p:spPr>
          <a:xfrm>
            <a:off x="1529100" y="952450"/>
            <a:ext cx="91338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Percentual de surtos ativos por macrorregional de saúde.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3" name="Google Shape;563;ga5c6927eca_1_35"/>
          <p:cNvPicPr preferRelativeResize="0"/>
          <p:nvPr/>
        </p:nvPicPr>
        <p:blipFill rotWithShape="1">
          <a:blip r:embed="rId3">
            <a:alphaModFix/>
          </a:blip>
          <a:srcRect l="9460" t="8571" r="8699" b="10180"/>
          <a:stretch/>
        </p:blipFill>
        <p:spPr>
          <a:xfrm>
            <a:off x="2969200" y="1173100"/>
            <a:ext cx="6507525" cy="44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ga5c6927eca_1_35"/>
          <p:cNvSpPr txBox="1"/>
          <p:nvPr/>
        </p:nvSpPr>
        <p:spPr>
          <a:xfrm>
            <a:off x="148114" y="5865223"/>
            <a:ext cx="2034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Dados Paraná: </a:t>
            </a:r>
            <a:r>
              <a:rPr lang="pt-BR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04/12/2020</a:t>
            </a: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às 12:00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a5c6927eca_1_42"/>
          <p:cNvSpPr txBox="1"/>
          <p:nvPr/>
        </p:nvSpPr>
        <p:spPr>
          <a:xfrm>
            <a:off x="1529100" y="952450"/>
            <a:ext cx="91338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Número de casos confirmados e óbitos ocorridos nos surtos no Paraná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ga5c6927eca_1_42"/>
          <p:cNvSpPr txBox="1"/>
          <p:nvPr/>
        </p:nvSpPr>
        <p:spPr>
          <a:xfrm>
            <a:off x="148114" y="5865223"/>
            <a:ext cx="2034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Dados Paraná: </a:t>
            </a:r>
            <a:r>
              <a:rPr lang="pt-BR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04/12/2020</a:t>
            </a: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às 12:00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2" name="Google Shape;572;ga5c6927eca_1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2650" y="1144275"/>
            <a:ext cx="8438649" cy="492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4"/>
          <p:cNvSpPr txBox="1"/>
          <p:nvPr/>
        </p:nvSpPr>
        <p:spPr>
          <a:xfrm>
            <a:off x="1575225" y="3976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Índice de Isolamento Diário, Paraná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4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4"/>
          <p:cNvSpPr txBox="1"/>
          <p:nvPr/>
        </p:nvSpPr>
        <p:spPr>
          <a:xfrm>
            <a:off x="559190" y="6273933"/>
            <a:ext cx="609834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Fonte: Dados consultados na Plataforma Big Data no dia </a:t>
            </a:r>
            <a:r>
              <a:rPr lang="pt-BR" sz="900">
                <a:latin typeface="Montserrat"/>
                <a:ea typeface="Montserrat"/>
                <a:cs typeface="Montserrat"/>
                <a:sym typeface="Montserrat"/>
              </a:rPr>
              <a:t>03</a:t>
            </a:r>
            <a:r>
              <a:rPr lang="pt-BR"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/</a:t>
            </a:r>
            <a:r>
              <a:rPr lang="pt-BR" sz="900">
                <a:latin typeface="Montserrat"/>
                <a:ea typeface="Montserrat"/>
                <a:cs typeface="Montserrat"/>
                <a:sym typeface="Montserrat"/>
              </a:rPr>
              <a:t>12</a:t>
            </a:r>
            <a:r>
              <a:rPr lang="pt-BR"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/2020. Atualizado no dia </a:t>
            </a:r>
            <a:r>
              <a:rPr lang="pt-BR" sz="900">
                <a:latin typeface="Montserrat"/>
                <a:ea typeface="Montserrat"/>
                <a:cs typeface="Montserrat"/>
                <a:sym typeface="Montserrat"/>
              </a:rPr>
              <a:t>04/12/2020</a:t>
            </a:r>
            <a:r>
              <a:rPr lang="pt-BR"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9950" y="1303125"/>
            <a:ext cx="9432099" cy="425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 txBox="1"/>
          <p:nvPr/>
        </p:nvSpPr>
        <p:spPr>
          <a:xfrm>
            <a:off x="274262" y="351295"/>
            <a:ext cx="4737000" cy="16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Coeficiente de INCIDÊNCIA da COVID-19 por ESTADO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(por 100 mil habitantes)</a:t>
            </a:r>
            <a:br>
              <a:rPr lang="pt-B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5"/>
          <p:cNvSpPr txBox="1"/>
          <p:nvPr/>
        </p:nvSpPr>
        <p:spPr>
          <a:xfrm>
            <a:off x="1525951" y="2211534"/>
            <a:ext cx="1866900" cy="885825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EMERGÊNCIA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50% acima da incidência nacional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5"/>
          <p:cNvSpPr txBox="1"/>
          <p:nvPr/>
        </p:nvSpPr>
        <p:spPr>
          <a:xfrm>
            <a:off x="1525951" y="3104386"/>
            <a:ext cx="1866900" cy="885825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ATENÇÃO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 50% e a incidência nacional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5"/>
          <p:cNvSpPr txBox="1"/>
          <p:nvPr/>
        </p:nvSpPr>
        <p:spPr>
          <a:xfrm>
            <a:off x="1525951" y="3989665"/>
            <a:ext cx="1866900" cy="885825"/>
          </a:xfrm>
          <a:prstGeom prst="rect">
            <a:avLst/>
          </a:prstGeom>
          <a:solidFill>
            <a:srgbClr val="A8D08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ALERTA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Abaixo da incidência nacional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5"/>
          <p:cNvSpPr txBox="1"/>
          <p:nvPr/>
        </p:nvSpPr>
        <p:spPr>
          <a:xfrm>
            <a:off x="387264" y="5386922"/>
            <a:ext cx="203442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Dados Brasil CONASS: </a:t>
            </a:r>
            <a:r>
              <a:rPr lang="pt-BR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07/12/2020</a:t>
            </a: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às 18:00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Dados Paraná: </a:t>
            </a:r>
            <a:r>
              <a:rPr lang="pt-BR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08/12/2020</a:t>
            </a: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às 12:00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35"/>
          <p:cNvPicPr preferRelativeResize="0"/>
          <p:nvPr/>
        </p:nvPicPr>
        <p:blipFill rotWithShape="1">
          <a:blip r:embed="rId3">
            <a:alphaModFix/>
          </a:blip>
          <a:srcRect b="2950"/>
          <a:stretch/>
        </p:blipFill>
        <p:spPr>
          <a:xfrm>
            <a:off x="5316050" y="0"/>
            <a:ext cx="6875951" cy="5684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6"/>
          <p:cNvSpPr txBox="1"/>
          <p:nvPr/>
        </p:nvSpPr>
        <p:spPr>
          <a:xfrm>
            <a:off x="284812" y="351295"/>
            <a:ext cx="4736893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Coeficiente de MORTALIDADE por COVID-19 por ESTADO 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(por 100 mil habitantes)</a:t>
            </a:r>
            <a:br>
              <a:rPr lang="pt-B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6"/>
          <p:cNvSpPr txBox="1"/>
          <p:nvPr/>
        </p:nvSpPr>
        <p:spPr>
          <a:xfrm>
            <a:off x="1525951" y="2211534"/>
            <a:ext cx="1866900" cy="885825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EMERGÊNCIA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50% acima da incidência nacional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6"/>
          <p:cNvSpPr txBox="1"/>
          <p:nvPr/>
        </p:nvSpPr>
        <p:spPr>
          <a:xfrm>
            <a:off x="1525951" y="3104386"/>
            <a:ext cx="1866900" cy="885825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ATENÇÃO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 50% e a incidência nacional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6"/>
          <p:cNvSpPr txBox="1"/>
          <p:nvPr/>
        </p:nvSpPr>
        <p:spPr>
          <a:xfrm>
            <a:off x="1525951" y="3989665"/>
            <a:ext cx="1866900" cy="885825"/>
          </a:xfrm>
          <a:prstGeom prst="rect">
            <a:avLst/>
          </a:prstGeom>
          <a:solidFill>
            <a:srgbClr val="A8D08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ALERTA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Abaixo da incidência nacional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6"/>
          <p:cNvSpPr txBox="1"/>
          <p:nvPr/>
        </p:nvSpPr>
        <p:spPr>
          <a:xfrm>
            <a:off x="387264" y="5386922"/>
            <a:ext cx="2034300" cy="1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Dados Brasil CONASS: </a:t>
            </a:r>
            <a:r>
              <a:rPr lang="pt-BR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07/12/2020</a:t>
            </a: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às 18:00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Dados Paraná: </a:t>
            </a:r>
            <a:r>
              <a:rPr lang="pt-BR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08/12/2020</a:t>
            </a: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às 12:00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36"/>
          <p:cNvPicPr preferRelativeResize="0"/>
          <p:nvPr/>
        </p:nvPicPr>
        <p:blipFill rotWithShape="1">
          <a:blip r:embed="rId3">
            <a:alphaModFix/>
          </a:blip>
          <a:srcRect b="6542"/>
          <a:stretch/>
        </p:blipFill>
        <p:spPr>
          <a:xfrm>
            <a:off x="5326500" y="0"/>
            <a:ext cx="6865501" cy="570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 txBox="1"/>
          <p:nvPr/>
        </p:nvSpPr>
        <p:spPr>
          <a:xfrm>
            <a:off x="1196507" y="745180"/>
            <a:ext cx="3444262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Ranking de letalidade por Estados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FÓRMULA LETALIDADE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Nº ÓBITOS * 100</a:t>
            </a:r>
            <a:endParaRPr sz="24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Nº CASOS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7"/>
          <p:cNvSpPr txBox="1"/>
          <p:nvPr/>
        </p:nvSpPr>
        <p:spPr>
          <a:xfrm>
            <a:off x="387264" y="5386922"/>
            <a:ext cx="2034300" cy="1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Dados Brasil CONASS: </a:t>
            </a:r>
            <a:r>
              <a:rPr lang="pt-BR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07/12/2020</a:t>
            </a: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às 18:00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Dados Paraná: </a:t>
            </a:r>
            <a:r>
              <a:rPr lang="pt-BR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08/12/2020</a:t>
            </a: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às 12:00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3175" y="56098"/>
            <a:ext cx="1480475" cy="6533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"/>
          <p:cNvSpPr txBox="1"/>
          <p:nvPr/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pt-BR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Casos Novos e Óbitos Acumulados por Data de Divulgação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281353" y="6145314"/>
            <a:ext cx="984738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Dados do Paraná consultados da planilha de monitoramento diário de casos do CIEVS/DAV/SESA no dia </a:t>
            </a:r>
            <a:r>
              <a:rPr lang="pt-BR" sz="1100"/>
              <a:t>08/12/2020</a:t>
            </a: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às 12h. Os números informados são posteriores às datas de diagnósticos. Dados preliminares, sujeitos a alterações. </a:t>
            </a:r>
            <a:endParaRPr/>
          </a:p>
        </p:txBody>
      </p:sp>
      <p:pic>
        <p:nvPicPr>
          <p:cNvPr id="233" name="Google Shape;23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750" y="1810227"/>
            <a:ext cx="11468501" cy="323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2747</Words>
  <Application>Microsoft Office PowerPoint</Application>
  <PresentationFormat>Widescreen</PresentationFormat>
  <Paragraphs>878</Paragraphs>
  <Slides>45</Slides>
  <Notes>45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50" baseType="lpstr">
      <vt:lpstr>Calibri</vt:lpstr>
      <vt:lpstr>Verdana</vt:lpstr>
      <vt:lpstr>Arial</vt:lpstr>
      <vt:lpstr>Montserrat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Coeficiente de Incidência Semanal - Paraná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Exames Método RT-PCR e Testes Rápidos</vt:lpstr>
      <vt:lpstr>Leitos Hospitalares SUS, Exclusivos para Pacientes Suspeitos ou Confirmados Covid-19 por Macrorregião </vt:lpstr>
      <vt:lpstr>Leitos SUS não Exclusivos para Pacientes Suspeitos ou Confirmados COVID-19 por Macrorregião.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CVIE</dc:creator>
  <cp:lastModifiedBy>Acacia Maria Lourenco Francisco Nasr</cp:lastModifiedBy>
  <cp:revision>1</cp:revision>
  <dcterms:created xsi:type="dcterms:W3CDTF">2020-07-26T17:20:28Z</dcterms:created>
  <dcterms:modified xsi:type="dcterms:W3CDTF">2020-12-09T12:06:58Z</dcterms:modified>
</cp:coreProperties>
</file>