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3"/>
  </p:notesMasterIdLst>
  <p:sldIdLst>
    <p:sldId id="256" r:id="rId3"/>
    <p:sldId id="495" r:id="rId4"/>
    <p:sldId id="497" r:id="rId5"/>
    <p:sldId id="498" r:id="rId6"/>
    <p:sldId id="499" r:id="rId7"/>
    <p:sldId id="371" r:id="rId8"/>
    <p:sldId id="493" r:id="rId9"/>
    <p:sldId id="491" r:id="rId10"/>
    <p:sldId id="501" r:id="rId11"/>
    <p:sldId id="266" r:id="rId12"/>
  </p:sldIdLst>
  <p:sldSz cx="12188825" cy="6858000"/>
  <p:notesSz cx="6796088" cy="985678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F04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pt-BR" sz="4400" b="0" strike="noStrike" spc="-1">
                <a:latin typeface="Arial"/>
              </a:rPr>
              <a:t>Clique para mover o slide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t-BR" sz="2000" b="0" strike="noStrike" spc="-1">
                <a:latin typeface="Arial"/>
              </a:rPr>
              <a:t>Clique para editar o formato de notas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t-BR" sz="1400" b="0" strike="noStrike" spc="-1">
                <a:latin typeface="Times New Roman"/>
              </a:rPr>
              <a:t>&lt;cabeçalho&gt;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pt-BR" sz="1400" b="0" strike="noStrike" spc="-1">
                <a:latin typeface="Times New Roman"/>
              </a:rPr>
              <a:t>&lt;data/hora&gt;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pt-BR" sz="1400" b="0" strike="noStrike" spc="-1">
                <a:latin typeface="Times New Roman"/>
              </a:rPr>
              <a:t>&lt;rodapé&gt;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3805E6DC-2EC3-4B10-98E5-CE6EC783DC69}" type="slidenum">
              <a:rPr lang="pt-BR" sz="1400" b="0" strike="noStrike" spc="-1">
                <a:latin typeface="Times New Roman"/>
              </a:rPr>
              <a:t>‹nº›</a:t>
            </a:fld>
            <a:endParaRPr lang="pt-B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2"/>
          <p:cNvSpPr/>
          <p:nvPr/>
        </p:nvSpPr>
        <p:spPr>
          <a:xfrm>
            <a:off x="3852720" y="9364680"/>
            <a:ext cx="2936160" cy="48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9433080" algn="l"/>
                <a:tab pos="9882360" algn="l"/>
                <a:tab pos="10331280" algn="l"/>
                <a:tab pos="10780560" algn="l"/>
              </a:tabLst>
            </a:pPr>
            <a:fld id="{01E97887-7FED-4280-BFE9-8014B7CB6B7A}" type="slidenum">
              <a:rPr lang="pt-BR" sz="12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pt-BR" sz="1200" b="0" strike="noStrike" spc="-1">
              <a:latin typeface="Arial"/>
            </a:endParaRPr>
          </a:p>
        </p:txBody>
      </p:sp>
      <p:sp>
        <p:nvSpPr>
          <p:cNvPr id="152" name="Text Box 1"/>
          <p:cNvSpPr/>
          <p:nvPr/>
        </p:nvSpPr>
        <p:spPr>
          <a:xfrm>
            <a:off x="3852720" y="9364680"/>
            <a:ext cx="2937600" cy="4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9433080" algn="l"/>
                <a:tab pos="9882360" algn="l"/>
                <a:tab pos="10331280" algn="l"/>
                <a:tab pos="10780560" algn="l"/>
              </a:tabLst>
            </a:pPr>
            <a:fld id="{826F4F3B-71EE-45CC-8A1D-38C59109A36E}" type="slidenum">
              <a:rPr lang="pt-BR" sz="12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pt-BR" sz="1200" b="0" strike="noStrike" spc="-1">
              <a:latin typeface="Arial"/>
            </a:endParaRPr>
          </a:p>
        </p:txBody>
      </p:sp>
      <p:sp>
        <p:nvSpPr>
          <p:cNvPr id="153" name="Text Box 2"/>
          <p:cNvSpPr/>
          <p:nvPr/>
        </p:nvSpPr>
        <p:spPr>
          <a:xfrm>
            <a:off x="3852720" y="9364680"/>
            <a:ext cx="2942640" cy="48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6040" algn="l"/>
                <a:tab pos="895320" algn="l"/>
                <a:tab pos="1344600" algn="l"/>
                <a:tab pos="1793880" algn="l"/>
                <a:tab pos="2243160" algn="l"/>
                <a:tab pos="2692440" algn="l"/>
                <a:tab pos="3141720" algn="l"/>
                <a:tab pos="3591000" algn="l"/>
                <a:tab pos="4040280" algn="l"/>
                <a:tab pos="4489560" algn="l"/>
                <a:tab pos="4938840" algn="l"/>
                <a:tab pos="5388120" algn="l"/>
                <a:tab pos="5837400" algn="l"/>
                <a:tab pos="6286680" algn="l"/>
                <a:tab pos="6735600" algn="l"/>
                <a:tab pos="7184880" algn="l"/>
                <a:tab pos="7634160" algn="l"/>
                <a:tab pos="8083440" algn="l"/>
                <a:tab pos="8532720" algn="l"/>
                <a:tab pos="8982000" algn="l"/>
                <a:tab pos="8983800" algn="l"/>
                <a:tab pos="9433080" algn="l"/>
                <a:tab pos="9882360" algn="l"/>
                <a:tab pos="10331280" algn="l"/>
                <a:tab pos="10780560" algn="l"/>
              </a:tabLst>
            </a:pPr>
            <a:fld id="{2D5B080B-FF9C-4151-85AD-B11EA40D71A0}" type="slidenum">
              <a:rPr lang="pt-BR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pt-BR" sz="1200" b="0" strike="noStrike" spc="-1">
              <a:latin typeface="Arial"/>
            </a:endParaRPr>
          </a:p>
        </p:txBody>
      </p:sp>
      <p:sp>
        <p:nvSpPr>
          <p:cNvPr id="154" name="Text Box 3"/>
          <p:cNvSpPr/>
          <p:nvPr/>
        </p:nvSpPr>
        <p:spPr>
          <a:xfrm>
            <a:off x="3852720" y="9364680"/>
            <a:ext cx="2945520" cy="49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6040" algn="l"/>
                <a:tab pos="895320" algn="l"/>
                <a:tab pos="1344600" algn="l"/>
                <a:tab pos="1793880" algn="l"/>
                <a:tab pos="2243160" algn="l"/>
                <a:tab pos="2692440" algn="l"/>
                <a:tab pos="3141720" algn="l"/>
                <a:tab pos="3591000" algn="l"/>
                <a:tab pos="4040280" algn="l"/>
                <a:tab pos="4489560" algn="l"/>
                <a:tab pos="4938840" algn="l"/>
                <a:tab pos="5388120" algn="l"/>
                <a:tab pos="5837400" algn="l"/>
                <a:tab pos="6286680" algn="l"/>
                <a:tab pos="6735600" algn="l"/>
                <a:tab pos="7184880" algn="l"/>
                <a:tab pos="7634160" algn="l"/>
                <a:tab pos="8083440" algn="l"/>
                <a:tab pos="8532720" algn="l"/>
                <a:tab pos="8982000" algn="l"/>
                <a:tab pos="8983800" algn="l"/>
                <a:tab pos="9433080" algn="l"/>
                <a:tab pos="9882360" algn="l"/>
                <a:tab pos="10331280" algn="l"/>
                <a:tab pos="10780560" algn="l"/>
              </a:tabLst>
            </a:pPr>
            <a:fld id="{EDE846F1-0DBF-4D33-80DB-65BFB0CD4B0C}" type="slidenum">
              <a:rPr lang="pt-BR" sz="12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1</a:t>
            </a:fld>
            <a:endParaRPr lang="pt-BR" sz="1200" b="0" strike="noStrike" spc="-1">
              <a:latin typeface="Arial"/>
            </a:endParaRPr>
          </a:p>
        </p:txBody>
      </p:sp>
      <p:sp>
        <p:nvSpPr>
          <p:cNvPr id="1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1231900"/>
            <a:ext cx="5915025" cy="3327400"/>
          </a:xfrm>
          <a:prstGeom prst="rect">
            <a:avLst/>
          </a:prstGeom>
        </p:spPr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79320" y="4743360"/>
            <a:ext cx="5441400" cy="3882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157" name="Text Box 6"/>
          <p:cNvSpPr/>
          <p:nvPr/>
        </p:nvSpPr>
        <p:spPr>
          <a:xfrm>
            <a:off x="3852720" y="9364680"/>
            <a:ext cx="2945520" cy="49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6040" algn="l"/>
                <a:tab pos="895320" algn="l"/>
                <a:tab pos="1344600" algn="l"/>
                <a:tab pos="1793880" algn="l"/>
                <a:tab pos="2243160" algn="l"/>
                <a:tab pos="2692440" algn="l"/>
                <a:tab pos="3141720" algn="l"/>
                <a:tab pos="3591000" algn="l"/>
                <a:tab pos="4040280" algn="l"/>
                <a:tab pos="4489560" algn="l"/>
                <a:tab pos="4938840" algn="l"/>
                <a:tab pos="5388120" algn="l"/>
                <a:tab pos="5837400" algn="l"/>
                <a:tab pos="6286680" algn="l"/>
                <a:tab pos="6735600" algn="l"/>
                <a:tab pos="7184880" algn="l"/>
                <a:tab pos="7634160" algn="l"/>
                <a:tab pos="8083440" algn="l"/>
                <a:tab pos="8532720" algn="l"/>
                <a:tab pos="8982000" algn="l"/>
                <a:tab pos="8983800" algn="l"/>
                <a:tab pos="9433080" algn="l"/>
                <a:tab pos="9882360" algn="l"/>
                <a:tab pos="10331280" algn="l"/>
                <a:tab pos="10780560" algn="l"/>
              </a:tabLst>
            </a:pPr>
            <a:fld id="{7F6C1B51-CD36-4E98-A5DD-88EA827D57F5}" type="slidenum">
              <a:rPr lang="pt-BR" sz="1200" b="1" strike="noStrike" spc="-1">
                <a:solidFill>
                  <a:srgbClr val="000000"/>
                </a:solidFill>
                <a:latin typeface="Calibri"/>
                <a:ea typeface="Microsoft YaHei"/>
              </a:rPr>
              <a:t>1</a:t>
            </a:fld>
            <a:endParaRPr lang="pt-B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9075" y="812800"/>
            <a:ext cx="7119938" cy="4006850"/>
          </a:xfrm>
          <a:prstGeom prst="rect">
            <a:avLst/>
          </a:prstGeom>
        </p:spPr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560" cy="4809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71" name="Google Shape;74;g19e37392a70_0_12:notes"/>
          <p:cNvSpPr txBox="1"/>
          <p:nvPr/>
        </p:nvSpPr>
        <p:spPr>
          <a:xfrm>
            <a:off x="4277880" y="10156680"/>
            <a:ext cx="3279600" cy="53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C81E1780-451E-4EC5-A9E0-8566BC08FDCD}" type="slidenum">
              <a:rPr kumimoji="0" lang="pt-BR" sz="14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</a:t>
            </a:fld>
            <a:endParaRPr kumimoji="0" lang="pt-BR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936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9075" y="812800"/>
            <a:ext cx="7119938" cy="4006850"/>
          </a:xfrm>
          <a:prstGeom prst="rect">
            <a:avLst/>
          </a:prstGeom>
        </p:spPr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560" cy="4809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71" name="Google Shape;74;g19e37392a70_0_12:notes"/>
          <p:cNvSpPr txBox="1"/>
          <p:nvPr/>
        </p:nvSpPr>
        <p:spPr>
          <a:xfrm>
            <a:off x="4277880" y="10156680"/>
            <a:ext cx="3279600" cy="53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C81E1780-451E-4EC5-A9E0-8566BC08FDCD}" type="slidenum">
              <a:rPr kumimoji="0" lang="pt-BR" sz="14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5</a:t>
            </a:fld>
            <a:endParaRPr kumimoji="0" lang="pt-BR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516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805E6DC-2EC3-4B10-98E5-CE6EC783DC69}" type="slidenum">
              <a:rPr lang="pt-BR" sz="1400" b="0" strike="noStrike" spc="-1" smtClean="0">
                <a:latin typeface="Times New Roman"/>
              </a:rPr>
              <a:t>8</a:t>
            </a:fld>
            <a:endParaRPr lang="pt-B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721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12"/>
          <p:cNvSpPr/>
          <p:nvPr/>
        </p:nvSpPr>
        <p:spPr>
          <a:xfrm>
            <a:off x="3852720" y="9364680"/>
            <a:ext cx="2936160" cy="48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9433080" algn="l"/>
                <a:tab pos="9882360" algn="l"/>
                <a:tab pos="10331280" algn="l"/>
                <a:tab pos="10780560" algn="l"/>
              </a:tabLst>
            </a:pPr>
            <a:fld id="{0F4908F4-9668-426D-A806-9AA45EB5F586}" type="slidenum">
              <a:rPr lang="pt-BR" sz="12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10</a:t>
            </a:fld>
            <a:endParaRPr lang="pt-BR" sz="1200" b="0" strike="noStrike" spc="-1">
              <a:latin typeface="Arial"/>
            </a:endParaRPr>
          </a:p>
        </p:txBody>
      </p:sp>
      <p:sp>
        <p:nvSpPr>
          <p:cNvPr id="222" name="Text Box 1"/>
          <p:cNvSpPr/>
          <p:nvPr/>
        </p:nvSpPr>
        <p:spPr>
          <a:xfrm>
            <a:off x="3852720" y="9364680"/>
            <a:ext cx="2937600" cy="4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9433080" algn="l"/>
                <a:tab pos="9882360" algn="l"/>
                <a:tab pos="10331280" algn="l"/>
                <a:tab pos="10780560" algn="l"/>
              </a:tabLst>
            </a:pPr>
            <a:fld id="{028A992A-F604-4DEC-96D0-9D0264F63BFD}" type="slidenum">
              <a:rPr lang="pt-BR" sz="12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10</a:t>
            </a:fld>
            <a:endParaRPr lang="pt-BR" sz="1200" b="0" strike="noStrike" spc="-1">
              <a:latin typeface="Arial"/>
            </a:endParaRPr>
          </a:p>
        </p:txBody>
      </p:sp>
      <p:sp>
        <p:nvSpPr>
          <p:cNvPr id="223" name="Text Box 2"/>
          <p:cNvSpPr/>
          <p:nvPr/>
        </p:nvSpPr>
        <p:spPr>
          <a:xfrm>
            <a:off x="3852720" y="9364680"/>
            <a:ext cx="2942640" cy="48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6040" algn="l"/>
                <a:tab pos="895320" algn="l"/>
                <a:tab pos="1344600" algn="l"/>
                <a:tab pos="1793880" algn="l"/>
                <a:tab pos="2243160" algn="l"/>
                <a:tab pos="2692440" algn="l"/>
                <a:tab pos="3141720" algn="l"/>
                <a:tab pos="3591000" algn="l"/>
                <a:tab pos="4040280" algn="l"/>
                <a:tab pos="4489560" algn="l"/>
                <a:tab pos="4938840" algn="l"/>
                <a:tab pos="5388120" algn="l"/>
                <a:tab pos="5837400" algn="l"/>
                <a:tab pos="6286680" algn="l"/>
                <a:tab pos="6735600" algn="l"/>
                <a:tab pos="7184880" algn="l"/>
                <a:tab pos="7634160" algn="l"/>
                <a:tab pos="8083440" algn="l"/>
                <a:tab pos="8532720" algn="l"/>
                <a:tab pos="8982000" algn="l"/>
                <a:tab pos="8983800" algn="l"/>
                <a:tab pos="9433080" algn="l"/>
                <a:tab pos="9882360" algn="l"/>
                <a:tab pos="10331280" algn="l"/>
                <a:tab pos="10780560" algn="l"/>
              </a:tabLst>
            </a:pPr>
            <a:fld id="{62181377-59B5-4484-A827-6C1B266FAF49}" type="slidenum">
              <a:rPr lang="pt-BR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10</a:t>
            </a:fld>
            <a:endParaRPr lang="pt-BR" sz="1200" b="0" strike="noStrike" spc="-1">
              <a:latin typeface="Arial"/>
            </a:endParaRPr>
          </a:p>
        </p:txBody>
      </p:sp>
      <p:sp>
        <p:nvSpPr>
          <p:cNvPr id="224" name="Text Box 3"/>
          <p:cNvSpPr/>
          <p:nvPr/>
        </p:nvSpPr>
        <p:spPr>
          <a:xfrm>
            <a:off x="3852720" y="9364680"/>
            <a:ext cx="2945520" cy="49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6040" algn="l"/>
                <a:tab pos="895320" algn="l"/>
                <a:tab pos="1344600" algn="l"/>
                <a:tab pos="1793880" algn="l"/>
                <a:tab pos="2243160" algn="l"/>
                <a:tab pos="2692440" algn="l"/>
                <a:tab pos="3141720" algn="l"/>
                <a:tab pos="3591000" algn="l"/>
                <a:tab pos="4040280" algn="l"/>
                <a:tab pos="4489560" algn="l"/>
                <a:tab pos="4938840" algn="l"/>
                <a:tab pos="5388120" algn="l"/>
                <a:tab pos="5837400" algn="l"/>
                <a:tab pos="6286680" algn="l"/>
                <a:tab pos="6735600" algn="l"/>
                <a:tab pos="7184880" algn="l"/>
                <a:tab pos="7634160" algn="l"/>
                <a:tab pos="8083440" algn="l"/>
                <a:tab pos="8532720" algn="l"/>
                <a:tab pos="8982000" algn="l"/>
                <a:tab pos="8983800" algn="l"/>
                <a:tab pos="9433080" algn="l"/>
                <a:tab pos="9882360" algn="l"/>
                <a:tab pos="10331280" algn="l"/>
                <a:tab pos="10780560" algn="l"/>
              </a:tabLst>
            </a:pPr>
            <a:fld id="{C2772243-2946-4721-BCC5-003C0EEE3B78}" type="slidenum">
              <a:rPr lang="pt-BR" sz="12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10</a:t>
            </a:fld>
            <a:endParaRPr lang="pt-BR" sz="1200" b="0" strike="noStrike" spc="-1">
              <a:latin typeface="Arial"/>
            </a:endParaRPr>
          </a:p>
        </p:txBody>
      </p:sp>
      <p:sp>
        <p:nvSpPr>
          <p:cNvPr id="2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1231900"/>
            <a:ext cx="5915025" cy="3327400"/>
          </a:xfrm>
          <a:prstGeom prst="rect">
            <a:avLst/>
          </a:prstGeom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79320" y="4743360"/>
            <a:ext cx="5441400" cy="3882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227" name="Text Box 6"/>
          <p:cNvSpPr/>
          <p:nvPr/>
        </p:nvSpPr>
        <p:spPr>
          <a:xfrm>
            <a:off x="3852720" y="9364680"/>
            <a:ext cx="2945520" cy="49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6040" algn="l"/>
                <a:tab pos="895320" algn="l"/>
                <a:tab pos="1344600" algn="l"/>
                <a:tab pos="1793880" algn="l"/>
                <a:tab pos="2243160" algn="l"/>
                <a:tab pos="2692440" algn="l"/>
                <a:tab pos="3141720" algn="l"/>
                <a:tab pos="3591000" algn="l"/>
                <a:tab pos="4040280" algn="l"/>
                <a:tab pos="4489560" algn="l"/>
                <a:tab pos="4938840" algn="l"/>
                <a:tab pos="5388120" algn="l"/>
                <a:tab pos="5837400" algn="l"/>
                <a:tab pos="6286680" algn="l"/>
                <a:tab pos="6735600" algn="l"/>
                <a:tab pos="7184880" algn="l"/>
                <a:tab pos="7634160" algn="l"/>
                <a:tab pos="8083440" algn="l"/>
                <a:tab pos="8532720" algn="l"/>
                <a:tab pos="8982000" algn="l"/>
                <a:tab pos="8983800" algn="l"/>
                <a:tab pos="9433080" algn="l"/>
                <a:tab pos="9882360" algn="l"/>
                <a:tab pos="10331280" algn="l"/>
                <a:tab pos="10780560" algn="l"/>
              </a:tabLst>
            </a:pPr>
            <a:fld id="{0DC105A9-6CF2-4D2B-B968-2CECC4A11B56}" type="slidenum">
              <a:rPr lang="pt-BR" sz="1200" b="1" strike="noStrike" spc="-1">
                <a:solidFill>
                  <a:srgbClr val="000000"/>
                </a:solidFill>
                <a:latin typeface="Calibri"/>
                <a:ea typeface="Microsoft YaHei"/>
              </a:rPr>
              <a:t>10</a:t>
            </a:fld>
            <a:endParaRPr lang="pt-B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Conteúdo e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751A1-A973-4A00-AAAC-04FA64A7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" y="44624"/>
            <a:ext cx="12173527" cy="131921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24BE7A-574E-4BC0-97B8-8124F257E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785"/>
            <a:ext cx="10506075" cy="4032448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565ECD-8BD0-4BD4-A285-3F75A6D20B6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C7D5D79-BD2B-4348-885A-DE4EFE78832B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35635FFA-25B0-4539-93E1-488B95198DC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5297" y="5658518"/>
            <a:ext cx="10399596" cy="731083"/>
          </a:xfrm>
        </p:spPr>
        <p:txBody>
          <a:bodyPr anchor="b"/>
          <a:lstStyle>
            <a:lvl1pPr marL="0" indent="0" algn="l">
              <a:defRPr sz="1200" spc="0"/>
            </a:lvl1pPr>
          </a:lstStyle>
          <a:p>
            <a:pPr lvl="0"/>
            <a:r>
              <a:rPr lang="pt-BR" dirty="0"/>
              <a:t>RODAPÉ</a:t>
            </a:r>
          </a:p>
        </p:txBody>
      </p:sp>
    </p:spTree>
    <p:extLst>
      <p:ext uri="{BB962C8B-B14F-4D97-AF65-F5344CB8AC3E}">
        <p14:creationId xmlns:p14="http://schemas.microsoft.com/office/powerpoint/2010/main" val="3932141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121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811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71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3563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658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367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996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501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37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471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80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909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Conteúdo e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751A1-A973-4A00-AAAC-04FA64A7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" y="44624"/>
            <a:ext cx="12173527" cy="131921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24BE7A-574E-4BC0-97B8-8124F257E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785"/>
            <a:ext cx="10506075" cy="4032448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565ECD-8BD0-4BD4-A285-3F75A6D20B6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C7D5D79-BD2B-4348-885A-DE4EFE78832B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35635FFA-25B0-4539-93E1-488B95198DC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5297" y="5658518"/>
            <a:ext cx="10399596" cy="731083"/>
          </a:xfrm>
        </p:spPr>
        <p:txBody>
          <a:bodyPr anchor="b"/>
          <a:lstStyle>
            <a:lvl1pPr marL="0" indent="0" algn="l">
              <a:defRPr sz="1200" spc="0"/>
            </a:lvl1pPr>
          </a:lstStyle>
          <a:p>
            <a:pPr lvl="0"/>
            <a:r>
              <a:rPr lang="pt-BR" dirty="0"/>
              <a:t>RODAPÉ</a:t>
            </a:r>
          </a:p>
        </p:txBody>
      </p:sp>
    </p:spTree>
    <p:extLst>
      <p:ext uri="{BB962C8B-B14F-4D97-AF65-F5344CB8AC3E}">
        <p14:creationId xmlns:p14="http://schemas.microsoft.com/office/powerpoint/2010/main" val="46919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/>
          <p:nvPr/>
        </p:nvSpPr>
        <p:spPr>
          <a:xfrm>
            <a:off x="838080" y="6356520"/>
            <a:ext cx="273600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Text Box 4"/>
          <p:cNvSpPr/>
          <p:nvPr/>
        </p:nvSpPr>
        <p:spPr>
          <a:xfrm>
            <a:off x="403704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6"/>
          <p:cNvPicPr/>
          <p:nvPr/>
        </p:nvPicPr>
        <p:blipFill>
          <a:blip r:embed="rId15"/>
          <a:stretch/>
        </p:blipFill>
        <p:spPr>
          <a:xfrm>
            <a:off x="0" y="1440"/>
            <a:ext cx="12188160" cy="68540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pt-BR" sz="44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/>
          <p:nvPr/>
        </p:nvSpPr>
        <p:spPr>
          <a:xfrm>
            <a:off x="838080" y="6356520"/>
            <a:ext cx="273600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Text Box 4"/>
          <p:cNvSpPr/>
          <p:nvPr/>
        </p:nvSpPr>
        <p:spPr>
          <a:xfrm>
            <a:off x="403704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6"/>
          <p:cNvPicPr/>
          <p:nvPr/>
        </p:nvPicPr>
        <p:blipFill>
          <a:blip r:embed="rId15"/>
          <a:stretch/>
        </p:blipFill>
        <p:spPr>
          <a:xfrm>
            <a:off x="0" y="1440"/>
            <a:ext cx="12188160" cy="68540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pt-BR" sz="44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7.º nível da estrutura de tópicos</a:t>
            </a:r>
          </a:p>
        </p:txBody>
      </p:sp>
    </p:spTree>
    <p:extLst>
      <p:ext uri="{BB962C8B-B14F-4D97-AF65-F5344CB8AC3E}">
        <p14:creationId xmlns:p14="http://schemas.microsoft.com/office/powerpoint/2010/main" val="303842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1"/>
          <p:cNvPicPr/>
          <p:nvPr/>
        </p:nvPicPr>
        <p:blipFill>
          <a:blip r:embed="rId3"/>
          <a:stretch/>
        </p:blipFill>
        <p:spPr>
          <a:xfrm>
            <a:off x="0" y="3960"/>
            <a:ext cx="12188160" cy="6854040"/>
          </a:xfrm>
          <a:prstGeom prst="rect">
            <a:avLst/>
          </a:prstGeom>
          <a:ln w="0">
            <a:noFill/>
          </a:ln>
        </p:spPr>
      </p:pic>
      <p:sp>
        <p:nvSpPr>
          <p:cNvPr id="89" name="Rectangle 9"/>
          <p:cNvSpPr/>
          <p:nvPr/>
        </p:nvSpPr>
        <p:spPr>
          <a:xfrm>
            <a:off x="648070" y="5467330"/>
            <a:ext cx="6658252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DIRETORIA DE ATENÇÃO E VIGILÂNCIA EM SAÚDE</a:t>
            </a:r>
            <a:endParaRPr lang="pt-BR" sz="1200" b="1" strike="noStrike" spc="-1" dirty="0">
              <a:latin typeface="Arial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E1B0440F-ADE0-4C03-8EA8-8CB837F593B3}"/>
              </a:ext>
            </a:extLst>
          </p:cNvPr>
          <p:cNvSpPr/>
          <p:nvPr/>
        </p:nvSpPr>
        <p:spPr>
          <a:xfrm>
            <a:off x="1" y="1237818"/>
            <a:ext cx="8336131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dirty="0">
                <a:solidFill>
                  <a:schemeClr val="bg1"/>
                </a:solidFill>
              </a:rPr>
              <a:t>Avaliação e encaminhamentos sobre o dia </a:t>
            </a:r>
            <a:r>
              <a:rPr lang="pt-BR" sz="3200" b="1" dirty="0" smtClean="0">
                <a:solidFill>
                  <a:schemeClr val="bg1"/>
                </a:solidFill>
              </a:rPr>
              <a:t>“D” </a:t>
            </a:r>
            <a:r>
              <a:rPr lang="pt-BR" sz="3200" b="1" dirty="0">
                <a:solidFill>
                  <a:schemeClr val="bg1"/>
                </a:solidFill>
              </a:rPr>
              <a:t>de </a:t>
            </a:r>
            <a:r>
              <a:rPr lang="pt-BR" sz="3200" b="1" dirty="0" smtClean="0">
                <a:solidFill>
                  <a:schemeClr val="bg1"/>
                </a:solidFill>
              </a:rPr>
              <a:t>Vacinação – 15/04/2023</a:t>
            </a:r>
            <a:endParaRPr lang="pt-BR" sz="3200" b="1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6EFC588-1CAC-4C06-B3A9-68AFE6C22F93}"/>
              </a:ext>
            </a:extLst>
          </p:cNvPr>
          <p:cNvSpPr txBox="1"/>
          <p:nvPr/>
        </p:nvSpPr>
        <p:spPr>
          <a:xfrm>
            <a:off x="2769833" y="5868140"/>
            <a:ext cx="3071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19</a:t>
            </a:r>
            <a:r>
              <a:rPr lang="pt-BR" sz="1600" b="1" dirty="0" smtClean="0">
                <a:solidFill>
                  <a:schemeClr val="bg1"/>
                </a:solidFill>
              </a:rPr>
              <a:t> </a:t>
            </a:r>
            <a:r>
              <a:rPr lang="pt-BR" sz="1600" b="1" dirty="0">
                <a:solidFill>
                  <a:schemeClr val="bg1"/>
                </a:solidFill>
              </a:rPr>
              <a:t>de </a:t>
            </a:r>
            <a:r>
              <a:rPr lang="pt-BR" sz="1600" b="1" dirty="0" smtClean="0">
                <a:solidFill>
                  <a:schemeClr val="bg1"/>
                </a:solidFill>
              </a:rPr>
              <a:t>abril</a:t>
            </a:r>
            <a:r>
              <a:rPr lang="pt-BR" sz="1600" b="1" dirty="0" smtClean="0">
                <a:solidFill>
                  <a:schemeClr val="bg1"/>
                </a:solidFill>
              </a:rPr>
              <a:t> </a:t>
            </a:r>
            <a:r>
              <a:rPr lang="pt-BR" sz="1600" b="1" dirty="0">
                <a:solidFill>
                  <a:schemeClr val="bg1"/>
                </a:solidFill>
              </a:rPr>
              <a:t>de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1"/>
          <p:cNvSpPr/>
          <p:nvPr/>
        </p:nvSpPr>
        <p:spPr>
          <a:xfrm>
            <a:off x="696423" y="802816"/>
            <a:ext cx="9699328" cy="1227195"/>
          </a:xfrm>
          <a:prstGeom prst="rect">
            <a:avLst/>
          </a:prstGeom>
          <a:noFill/>
          <a:ln w="9525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216000" indent="-215280" algn="ctr">
              <a:lnSpc>
                <a:spcPct val="113000"/>
              </a:lnSpc>
              <a:tabLst>
                <a:tab pos="0" algn="l"/>
              </a:tabLst>
            </a:pPr>
            <a:r>
              <a:rPr lang="pt-BR" sz="4800" b="1" i="1" strike="noStrike" spc="-1" dirty="0">
                <a:solidFill>
                  <a:schemeClr val="accent2">
                    <a:lumMod val="50000"/>
                  </a:schemeClr>
                </a:solidFill>
                <a:latin typeface="Noto Sans"/>
                <a:ea typeface="Microsoft YaHei"/>
              </a:rPr>
              <a:t>OBRIGADA !</a:t>
            </a:r>
          </a:p>
          <a:p>
            <a:pPr marL="216000" indent="-215280" algn="ctr">
              <a:lnSpc>
                <a:spcPct val="113000"/>
              </a:lnSpc>
              <a:tabLst>
                <a:tab pos="0" algn="l"/>
              </a:tabLst>
            </a:pPr>
            <a:endParaRPr lang="pt-BR" sz="2400" b="1" spc="-1" dirty="0">
              <a:solidFill>
                <a:srgbClr val="000000"/>
              </a:solidFill>
              <a:latin typeface="Noto Sans"/>
              <a:ea typeface="Microsoft YaHe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782" y="2030011"/>
            <a:ext cx="4833268" cy="33172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76;g19e37392a70_0_12"/>
          <p:cNvSpPr txBox="1"/>
          <p:nvPr/>
        </p:nvSpPr>
        <p:spPr>
          <a:xfrm>
            <a:off x="1208015" y="320400"/>
            <a:ext cx="9383045" cy="68940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>
            <a:normAutofit fontScale="87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Balanço do dia D de vacinação -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15/04/2023</a:t>
            </a:r>
            <a:endParaRPr kumimoji="0" lang="pt-BR" sz="3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Google Shape;77;g19e37392a70_0_12"/>
          <p:cNvSpPr txBox="1"/>
          <p:nvPr/>
        </p:nvSpPr>
        <p:spPr>
          <a:xfrm>
            <a:off x="467299" y="896753"/>
            <a:ext cx="10857960" cy="16462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2100" b="0" i="0" u="sng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Doses distribuídas para o dia D: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2100" b="0" i="0" u="none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60.060 doses de vacina bivalente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2100" b="0" i="0" u="none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532.000 doses de vacina influenza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2100" b="0" i="0" u="none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31.900 doses de vacina Pfizer baby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2100" b="0" i="0" u="none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61.900 doses de vacina Pfizer pediátrica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2100" b="0" i="0" u="none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Vacinas de rotina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174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C0199-85E3-4BE7-A4CE-E0C46B385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62" y="427799"/>
            <a:ext cx="3515557" cy="865429"/>
          </a:xfrm>
        </p:spPr>
        <p:txBody>
          <a:bodyPr/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Balanço do dia D de vacinação </a:t>
            </a:r>
            <a:b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15/04/2023</a:t>
            </a:r>
            <a:endParaRPr lang="pt-BR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D52B576-5BFC-4F01-A46E-DA6E48460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011" y="1959824"/>
            <a:ext cx="4999279" cy="293835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890FE64-697D-4E0F-8BC1-15B20229789A}"/>
              </a:ext>
            </a:extLst>
          </p:cNvPr>
          <p:cNvSpPr txBox="1">
            <a:spLocks/>
          </p:cNvSpPr>
          <p:nvPr/>
        </p:nvSpPr>
        <p:spPr>
          <a:xfrm>
            <a:off x="7510500" y="427800"/>
            <a:ext cx="3515557" cy="86542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Balanço do dia D de vacinação </a:t>
            </a: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11/06/2022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B6AD2CA-0D7D-7825-4C17-081B25D38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" y="2045921"/>
            <a:ext cx="4528185" cy="29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63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C0199-85E3-4BE7-A4CE-E0C46B385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598" y="428732"/>
            <a:ext cx="9468002" cy="865429"/>
          </a:xfrm>
        </p:spPr>
        <p:txBody>
          <a:bodyPr/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Balanço do dia D de vacinação </a:t>
            </a: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15/04/2023</a:t>
            </a:r>
            <a:endParaRPr lang="pt-BR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6A737AE-8F3F-4B88-A7AD-8EF7928AA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101" y="812801"/>
            <a:ext cx="4249779" cy="557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39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76;g19e37392a70_0_12"/>
          <p:cNvSpPr txBox="1"/>
          <p:nvPr/>
        </p:nvSpPr>
        <p:spPr>
          <a:xfrm>
            <a:off x="1208015" y="320400"/>
            <a:ext cx="9383045" cy="68940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>
            <a:normAutofit fontScale="87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Balanço do dia D de vacinação -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15/04/2023</a:t>
            </a:r>
            <a:endParaRPr kumimoji="0" lang="pt-BR" sz="37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Google Shape;77;g19e37392a70_0_12"/>
          <p:cNvSpPr txBox="1"/>
          <p:nvPr/>
        </p:nvSpPr>
        <p:spPr>
          <a:xfrm>
            <a:off x="467299" y="896753"/>
            <a:ext cx="10857960" cy="16462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2100" b="1" i="0" u="sng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Pontos positivos: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r>
              <a:rPr kumimoji="0" lang="pt-BR" sz="2100" b="0" i="0" u="none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Grande engajamento das equipes das RS e municípios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r>
              <a:rPr kumimoji="0" lang="pt-BR" sz="2100" b="0" i="0" u="none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Alta procura da população pela vacinação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r>
              <a:rPr kumimoji="0" lang="pt-BR" sz="2100" b="0" i="0" u="none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1362 salas de vacinas abertas no 399 municípios paranaenses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2100" b="1" i="0" u="sng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O que poderia ser melhor: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r>
              <a:rPr kumimoji="0" lang="pt-BR" sz="2100" b="0" i="0" u="none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Divulgação (faixa, banner, rádio, </a:t>
            </a:r>
            <a:r>
              <a:rPr kumimoji="0" lang="pt-BR" sz="21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TV)</a:t>
            </a: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r>
              <a:rPr kumimoji="0" lang="pt-BR" sz="2100" b="0" i="0" u="none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Articulação prévia (chamamento da população na semana anterior e envio de vacinas de forma antecipada pelo MS)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r>
              <a:rPr kumimoji="0" lang="pt-BR" sz="2100" b="0" i="0" u="none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Municípios populosos abriram poucas salas de vacinas, dificultando acesso da população a vacinação em local próximo a residência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r>
              <a:rPr kumimoji="0" lang="pt-BR" sz="2100" b="0" i="0" u="none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Realização de mais ações fora da UBS (drive-</a:t>
            </a:r>
            <a:r>
              <a:rPr kumimoji="0" lang="pt-BR" sz="2100" b="0" i="0" u="none" strike="noStrike" kern="1200" cap="none" spc="-1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thru</a:t>
            </a:r>
            <a:r>
              <a:rPr kumimoji="0" lang="pt-BR" sz="2100" b="0" i="0" u="none" strike="noStrike" kern="1200" cap="none" spc="-1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</a:rPr>
              <a:t>, feiras, supermercados, terminais de ônibus)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2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853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EC94EAEE-FFF5-4991-8E14-7B2C3F46C42E}"/>
              </a:ext>
            </a:extLst>
          </p:cNvPr>
          <p:cNvSpPr/>
          <p:nvPr/>
        </p:nvSpPr>
        <p:spPr>
          <a:xfrm>
            <a:off x="191570" y="2279684"/>
            <a:ext cx="83092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2400" b="1" kern="100" dirty="0">
                <a:latin typeface="+mj-lt"/>
                <a:ea typeface="Times New Roman" panose="02020603050405020304" pitchFamily="18" charset="0"/>
              </a:rPr>
              <a:t> </a:t>
            </a:r>
            <a:endParaRPr lang="pt-BR" sz="2400" kern="1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A1CB91-43D5-4380-B04E-BDD61D516AAD}"/>
              </a:ext>
            </a:extLst>
          </p:cNvPr>
          <p:cNvSpPr txBox="1"/>
          <p:nvPr/>
        </p:nvSpPr>
        <p:spPr>
          <a:xfrm>
            <a:off x="648069" y="2279684"/>
            <a:ext cx="108821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2">
                    <a:lumMod val="50000"/>
                  </a:schemeClr>
                </a:solidFill>
              </a:rPr>
              <a:t>Propostas:</a:t>
            </a:r>
          </a:p>
          <a:p>
            <a:endParaRPr lang="pt-BR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0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</a:rPr>
              <a:t>Abrir 1 sala de vacina  por município nos sábados  das 8h às 17h. </a:t>
            </a:r>
            <a:endParaRPr lang="pt-BR" sz="20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000" b="1" dirty="0">
                <a:solidFill>
                  <a:schemeClr val="accent2">
                    <a:lumMod val="50000"/>
                  </a:schemeClr>
                </a:solidFill>
              </a:rPr>
              <a:t>- Manter horário de atendimento ampliado das salas de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</a:rPr>
              <a:t>vacinas 1X/Semana.</a:t>
            </a:r>
            <a:endParaRPr lang="pt-BR" sz="20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000" b="1" dirty="0">
                <a:solidFill>
                  <a:schemeClr val="accent2">
                    <a:lumMod val="50000"/>
                  </a:schemeClr>
                </a:solidFill>
              </a:rPr>
              <a:t>- Atualizar o cartão de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</a:rPr>
              <a:t>vacinação durante as consultas de pré-natal, puericultura e avaliações multiprofissionais nas UBS: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</a:rPr>
              <a:t>vacinas de rotina e de campanhas (Influenza e COVID-19).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8C4BB4F-1974-E0D0-1D16-CE94C1ABD161}"/>
              </a:ext>
            </a:extLst>
          </p:cNvPr>
          <p:cNvSpPr txBox="1"/>
          <p:nvPr/>
        </p:nvSpPr>
        <p:spPr>
          <a:xfrm rot="10800000" flipV="1">
            <a:off x="648069" y="699654"/>
            <a:ext cx="11540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Estratégias de Enfrentamento às Baixas Coberturas Vacinais no Paraná</a:t>
            </a:r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47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FDB29A1B-2C43-40D4-961A-A8928E88B1C2}"/>
              </a:ext>
            </a:extLst>
          </p:cNvPr>
          <p:cNvSpPr txBox="1">
            <a:spLocks/>
          </p:cNvSpPr>
          <p:nvPr/>
        </p:nvSpPr>
        <p:spPr>
          <a:xfrm>
            <a:off x="190123" y="1992156"/>
            <a:ext cx="10857391" cy="44164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4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2756A1B-2B40-4C4E-A578-6ED415B53CE5}"/>
              </a:ext>
            </a:extLst>
          </p:cNvPr>
          <p:cNvSpPr txBox="1"/>
          <p:nvPr/>
        </p:nvSpPr>
        <p:spPr>
          <a:xfrm>
            <a:off x="488272" y="1287262"/>
            <a:ext cx="1024483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- Ampliar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a comunicação com a população por meio de divulgação dos grupos prioritários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nos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municípios das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22 Regionais de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Saúde.</a:t>
            </a:r>
            <a:endParaRPr lang="pt-BR" sz="2000" b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- Divulgar </a:t>
            </a:r>
            <a:r>
              <a:rPr lang="pt-BR" sz="2000" b="1" i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post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para divulgação eletrônica.</a:t>
            </a:r>
          </a:p>
          <a:p>
            <a:pPr algn="just"/>
            <a:endParaRPr lang="pt-BR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pt-BR" sz="2000" b="1" kern="1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- Repassar notas técnicas de Sociedades Médicas, Conselhos Profissionais, entre outras.</a:t>
            </a:r>
            <a:endParaRPr lang="pt-BR" sz="20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16BA5D6-109F-9102-7777-CC46D81841B8}"/>
              </a:ext>
            </a:extLst>
          </p:cNvPr>
          <p:cNvSpPr txBox="1"/>
          <p:nvPr/>
        </p:nvSpPr>
        <p:spPr>
          <a:xfrm>
            <a:off x="380246" y="372862"/>
            <a:ext cx="10583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Estratégias de Enfrentamento às Baixas Coberturas Vacinais no Paraná</a:t>
            </a:r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85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82785CD-661F-48E2-96DF-75300E383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2" y="670702"/>
            <a:ext cx="10857391" cy="441644"/>
          </a:xfrm>
        </p:spPr>
        <p:txBody>
          <a:bodyPr/>
          <a:lstStyle/>
          <a:p>
            <a:r>
              <a:rPr lang="pt-BR" sz="2400" b="1" dirty="0">
                <a:solidFill>
                  <a:schemeClr val="accent6"/>
                </a:solidFill>
              </a:rPr>
              <a:t>Estratégias de Enfrentamento às Baixas Coberturas Vacinais no Paraná</a:t>
            </a:r>
            <a:endParaRPr lang="pt-BR" sz="24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B0F34A3-C306-4953-AD58-60391E3564C3}"/>
              </a:ext>
            </a:extLst>
          </p:cNvPr>
          <p:cNvSpPr/>
          <p:nvPr/>
        </p:nvSpPr>
        <p:spPr>
          <a:xfrm>
            <a:off x="257452" y="1278384"/>
            <a:ext cx="11563057" cy="5057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pt-BR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Integrar o CEST, Grupo Cinco “S” (Empresas). </a:t>
            </a:r>
            <a:endParaRPr lang="pt-BR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t-BR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pt-BR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Cumprir Lei Estadual 19.534 – Obrigatoriedade da Vacina. Parceria com as APAES e Escolas (SEED e Sindicato) para atualização da carteira de vacinação dos faltosos.</a:t>
            </a:r>
            <a:endParaRPr lang="pt-BR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800"/>
              </a:spcAft>
            </a:pPr>
            <a:r>
              <a:rPr lang="pt-BR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pt-BR" sz="1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pt-BR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Estabelecer parceria com entidades religiosas (católica, evangélicas,...).</a:t>
            </a:r>
            <a:endParaRPr lang="pt-BR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800"/>
              </a:spcAft>
            </a:pPr>
            <a:r>
              <a:rPr lang="pt-BR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pt-BR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Promover divulgar em terminais de ônibus, praças e outros espaços públicos.</a:t>
            </a:r>
            <a:endParaRPr lang="pt-BR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800"/>
              </a:spcAft>
            </a:pPr>
            <a:r>
              <a:rPr lang="pt-BR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pt-BR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Envolver comunidades universidades.</a:t>
            </a:r>
            <a:endParaRPr lang="pt-BR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800"/>
              </a:spcAft>
            </a:pPr>
            <a:endParaRPr lang="pt-BR" sz="1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pt-BR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Vacinar nos estágios antes dos jogos de futebol.</a:t>
            </a:r>
          </a:p>
          <a:p>
            <a:pPr marL="285750" lvl="0" indent="-285750" algn="just">
              <a:spcAft>
                <a:spcPts val="0"/>
              </a:spcAft>
              <a:buFontTx/>
              <a:buChar char="-"/>
            </a:pPr>
            <a:endParaRPr lang="pt-BR" b="1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pt-BR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Manter parceria com Conselho de Secretarias Municipais de Saúde do Paraná (COSEMS-PR) </a:t>
            </a:r>
          </a:p>
          <a:p>
            <a:pPr algn="just"/>
            <a:r>
              <a:rPr lang="pt-BR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 Associação das Associações e Consórcios Municipais de Saúde (ACISPAR).</a:t>
            </a:r>
            <a:endParaRPr lang="pt-BR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Tx/>
              <a:buChar char="-"/>
            </a:pPr>
            <a:endParaRPr lang="pt-BR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800"/>
              </a:spcAft>
            </a:pPr>
            <a:r>
              <a:rPr lang="pt-BR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70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07CA863-EB5D-4176-96D8-0C598953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69579" cy="194331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993D621-0B75-4141-8ECF-713200A79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453" y="5041783"/>
            <a:ext cx="3936372" cy="181621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0FE5DAE-2BF1-45AC-9212-7DD58884D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500" y="0"/>
            <a:ext cx="4345325" cy="200595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D5EC77C-84B2-4F20-B209-F0F2A12F4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27636"/>
            <a:ext cx="4475696" cy="263036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56A3FA7-EC76-4881-9CB7-01E3C5C2D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336" y="1473171"/>
            <a:ext cx="5384954" cy="337887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8C095CF-CFDF-460D-A370-437C40596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00" y="1943313"/>
            <a:ext cx="3952936" cy="229829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BF2E7B1-1B05-4D09-A7CE-29C5F31007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8948" y="0"/>
            <a:ext cx="5091137" cy="231450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605F4D9-5046-4211-85B1-D7766ED4CA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1859" y="4809687"/>
            <a:ext cx="4672733" cy="204831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4CC60B4-BED5-4C79-AFEF-93C8D56D62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202" y="1959524"/>
            <a:ext cx="2373523" cy="32004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CC75C07-39CB-4947-9580-3C5313DA85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6087" y="2005955"/>
            <a:ext cx="2288322" cy="303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52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16392</TotalTime>
  <Words>348</Words>
  <Application>Microsoft Office PowerPoint</Application>
  <PresentationFormat>Personalizar</PresentationFormat>
  <Paragraphs>85</Paragraphs>
  <Slides>10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10</vt:i4>
      </vt:variant>
    </vt:vector>
  </HeadingPairs>
  <TitlesOfParts>
    <vt:vector size="20" baseType="lpstr">
      <vt:lpstr>Microsoft YaHei</vt:lpstr>
      <vt:lpstr>Arial</vt:lpstr>
      <vt:lpstr>Calibri</vt:lpstr>
      <vt:lpstr>DejaVu Sans</vt:lpstr>
      <vt:lpstr>Noto Sans</vt:lpstr>
      <vt:lpstr>Symbol</vt:lpstr>
      <vt:lpstr>Times New Roman</vt:lpstr>
      <vt:lpstr>Wingdings</vt:lpstr>
      <vt:lpstr>Office Theme</vt:lpstr>
      <vt:lpstr>1_Office Theme</vt:lpstr>
      <vt:lpstr>Apresentação do PowerPoint</vt:lpstr>
      <vt:lpstr>Apresentação do PowerPoint</vt:lpstr>
      <vt:lpstr>Balanço do dia D de vacinação  15/04/2023</vt:lpstr>
      <vt:lpstr>Balanço do dia D de vacinação 15/04/2023</vt:lpstr>
      <vt:lpstr>Apresentação do PowerPoint</vt:lpstr>
      <vt:lpstr>Apresentação do PowerPoint</vt:lpstr>
      <vt:lpstr>Apresentação do PowerPoint</vt:lpstr>
      <vt:lpstr>Estratégias de Enfrentamento às Baixas Coberturas Vacinais no Paraná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SESA</dc:creator>
  <dc:description/>
  <cp:lastModifiedBy>User</cp:lastModifiedBy>
  <cp:revision>1125</cp:revision>
  <cp:lastPrinted>2021-06-14T23:43:57Z</cp:lastPrinted>
  <dcterms:created xsi:type="dcterms:W3CDTF">2019-05-27T16:04:40Z</dcterms:created>
  <dcterms:modified xsi:type="dcterms:W3CDTF">2023-04-18T23:58:10Z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7</vt:i4>
  </property>
  <property fmtid="{D5CDD505-2E9C-101B-9397-08002B2CF9AE}" pid="3" name="PresentationFormat">
    <vt:lpwstr>Personalizar</vt:lpwstr>
  </property>
  <property fmtid="{D5CDD505-2E9C-101B-9397-08002B2CF9AE}" pid="4" name="Slides">
    <vt:i4>7</vt:i4>
  </property>
</Properties>
</file>