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_rels/notesSlide1.xml.rels" ContentType="application/vnd.openxmlformats-package.relationships+xml"/>
  <Override PartName="/ppt/notesSlides/_rels/notesSlide2.xml.rels" ContentType="application/vnd.openxmlformats-package.relationships+xml"/>
  <Override PartName="/ppt/notesSlides/_rels/notesSlide3.xml.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0.xml.rels" ContentType="application/vnd.openxmlformats-package.relationships+xml"/>
  <Override PartName="/ppt/slideLayouts/_rels/slideLayout5.xml.rels" ContentType="application/vnd.openxmlformats-package.relationships+xml"/>
  <Override PartName="/ppt/slideLayouts/_rels/slideLayout11.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notesMasters/notesMaster1.xml" ContentType="application/vnd.openxmlformats-officedocument.presentationml.notesMaster+xml"/>
  <Override PartName="/ppt/notesMasters/_rels/notesMaster1.xml.rels" ContentType="application/vnd.openxmlformats-package.relationships+xml"/>
  <Override PartName="/ppt/presProps.xml" ContentType="application/vnd.openxmlformats-officedocument.presentationml.presProps+xml"/>
  <Override PartName="/ppt/theme/theme1.xml" ContentType="application/vnd.openxmlformats-officedocument.theme+xml"/>
  <Override PartName="/ppt/theme/theme49.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slide21.xml" ContentType="application/vnd.openxmlformats-officedocument.presentationml.slide+xml"/>
  <Override PartName="/ppt/slides/slide22.xml" ContentType="application/vnd.openxmlformats-officedocument.presentationml.slide+xml"/>
  <Override PartName="/ppt/embeddings/oleObject1.docx" ContentType="application/vnd.openxmlformats-officedocument.wordprocessingml.document"/>
  <Override PartName="/ppt/embeddings/oleObject1.bin" ContentType="application/vnd.openxmlformats-officedocument.oleObject"/>
  <Override PartName="/ppt/media/image1.png" ContentType="image/png"/>
  <Override PartName="/ppt/media/image2.png" ContentType="image/png"/>
  <Override PartName="/ppt/media/image3.png" ContentType="image/png"/>
  <Override PartName="/ppt/media/image4.wmf" ContentType="image/x-wmf"/>
  <Override PartName="/ppt/media/image5.png" ContentType="image/png"/>
  <Override PartName="/ppt/media/image6.wmf" ContentType="image/x-wmf"/>
  <Override PartName="/ppt/charts/chart1.xml" ContentType="application/vnd.openxmlformats-officedocument.drawingml.chart+xml"/>
  <Override PartName="/ppt/_rels/presentation.xml.rels" ContentType="application/vnd.openxmlformats-package.relationships+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9144000" cy="5715000"/>
  <p:notesSz cx="6797675" cy="9926638"/>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presProps" Target="presProps.xml"/>
</Relationships>
</file>

<file path=ppt/charts/chart1.xml><?xml version="1.0" encoding="utf-8"?>
<c:chartSpace xmlns:c="http://schemas.openxmlformats.org/drawingml/2006/chart" xmlns:a="http://schemas.openxmlformats.org/drawingml/2006/main" xmlns:r="http://schemas.openxmlformats.org/officeDocument/2006/relationships">
  <c:lang val="en-US"/>
  <c:roundedCorners val="0"/>
  <c:chart>
    <c:autoTitleDeleted val="1"/>
    <c:plotArea>
      <c:layout>
        <c:manualLayout>
          <c:layoutTarget val="inner"/>
          <c:xMode val="edge"/>
          <c:yMode val="edge"/>
          <c:x val="0.0817688517432795"/>
          <c:y val="0.0327128538385285"/>
          <c:w val="0.896650658017838"/>
          <c:h val="0.763410067188016"/>
        </c:manualLayout>
      </c:layout>
      <c:barChart>
        <c:barDir val="col"/>
        <c:grouping val="clustered"/>
        <c:varyColors val="0"/>
        <c:ser>
          <c:idx val="0"/>
          <c:order val="0"/>
          <c:tx>
            <c:strRef>
              <c:f>label 0</c:f>
              <c:strCache>
                <c:ptCount val="1"/>
                <c:pt idx="0">
                  <c:v>Mas</c:v>
                </c:pt>
              </c:strCache>
            </c:strRef>
          </c:tx>
          <c:spPr>
            <a:solidFill>
              <a:srgbClr val="5b9bd5"/>
            </a:solidFill>
            <a:ln w="0">
              <a:noFill/>
            </a:ln>
          </c:spPr>
          <c:invertIfNegative val="0"/>
          <c:dLbls>
            <c:numFmt formatCode="General" sourceLinked="0"/>
            <c:txPr>
              <a:bodyPr wrap="square"/>
              <a:lstStyle/>
              <a:p>
                <a:pPr>
                  <a:defRPr b="0" sz="900" spc="-1" strike="noStrike">
                    <a:solidFill>
                      <a:srgbClr val="404040"/>
                    </a:solidFill>
                    <a:latin typeface="Calibri"/>
                    <a:ea typeface="DejaVu Sans"/>
                  </a:defRPr>
                </a:pPr>
              </a:p>
            </c:txPr>
            <c:dLblPos val="outEnd"/>
            <c:showLegendKey val="0"/>
            <c:showVal val="1"/>
            <c:showCatName val="0"/>
            <c:showSerName val="0"/>
            <c:showPercent val="0"/>
            <c:separator>; </c:separator>
            <c:showLeaderLines val="1"/>
            <c:extLst>
              <c:ext xmlns:c15="http://schemas.microsoft.com/office/drawing/2012/chart" uri="{CE6537A1-D6FC-4f65-9D91-7224C49458BB}">
                <c15:showLeaderLines val="1"/>
              </c:ext>
            </c:extLst>
          </c:dLbls>
          <c:cat>
            <c:strRef>
              <c:f>categories</c:f>
              <c:strCache>
                <c:ptCount val="12"/>
                <c:pt idx="0">
                  <c:v>&lt; 01a</c:v>
                </c:pt>
                <c:pt idx="1">
                  <c:v>01-04a</c:v>
                </c:pt>
                <c:pt idx="2">
                  <c:v>05-09a</c:v>
                </c:pt>
                <c:pt idx="3">
                  <c:v>10-14a</c:v>
                </c:pt>
                <c:pt idx="4">
                  <c:v>15-19a</c:v>
                </c:pt>
                <c:pt idx="5">
                  <c:v>20-29a</c:v>
                </c:pt>
                <c:pt idx="6">
                  <c:v>30-39a</c:v>
                </c:pt>
                <c:pt idx="7">
                  <c:v>40-49a</c:v>
                </c:pt>
                <c:pt idx="8">
                  <c:v>50-59a</c:v>
                </c:pt>
                <c:pt idx="9">
                  <c:v>60-69a</c:v>
                </c:pt>
                <c:pt idx="10">
                  <c:v>70-79a</c:v>
                </c:pt>
                <c:pt idx="11">
                  <c:v>80 e+</c:v>
                </c:pt>
              </c:strCache>
            </c:strRef>
          </c:cat>
          <c:val>
            <c:numRef>
              <c:f>0</c:f>
              <c:numCache>
                <c:formatCode>General</c:formatCode>
                <c:ptCount val="12"/>
                <c:pt idx="0">
                  <c:v>1</c:v>
                </c:pt>
                <c:pt idx="1">
                  <c:v>13</c:v>
                </c:pt>
                <c:pt idx="2">
                  <c:v>31</c:v>
                </c:pt>
                <c:pt idx="3">
                  <c:v>15</c:v>
                </c:pt>
                <c:pt idx="4">
                  <c:v>31</c:v>
                </c:pt>
                <c:pt idx="5">
                  <c:v>71</c:v>
                </c:pt>
                <c:pt idx="6">
                  <c:v>151</c:v>
                </c:pt>
                <c:pt idx="7">
                  <c:v>452</c:v>
                </c:pt>
                <c:pt idx="8">
                  <c:v>1274</c:v>
                </c:pt>
                <c:pt idx="9">
                  <c:v>2292</c:v>
                </c:pt>
                <c:pt idx="10">
                  <c:v>2489</c:v>
                </c:pt>
                <c:pt idx="11">
                  <c:v>1707</c:v>
                </c:pt>
              </c:numCache>
            </c:numRef>
          </c:val>
        </c:ser>
        <c:ser>
          <c:idx val="1"/>
          <c:order val="1"/>
          <c:tx>
            <c:strRef>
              <c:f>label 1</c:f>
              <c:strCache>
                <c:ptCount val="1"/>
                <c:pt idx="0">
                  <c:v>Fem</c:v>
                </c:pt>
              </c:strCache>
            </c:strRef>
          </c:tx>
          <c:spPr>
            <a:solidFill>
              <a:srgbClr val="ed7d31"/>
            </a:solidFill>
            <a:ln w="0">
              <a:noFill/>
            </a:ln>
          </c:spPr>
          <c:invertIfNegative val="0"/>
          <c:dPt>
            <c:idx val="8"/>
            <c:invertIfNegative val="0"/>
            <c:spPr>
              <a:solidFill>
                <a:srgbClr val="ed7d31"/>
              </a:solidFill>
              <a:ln w="0">
                <a:noFill/>
              </a:ln>
            </c:spPr>
          </c:dPt>
          <c:dPt>
            <c:idx val="9"/>
            <c:invertIfNegative val="0"/>
            <c:spPr>
              <a:solidFill>
                <a:srgbClr val="ed7d31"/>
              </a:solidFill>
              <a:ln w="0">
                <a:noFill/>
              </a:ln>
            </c:spPr>
          </c:dPt>
          <c:dPt>
            <c:idx val="11"/>
            <c:invertIfNegative val="0"/>
            <c:spPr>
              <a:solidFill>
                <a:srgbClr val="ed7d31"/>
              </a:solidFill>
              <a:ln w="0">
                <a:noFill/>
              </a:ln>
            </c:spPr>
          </c:dPt>
          <c:dLbls>
            <c:numFmt formatCode="General" sourceLinked="0"/>
            <c:dLbl>
              <c:idx val="8"/>
              <c:layout>
                <c:manualLayout>
                  <c:x val="0.00232288037166086"/>
                  <c:y val="-0.111627888807034"/>
                </c:manualLayout>
              </c:layout>
              <c:numFmt formatCode="General" sourceLinked="0"/>
              <c:txPr>
                <a:bodyPr wrap="square"/>
                <a:lstStyle/>
                <a:p>
                  <a:pPr>
                    <a:defRPr b="0" sz="900" spc="-1" strike="noStrike">
                      <a:solidFill>
                        <a:srgbClr val="404040"/>
                      </a:solidFill>
                      <a:latin typeface="Calibri"/>
                      <a:ea typeface="DejaVu Sans"/>
                    </a:defRPr>
                  </a:pPr>
                </a:p>
              </c:txPr>
              <c:dLblPos val="outEnd"/>
              <c:showLegendKey val="0"/>
              <c:showVal val="1"/>
              <c:showCatName val="0"/>
              <c:showSerName val="0"/>
              <c:showPercent val="0"/>
              <c:separator>; </c:separator>
            </c:dLbl>
            <c:dLbl>
              <c:idx val="9"/>
              <c:layout>
                <c:manualLayout>
                  <c:x val="0.0209059233449477"/>
                  <c:y val="-0.0454780287732359"/>
                </c:manualLayout>
              </c:layout>
              <c:numFmt formatCode="General" sourceLinked="0"/>
              <c:txPr>
                <a:bodyPr wrap="square"/>
                <a:lstStyle/>
                <a:p>
                  <a:pPr>
                    <a:defRPr b="0" sz="900" spc="-1" strike="noStrike">
                      <a:solidFill>
                        <a:srgbClr val="404040"/>
                      </a:solidFill>
                      <a:latin typeface="Calibri"/>
                      <a:ea typeface="DejaVu Sans"/>
                    </a:defRPr>
                  </a:pPr>
                </a:p>
              </c:txPr>
              <c:dLblPos val="outEnd"/>
              <c:showLegendKey val="0"/>
              <c:showVal val="1"/>
              <c:showCatName val="0"/>
              <c:showSerName val="0"/>
              <c:showPercent val="0"/>
              <c:separator>; </c:separator>
            </c:dLbl>
            <c:dLbl>
              <c:idx val="11"/>
              <c:layout>
                <c:manualLayout>
                  <c:x val="0.0185830429732869"/>
                  <c:y val="-0.00413436625211235"/>
                </c:manualLayout>
              </c:layout>
              <c:numFmt formatCode="General" sourceLinked="0"/>
              <c:txPr>
                <a:bodyPr wrap="square"/>
                <a:lstStyle/>
                <a:p>
                  <a:pPr>
                    <a:defRPr b="0" sz="900" spc="-1" strike="noStrike">
                      <a:solidFill>
                        <a:srgbClr val="404040"/>
                      </a:solidFill>
                      <a:latin typeface="Calibri"/>
                      <a:ea typeface="DejaVu Sans"/>
                    </a:defRPr>
                  </a:pPr>
                </a:p>
              </c:txPr>
              <c:dLblPos val="outEnd"/>
              <c:showLegendKey val="0"/>
              <c:showVal val="1"/>
              <c:showCatName val="0"/>
              <c:showSerName val="0"/>
              <c:showPercent val="0"/>
              <c:separator>; </c:separator>
            </c:dLbl>
            <c:txPr>
              <a:bodyPr wrap="square"/>
              <a:lstStyle/>
              <a:p>
                <a:pPr>
                  <a:defRPr b="0" sz="900" spc="-1" strike="noStrike">
                    <a:solidFill>
                      <a:srgbClr val="404040"/>
                    </a:solidFill>
                    <a:latin typeface="Calibri"/>
                    <a:ea typeface="DejaVu Sans"/>
                  </a:defRPr>
                </a:pPr>
              </a:p>
            </c:txPr>
            <c:dLblPos val="outEnd"/>
            <c:showLegendKey val="0"/>
            <c:showVal val="1"/>
            <c:showCatName val="0"/>
            <c:showSerName val="0"/>
            <c:showPercent val="0"/>
            <c:separator>; </c:separator>
            <c:showLeaderLines val="1"/>
            <c:extLst>
              <c:ext xmlns:c15="http://schemas.microsoft.com/office/drawing/2012/chart" uri="{CE6537A1-D6FC-4f65-9D91-7224C49458BB}">
                <c15:showLeaderLines val="1"/>
              </c:ext>
            </c:extLst>
          </c:dLbls>
          <c:cat>
            <c:strRef>
              <c:f>categories</c:f>
              <c:strCache>
                <c:ptCount val="12"/>
                <c:pt idx="0">
                  <c:v>&lt; 01a</c:v>
                </c:pt>
                <c:pt idx="1">
                  <c:v>01-04a</c:v>
                </c:pt>
                <c:pt idx="2">
                  <c:v>05-09a</c:v>
                </c:pt>
                <c:pt idx="3">
                  <c:v>10-14a</c:v>
                </c:pt>
                <c:pt idx="4">
                  <c:v>15-19a</c:v>
                </c:pt>
                <c:pt idx="5">
                  <c:v>20-29a</c:v>
                </c:pt>
                <c:pt idx="6">
                  <c:v>30-39a</c:v>
                </c:pt>
                <c:pt idx="7">
                  <c:v>40-49a</c:v>
                </c:pt>
                <c:pt idx="8">
                  <c:v>50-59a</c:v>
                </c:pt>
                <c:pt idx="9">
                  <c:v>60-69a</c:v>
                </c:pt>
                <c:pt idx="10">
                  <c:v>70-79a</c:v>
                </c:pt>
                <c:pt idx="11">
                  <c:v>80 e+</c:v>
                </c:pt>
              </c:strCache>
            </c:strRef>
          </c:cat>
          <c:val>
            <c:numRef>
              <c:f>1</c:f>
              <c:numCache>
                <c:formatCode>General</c:formatCode>
                <c:ptCount val="12"/>
                <c:pt idx="0">
                  <c:v>3</c:v>
                </c:pt>
                <c:pt idx="1">
                  <c:v>13</c:v>
                </c:pt>
                <c:pt idx="2">
                  <c:v>13</c:v>
                </c:pt>
                <c:pt idx="3">
                  <c:v>10</c:v>
                </c:pt>
                <c:pt idx="4">
                  <c:v>18</c:v>
                </c:pt>
                <c:pt idx="5">
                  <c:v>82</c:v>
                </c:pt>
                <c:pt idx="6">
                  <c:v>255</c:v>
                </c:pt>
                <c:pt idx="7">
                  <c:v>618</c:v>
                </c:pt>
                <c:pt idx="8">
                  <c:v>1254</c:v>
                </c:pt>
                <c:pt idx="9">
                  <c:v>1816</c:v>
                </c:pt>
                <c:pt idx="10">
                  <c:v>1795</c:v>
                </c:pt>
                <c:pt idx="11">
                  <c:v>1595</c:v>
                </c:pt>
              </c:numCache>
            </c:numRef>
          </c:val>
        </c:ser>
        <c:gapWidth val="219"/>
        <c:overlap val="-27"/>
        <c:axId val="67168378"/>
        <c:axId val="87556938"/>
      </c:barChart>
      <c:catAx>
        <c:axId val="67168378"/>
        <c:scaling>
          <c:orientation val="minMax"/>
        </c:scaling>
        <c:delete val="0"/>
        <c:axPos val="b"/>
        <c:numFmt formatCode="General" sourceLinked="0"/>
        <c:majorTickMark val="none"/>
        <c:minorTickMark val="none"/>
        <c:tickLblPos val="nextTo"/>
        <c:spPr>
          <a:ln w="9360">
            <a:solidFill>
              <a:srgbClr val="d9d9d9"/>
            </a:solidFill>
            <a:round/>
          </a:ln>
        </c:spPr>
        <c:txPr>
          <a:bodyPr/>
          <a:lstStyle/>
          <a:p>
            <a:pPr>
              <a:defRPr b="0" sz="900" spc="-1" strike="noStrike">
                <a:solidFill>
                  <a:srgbClr val="595959"/>
                </a:solidFill>
                <a:latin typeface="Calibri"/>
                <a:ea typeface="DejaVu Sans"/>
              </a:defRPr>
            </a:pPr>
          </a:p>
        </c:txPr>
        <c:crossAx val="87556938"/>
        <c:crosses val="autoZero"/>
        <c:auto val="1"/>
        <c:lblAlgn val="ctr"/>
        <c:lblOffset val="100"/>
        <c:noMultiLvlLbl val="0"/>
      </c:catAx>
      <c:valAx>
        <c:axId val="87556938"/>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6480">
            <a:noFill/>
          </a:ln>
        </c:spPr>
        <c:txPr>
          <a:bodyPr/>
          <a:lstStyle/>
          <a:p>
            <a:pPr>
              <a:defRPr b="0" sz="900" spc="-1" strike="noStrike">
                <a:solidFill>
                  <a:srgbClr val="595959"/>
                </a:solidFill>
                <a:latin typeface="Calibri"/>
                <a:ea typeface="DejaVu Sans"/>
              </a:defRPr>
            </a:pPr>
          </a:p>
        </c:txPr>
        <c:crossAx val="67168378"/>
        <c:crosses val="autoZero"/>
        <c:crossBetween val="between"/>
      </c:valAx>
      <c:spPr>
        <a:noFill/>
        <a:ln w="0">
          <a:noFill/>
        </a:ln>
      </c:spPr>
    </c:plotArea>
    <c:legend>
      <c:legendPos val="b"/>
      <c:overlay val="0"/>
      <c:spPr>
        <a:noFill/>
        <a:ln w="0">
          <a:noFill/>
        </a:ln>
      </c:spPr>
      <c:txPr>
        <a:bodyPr/>
        <a:lstStyle/>
        <a:p>
          <a:pPr>
            <a:defRPr b="0" sz="900" spc="-1" strike="noStrike">
              <a:solidFill>
                <a:srgbClr val="595959"/>
              </a:solidFill>
              <a:latin typeface="Calibri"/>
              <a:ea typeface="DejaVu Sans"/>
            </a:defRPr>
          </a:pPr>
        </a:p>
      </c:txPr>
    </c:legend>
    <c:plotVisOnly val="1"/>
    <c:dispBlanksAs val="gap"/>
  </c:chart>
  <c:spPr>
    <a:solidFill>
      <a:srgbClr val="ffffff"/>
    </a:solidFill>
    <a:ln w="9360">
      <a:solidFill>
        <a:srgbClr val="d9d9d9"/>
      </a:solidFill>
      <a:round/>
    </a:ln>
  </c:spPr>
</c:chartSpace>
</file>

<file path=ppt/notesMasters/_rels/notesMaster1.xml.rels><?xml version="1.0" encoding="UTF-8"?>
<Relationships xmlns="http://schemas.openxmlformats.org/package/2006/relationships"><Relationship Id="rId1" Type="http://schemas.openxmlformats.org/officeDocument/2006/relationships/theme" Target="../theme/theme49.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pPr algn="ctr"/>
            <a:r>
              <a:rPr b="0" lang="pt-BR" sz="4400" spc="-1" strike="noStrike">
                <a:solidFill>
                  <a:srgbClr val="000000"/>
                </a:solidFill>
                <a:latin typeface="Arial"/>
              </a:rPr>
              <a:t>Clique para mover o slide</a:t>
            </a:r>
            <a:endParaRPr b="0" lang="pt-BR" sz="4400" spc="-1" strike="noStrike">
              <a:solidFill>
                <a:srgbClr val="000000"/>
              </a:solidFill>
              <a:latin typeface="Arial"/>
            </a:endParaRPr>
          </a:p>
        </p:txBody>
      </p:sp>
      <p:sp>
        <p:nvSpPr>
          <p:cNvPr id="41"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marL="216000" indent="-216000">
              <a:buNone/>
            </a:pPr>
            <a:r>
              <a:rPr b="0" lang="pt-BR" sz="2000" spc="-1" strike="noStrike">
                <a:solidFill>
                  <a:srgbClr val="000000"/>
                </a:solidFill>
                <a:latin typeface="Arial"/>
              </a:rPr>
              <a:t>Clique para editar o formato de notas</a:t>
            </a:r>
            <a:endParaRPr b="0" lang="pt-BR" sz="2000" spc="-1" strike="noStrike">
              <a:solidFill>
                <a:srgbClr val="000000"/>
              </a:solidFill>
              <a:latin typeface="Arial"/>
            </a:endParaRPr>
          </a:p>
        </p:txBody>
      </p:sp>
      <p:sp>
        <p:nvSpPr>
          <p:cNvPr id="42"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pt-BR" sz="1400" spc="-1" strike="noStrike">
                <a:solidFill>
                  <a:srgbClr val="000000"/>
                </a:solidFill>
                <a:latin typeface="Times New Roman"/>
              </a:rPr>
              <a:t>&lt;cabeçalho&gt;</a:t>
            </a:r>
            <a:endParaRPr b="0" lang="pt-BR" sz="1400" spc="-1" strike="noStrike">
              <a:solidFill>
                <a:srgbClr val="000000"/>
              </a:solidFill>
              <a:latin typeface="Times New Roman"/>
            </a:endParaRPr>
          </a:p>
        </p:txBody>
      </p:sp>
      <p:sp>
        <p:nvSpPr>
          <p:cNvPr id="43" name="PlaceHolder 4"/>
          <p:cNvSpPr>
            <a:spLocks noGrp="1"/>
          </p:cNvSpPr>
          <p:nvPr>
            <p:ph type="dt" idx="1"/>
          </p:nvPr>
        </p:nvSpPr>
        <p:spPr>
          <a:xfrm>
            <a:off x="4278960" y="0"/>
            <a:ext cx="3280680" cy="534240"/>
          </a:xfrm>
          <a:prstGeom prst="rect">
            <a:avLst/>
          </a:prstGeom>
          <a:noFill/>
          <a:ln w="0">
            <a:noFill/>
          </a:ln>
        </p:spPr>
        <p:txBody>
          <a:bodyPr lIns="0" rIns="0" tIns="0" bIns="0" anchor="t">
            <a:noAutofit/>
          </a:bodyPr>
          <a:lstStyle>
            <a:lvl1pPr indent="0" algn="r">
              <a:buNone/>
              <a:defRPr b="0" lang="pt-BR" sz="1400" spc="-1" strike="noStrike">
                <a:solidFill>
                  <a:srgbClr val="000000"/>
                </a:solidFill>
                <a:latin typeface="Times New Roman"/>
              </a:defRPr>
            </a:lvl1pPr>
          </a:lstStyle>
          <a:p>
            <a:pPr indent="0" algn="r">
              <a:buNone/>
            </a:pPr>
            <a:r>
              <a:rPr b="0" lang="pt-BR" sz="1400" spc="-1" strike="noStrike">
                <a:solidFill>
                  <a:srgbClr val="000000"/>
                </a:solidFill>
                <a:latin typeface="Times New Roman"/>
              </a:rPr>
              <a:t>&lt;data/hora&gt;</a:t>
            </a:r>
            <a:endParaRPr b="0" lang="pt-BR" sz="1400" spc="-1" strike="noStrike">
              <a:solidFill>
                <a:srgbClr val="000000"/>
              </a:solidFill>
              <a:latin typeface="Times New Roman"/>
            </a:endParaRPr>
          </a:p>
        </p:txBody>
      </p:sp>
      <p:sp>
        <p:nvSpPr>
          <p:cNvPr id="44" name="PlaceHolder 5"/>
          <p:cNvSpPr>
            <a:spLocks noGrp="1"/>
          </p:cNvSpPr>
          <p:nvPr>
            <p:ph type="ftr" idx="2"/>
          </p:nvPr>
        </p:nvSpPr>
        <p:spPr>
          <a:xfrm>
            <a:off x="0" y="10157400"/>
            <a:ext cx="3280680" cy="534240"/>
          </a:xfrm>
          <a:prstGeom prst="rect">
            <a:avLst/>
          </a:prstGeom>
          <a:noFill/>
          <a:ln w="0">
            <a:noFill/>
          </a:ln>
        </p:spPr>
        <p:txBody>
          <a:bodyPr lIns="0" rIns="0" tIns="0" bIns="0" anchor="b">
            <a:noAutofit/>
          </a:bodyPr>
          <a:lstStyle>
            <a:lvl1pPr indent="0">
              <a:buNone/>
              <a:defRPr b="0" lang="pt-BR" sz="1400" spc="-1" strike="noStrike">
                <a:solidFill>
                  <a:srgbClr val="000000"/>
                </a:solidFill>
                <a:latin typeface="Times New Roman"/>
              </a:defRPr>
            </a:lvl1pPr>
          </a:lstStyle>
          <a:p>
            <a:pPr indent="0">
              <a:buNone/>
            </a:pPr>
            <a:r>
              <a:rPr b="0" lang="pt-BR" sz="1400" spc="-1" strike="noStrike">
                <a:solidFill>
                  <a:srgbClr val="000000"/>
                </a:solidFill>
                <a:latin typeface="Times New Roman"/>
              </a:rPr>
              <a:t>&lt;rodapé&gt;</a:t>
            </a:r>
            <a:endParaRPr b="0" lang="pt-BR" sz="1400" spc="-1" strike="noStrike">
              <a:solidFill>
                <a:srgbClr val="000000"/>
              </a:solidFill>
              <a:latin typeface="Times New Roman"/>
            </a:endParaRPr>
          </a:p>
        </p:txBody>
      </p:sp>
      <p:sp>
        <p:nvSpPr>
          <p:cNvPr id="45" name="PlaceHolder 6"/>
          <p:cNvSpPr>
            <a:spLocks noGrp="1"/>
          </p:cNvSpPr>
          <p:nvPr>
            <p:ph type="sldNum" idx="3"/>
          </p:nvPr>
        </p:nvSpPr>
        <p:spPr>
          <a:xfrm>
            <a:off x="4278960" y="10157400"/>
            <a:ext cx="3280680" cy="534240"/>
          </a:xfrm>
          <a:prstGeom prst="rect">
            <a:avLst/>
          </a:prstGeom>
          <a:noFill/>
          <a:ln w="0">
            <a:noFill/>
          </a:ln>
        </p:spPr>
        <p:txBody>
          <a:bodyPr lIns="0" rIns="0" tIns="0" bIns="0" anchor="b">
            <a:noAutofit/>
          </a:bodyPr>
          <a:lstStyle>
            <a:lvl1pPr indent="0" algn="r">
              <a:buNone/>
              <a:defRPr b="0" lang="pt-BR" sz="1400" spc="-1" strike="noStrike">
                <a:solidFill>
                  <a:srgbClr val="000000"/>
                </a:solidFill>
                <a:latin typeface="Times New Roman"/>
              </a:defRPr>
            </a:lvl1pPr>
          </a:lstStyle>
          <a:p>
            <a:pPr indent="0" algn="r">
              <a:buNone/>
            </a:pPr>
            <a:fld id="{F24877CF-BA50-4FD7-BFA0-7DC055950938}" type="slidenum">
              <a:rPr b="0" lang="pt-BR" sz="1400" spc="-1" strike="noStrike">
                <a:solidFill>
                  <a:srgbClr val="000000"/>
                </a:solidFill>
                <a:latin typeface="Times New Roman"/>
              </a:rPr>
              <a:t>&lt;número&gt;</a:t>
            </a:fld>
            <a:endParaRPr b="0" lang="pt-BR"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PlaceHolder 1"/>
          <p:cNvSpPr>
            <a:spLocks noGrp="1"/>
          </p:cNvSpPr>
          <p:nvPr>
            <p:ph type="sldImg"/>
          </p:nvPr>
        </p:nvSpPr>
        <p:spPr>
          <a:xfrm>
            <a:off x="422280" y="1241280"/>
            <a:ext cx="5931360" cy="3328200"/>
          </a:xfrm>
          <a:prstGeom prst="rect">
            <a:avLst/>
          </a:prstGeom>
          <a:ln w="0">
            <a:noFill/>
          </a:ln>
        </p:spPr>
      </p:sp>
      <p:sp>
        <p:nvSpPr>
          <p:cNvPr id="148" name="PlaceHolder 2"/>
          <p:cNvSpPr>
            <a:spLocks noGrp="1"/>
          </p:cNvSpPr>
          <p:nvPr>
            <p:ph type="body"/>
          </p:nvPr>
        </p:nvSpPr>
        <p:spPr>
          <a:xfrm>
            <a:off x="679680" y="4777200"/>
            <a:ext cx="5414400" cy="3884400"/>
          </a:xfrm>
          <a:prstGeom prst="rect">
            <a:avLst/>
          </a:prstGeom>
          <a:noFill/>
          <a:ln w="0">
            <a:noFill/>
          </a:ln>
        </p:spPr>
        <p:txBody>
          <a:bodyPr lIns="0" rIns="0" tIns="0" bIns="0" anchor="t">
            <a:noAutofit/>
          </a:bodyPr>
          <a:p>
            <a:pPr marL="216000" indent="-216000">
              <a:buNone/>
            </a:pPr>
            <a:endParaRPr b="0" lang="pt-BR" sz="1800" spc="-1" strike="noStrike">
              <a:solidFill>
                <a:srgbClr val="000000"/>
              </a:solidFill>
              <a:latin typeface="Arial"/>
            </a:endParaRPr>
          </a:p>
        </p:txBody>
      </p:sp>
      <p:sp>
        <p:nvSpPr>
          <p:cNvPr id="149" name="Google Shape;63;p1:notes"/>
          <p:cNvSpPr/>
          <p:nvPr/>
        </p:nvSpPr>
        <p:spPr>
          <a:xfrm>
            <a:off x="3850560" y="9428760"/>
            <a:ext cx="2921760" cy="474120"/>
          </a:xfrm>
          <a:prstGeom prst="rect">
            <a:avLst/>
          </a:prstGeom>
          <a:noFill/>
          <a:ln w="0">
            <a:noFill/>
          </a:ln>
        </p:spPr>
        <p:style>
          <a:lnRef idx="0"/>
          <a:fillRef idx="0"/>
          <a:effectRef idx="0"/>
          <a:fontRef idx="minor"/>
        </p:style>
        <p:txBody>
          <a:bodyPr lIns="0" rIns="0" tIns="0" bIns="0" anchor="b">
            <a:noAutofit/>
          </a:bodyPr>
          <a:p>
            <a:pPr algn="r">
              <a:lnSpc>
                <a:spcPct val="100000"/>
              </a:lnSpc>
              <a:tabLst>
                <a:tab algn="l" pos="0"/>
              </a:tabLst>
            </a:pPr>
            <a:fld id="{4AD89347-4D82-4AF5-8DD9-F0AFBDDDB7F4}" type="slidenum">
              <a:rPr b="0" lang="pt-BR" sz="1200" spc="-1" strike="noStrike">
                <a:solidFill>
                  <a:srgbClr val="000000"/>
                </a:solidFill>
                <a:latin typeface="Arial"/>
                <a:ea typeface="Arial"/>
              </a:rPr>
              <a:t>&lt;número&gt;</a:t>
            </a:fld>
            <a:endParaRPr b="0" lang="pt-BR" sz="1200" spc="-1" strike="noStrike">
              <a:solidFill>
                <a:srgbClr val="000000"/>
              </a:solidFill>
              <a:latin typeface="Arial"/>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PlaceHolder 1"/>
          <p:cNvSpPr>
            <a:spLocks noGrp="1"/>
          </p:cNvSpPr>
          <p:nvPr>
            <p:ph type="sldImg"/>
          </p:nvPr>
        </p:nvSpPr>
        <p:spPr>
          <a:xfrm>
            <a:off x="422280" y="1241280"/>
            <a:ext cx="5931360" cy="3328200"/>
          </a:xfrm>
          <a:prstGeom prst="rect">
            <a:avLst/>
          </a:prstGeom>
          <a:ln w="0">
            <a:noFill/>
          </a:ln>
        </p:spPr>
      </p:sp>
      <p:sp>
        <p:nvSpPr>
          <p:cNvPr id="151" name="PlaceHolder 2"/>
          <p:cNvSpPr>
            <a:spLocks noGrp="1"/>
          </p:cNvSpPr>
          <p:nvPr>
            <p:ph type="body"/>
          </p:nvPr>
        </p:nvSpPr>
        <p:spPr>
          <a:xfrm>
            <a:off x="679680" y="4777200"/>
            <a:ext cx="5414400" cy="3884400"/>
          </a:xfrm>
          <a:prstGeom prst="rect">
            <a:avLst/>
          </a:prstGeom>
          <a:noFill/>
          <a:ln w="0">
            <a:noFill/>
          </a:ln>
        </p:spPr>
        <p:txBody>
          <a:bodyPr lIns="0" rIns="0" tIns="0" bIns="0" anchor="t">
            <a:noAutofit/>
          </a:bodyPr>
          <a:p>
            <a:pPr marL="216000" indent="-216000">
              <a:buNone/>
            </a:pPr>
            <a:endParaRPr b="0" lang="pt-BR" sz="1800" spc="-1" strike="noStrike">
              <a:solidFill>
                <a:srgbClr val="000000"/>
              </a:solidFill>
              <a:latin typeface="Arial"/>
            </a:endParaRPr>
          </a:p>
        </p:txBody>
      </p:sp>
      <p:sp>
        <p:nvSpPr>
          <p:cNvPr id="152" name="Google Shape;72;p2:notes 3"/>
          <p:cNvSpPr/>
          <p:nvPr/>
        </p:nvSpPr>
        <p:spPr>
          <a:xfrm>
            <a:off x="3850560" y="9428760"/>
            <a:ext cx="2921760" cy="474120"/>
          </a:xfrm>
          <a:prstGeom prst="rect">
            <a:avLst/>
          </a:prstGeom>
          <a:noFill/>
          <a:ln w="0">
            <a:noFill/>
          </a:ln>
        </p:spPr>
        <p:style>
          <a:lnRef idx="0"/>
          <a:fillRef idx="0"/>
          <a:effectRef idx="0"/>
          <a:fontRef idx="minor"/>
        </p:style>
        <p:txBody>
          <a:bodyPr lIns="0" rIns="0" tIns="0" bIns="0" anchor="b">
            <a:noAutofit/>
          </a:bodyPr>
          <a:p>
            <a:pPr algn="r">
              <a:lnSpc>
                <a:spcPct val="100000"/>
              </a:lnSpc>
              <a:tabLst>
                <a:tab algn="l" pos="0"/>
              </a:tabLst>
            </a:pPr>
            <a:fld id="{9E1B72A7-427E-45B8-854A-28A5E5903BC9}" type="slidenum">
              <a:rPr b="0" lang="pt-BR" sz="1200" spc="-1" strike="noStrike">
                <a:solidFill>
                  <a:srgbClr val="000000"/>
                </a:solidFill>
                <a:latin typeface="Arial"/>
                <a:ea typeface="Arial"/>
              </a:rPr>
              <a:t>&lt;número&gt;</a:t>
            </a:fld>
            <a:endParaRPr b="0" lang="pt-BR" sz="1200" spc="-1" strike="noStrike">
              <a:solidFill>
                <a:srgbClr val="000000"/>
              </a:solidFill>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PlaceHolder 1"/>
          <p:cNvSpPr>
            <a:spLocks noGrp="1"/>
          </p:cNvSpPr>
          <p:nvPr>
            <p:ph type="sldImg"/>
          </p:nvPr>
        </p:nvSpPr>
        <p:spPr>
          <a:xfrm>
            <a:off x="422280" y="1241280"/>
            <a:ext cx="5931360" cy="3328200"/>
          </a:xfrm>
          <a:prstGeom prst="rect">
            <a:avLst/>
          </a:prstGeom>
          <a:ln w="0">
            <a:noFill/>
          </a:ln>
        </p:spPr>
      </p:sp>
      <p:sp>
        <p:nvSpPr>
          <p:cNvPr id="154" name="PlaceHolder 2"/>
          <p:cNvSpPr>
            <a:spLocks noGrp="1"/>
          </p:cNvSpPr>
          <p:nvPr>
            <p:ph type="body"/>
          </p:nvPr>
        </p:nvSpPr>
        <p:spPr>
          <a:xfrm>
            <a:off x="679680" y="4777200"/>
            <a:ext cx="5414400" cy="3884400"/>
          </a:xfrm>
          <a:prstGeom prst="rect">
            <a:avLst/>
          </a:prstGeom>
          <a:noFill/>
          <a:ln w="0">
            <a:noFill/>
          </a:ln>
        </p:spPr>
        <p:txBody>
          <a:bodyPr lIns="0" rIns="0" tIns="0" bIns="0" anchor="t">
            <a:noAutofit/>
          </a:bodyPr>
          <a:p>
            <a:pPr marL="216000" indent="-216000">
              <a:buNone/>
            </a:pPr>
            <a:endParaRPr b="0" lang="pt-BR" sz="1800" spc="-1" strike="noStrike">
              <a:solidFill>
                <a:srgbClr val="000000"/>
              </a:solidFill>
              <a:latin typeface="Arial"/>
            </a:endParaRPr>
          </a:p>
        </p:txBody>
      </p:sp>
      <p:sp>
        <p:nvSpPr>
          <p:cNvPr id="155" name="Google Shape;72;p2:notes"/>
          <p:cNvSpPr/>
          <p:nvPr/>
        </p:nvSpPr>
        <p:spPr>
          <a:xfrm>
            <a:off x="3850560" y="9428760"/>
            <a:ext cx="2921760" cy="474120"/>
          </a:xfrm>
          <a:prstGeom prst="rect">
            <a:avLst/>
          </a:prstGeom>
          <a:noFill/>
          <a:ln w="0">
            <a:noFill/>
          </a:ln>
        </p:spPr>
        <p:style>
          <a:lnRef idx="0"/>
          <a:fillRef idx="0"/>
          <a:effectRef idx="0"/>
          <a:fontRef idx="minor"/>
        </p:style>
        <p:txBody>
          <a:bodyPr lIns="0" rIns="0" tIns="0" bIns="0" anchor="b">
            <a:noAutofit/>
          </a:bodyPr>
          <a:p>
            <a:pPr algn="r">
              <a:lnSpc>
                <a:spcPct val="100000"/>
              </a:lnSpc>
              <a:tabLst>
                <a:tab algn="l" pos="0"/>
              </a:tabLst>
            </a:pPr>
            <a:fld id="{88D58A87-946E-4BE8-9056-CE85FFE212FF}" type="slidenum">
              <a:rPr b="0" lang="pt-BR" sz="1200" spc="-1" strike="noStrike">
                <a:solidFill>
                  <a:srgbClr val="000000"/>
                </a:solidFill>
                <a:latin typeface="Arial"/>
                <a:ea typeface="Arial"/>
              </a:rPr>
              <a:t>&lt;número&gt;</a:t>
            </a:fld>
            <a:endParaRPr b="0" lang="pt-BR" sz="1200" spc="-1" strike="noStrike">
              <a:solidFill>
                <a:srgbClr val="000000"/>
              </a:solidFill>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gn="ctr">
              <a:buNone/>
            </a:pPr>
            <a:endParaRPr b="0" lang="pt-BR" sz="4400" spc="-1" strike="noStrike">
              <a:solidFill>
                <a:srgbClr val="000000"/>
              </a:solidFill>
              <a:latin typeface="Arial"/>
            </a:endParaRPr>
          </a:p>
        </p:txBody>
      </p:sp>
      <p:sp>
        <p:nvSpPr>
          <p:cNvPr id="26" name="PlaceHolder 2"/>
          <p:cNvSpPr>
            <a:spLocks noGrp="1"/>
          </p:cNvSpPr>
          <p:nvPr>
            <p:ph/>
          </p:nvPr>
        </p:nvSpPr>
        <p:spPr>
          <a:xfrm>
            <a:off x="457200" y="1337040"/>
            <a:ext cx="822888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27" name="PlaceHolder 3"/>
          <p:cNvSpPr>
            <a:spLocks noGrp="1"/>
          </p:cNvSpPr>
          <p:nvPr>
            <p:ph/>
          </p:nvPr>
        </p:nvSpPr>
        <p:spPr>
          <a:xfrm>
            <a:off x="457200" y="3067920"/>
            <a:ext cx="822888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gn="ctr">
              <a:buNone/>
            </a:pPr>
            <a:endParaRPr b="0" lang="pt-BR" sz="4400" spc="-1" strike="noStrike">
              <a:solidFill>
                <a:srgbClr val="000000"/>
              </a:solidFill>
              <a:latin typeface="Arial"/>
            </a:endParaRPr>
          </a:p>
        </p:txBody>
      </p:sp>
      <p:sp>
        <p:nvSpPr>
          <p:cNvPr id="29" name="PlaceHolder 2"/>
          <p:cNvSpPr>
            <a:spLocks noGrp="1"/>
          </p:cNvSpPr>
          <p:nvPr>
            <p:ph/>
          </p:nvPr>
        </p:nvSpPr>
        <p:spPr>
          <a:xfrm>
            <a:off x="457200" y="1337040"/>
            <a:ext cx="401544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30" name="PlaceHolder 3"/>
          <p:cNvSpPr>
            <a:spLocks noGrp="1"/>
          </p:cNvSpPr>
          <p:nvPr>
            <p:ph/>
          </p:nvPr>
        </p:nvSpPr>
        <p:spPr>
          <a:xfrm>
            <a:off x="4673880" y="1337040"/>
            <a:ext cx="401544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31" name="PlaceHolder 4"/>
          <p:cNvSpPr>
            <a:spLocks noGrp="1"/>
          </p:cNvSpPr>
          <p:nvPr>
            <p:ph/>
          </p:nvPr>
        </p:nvSpPr>
        <p:spPr>
          <a:xfrm>
            <a:off x="457200" y="3067920"/>
            <a:ext cx="401544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32" name="PlaceHolder 5"/>
          <p:cNvSpPr>
            <a:spLocks noGrp="1"/>
          </p:cNvSpPr>
          <p:nvPr>
            <p:ph/>
          </p:nvPr>
        </p:nvSpPr>
        <p:spPr>
          <a:xfrm>
            <a:off x="4673880" y="3067920"/>
            <a:ext cx="401544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gn="ctr">
              <a:buNone/>
            </a:pPr>
            <a:endParaRPr b="0" lang="pt-BR" sz="4400" spc="-1" strike="noStrike">
              <a:solidFill>
                <a:srgbClr val="000000"/>
              </a:solidFill>
              <a:latin typeface="Arial"/>
            </a:endParaRPr>
          </a:p>
        </p:txBody>
      </p:sp>
      <p:sp>
        <p:nvSpPr>
          <p:cNvPr id="34" name="PlaceHolder 2"/>
          <p:cNvSpPr>
            <a:spLocks noGrp="1"/>
          </p:cNvSpPr>
          <p:nvPr>
            <p:ph/>
          </p:nvPr>
        </p:nvSpPr>
        <p:spPr>
          <a:xfrm>
            <a:off x="457200" y="1337040"/>
            <a:ext cx="264960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35" name="PlaceHolder 3"/>
          <p:cNvSpPr>
            <a:spLocks noGrp="1"/>
          </p:cNvSpPr>
          <p:nvPr>
            <p:ph/>
          </p:nvPr>
        </p:nvSpPr>
        <p:spPr>
          <a:xfrm>
            <a:off x="3239640" y="1337040"/>
            <a:ext cx="264960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36" name="PlaceHolder 4"/>
          <p:cNvSpPr>
            <a:spLocks noGrp="1"/>
          </p:cNvSpPr>
          <p:nvPr>
            <p:ph/>
          </p:nvPr>
        </p:nvSpPr>
        <p:spPr>
          <a:xfrm>
            <a:off x="6022080" y="1337040"/>
            <a:ext cx="264960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37" name="PlaceHolder 5"/>
          <p:cNvSpPr>
            <a:spLocks noGrp="1"/>
          </p:cNvSpPr>
          <p:nvPr>
            <p:ph/>
          </p:nvPr>
        </p:nvSpPr>
        <p:spPr>
          <a:xfrm>
            <a:off x="457200" y="3067920"/>
            <a:ext cx="264960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38" name="PlaceHolder 6"/>
          <p:cNvSpPr>
            <a:spLocks noGrp="1"/>
          </p:cNvSpPr>
          <p:nvPr>
            <p:ph/>
          </p:nvPr>
        </p:nvSpPr>
        <p:spPr>
          <a:xfrm>
            <a:off x="3239640" y="3067920"/>
            <a:ext cx="264960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39" name="PlaceHolder 7"/>
          <p:cNvSpPr>
            <a:spLocks noGrp="1"/>
          </p:cNvSpPr>
          <p:nvPr>
            <p:ph/>
          </p:nvPr>
        </p:nvSpPr>
        <p:spPr>
          <a:xfrm>
            <a:off x="6022080" y="3067920"/>
            <a:ext cx="264960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gn="ctr">
              <a:buNone/>
            </a:pPr>
            <a:endParaRPr b="0" lang="pt-BR" sz="4400" spc="-1" strike="noStrike">
              <a:solidFill>
                <a:srgbClr val="000000"/>
              </a:solidFill>
              <a:latin typeface="Arial"/>
            </a:endParaRPr>
          </a:p>
        </p:txBody>
      </p:sp>
      <p:sp>
        <p:nvSpPr>
          <p:cNvPr id="5" name="PlaceHolder 2"/>
          <p:cNvSpPr>
            <a:spLocks noGrp="1"/>
          </p:cNvSpPr>
          <p:nvPr>
            <p:ph type="subTitle"/>
          </p:nvPr>
        </p:nvSpPr>
        <p:spPr>
          <a:xfrm>
            <a:off x="457200" y="1337040"/>
            <a:ext cx="8228880" cy="3313800"/>
          </a:xfrm>
          <a:prstGeom prst="rect">
            <a:avLst/>
          </a:prstGeom>
          <a:noFill/>
          <a:ln w="0">
            <a:noFill/>
          </a:ln>
        </p:spPr>
        <p:txBody>
          <a:bodyPr lIns="0" rIns="0" tIns="0" bIns="0" anchor="ctr">
            <a:noAutofit/>
          </a:bodyPr>
          <a:p>
            <a:pPr indent="0" algn="ctr">
              <a:buNone/>
            </a:pPr>
            <a:endParaRPr b="0" lang="pt-BR" sz="32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gn="ctr">
              <a:buNone/>
            </a:pPr>
            <a:endParaRPr b="0" lang="pt-BR" sz="4400" spc="-1" strike="noStrike">
              <a:solidFill>
                <a:srgbClr val="000000"/>
              </a:solidFill>
              <a:latin typeface="Arial"/>
            </a:endParaRPr>
          </a:p>
        </p:txBody>
      </p:sp>
      <p:sp>
        <p:nvSpPr>
          <p:cNvPr id="7" name="PlaceHolder 2"/>
          <p:cNvSpPr>
            <a:spLocks noGrp="1"/>
          </p:cNvSpPr>
          <p:nvPr>
            <p:ph/>
          </p:nvPr>
        </p:nvSpPr>
        <p:spPr>
          <a:xfrm>
            <a:off x="457200" y="1337040"/>
            <a:ext cx="8228880" cy="33138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gn="ctr">
              <a:buNone/>
            </a:pPr>
            <a:endParaRPr b="0" lang="pt-BR" sz="4400" spc="-1" strike="noStrike">
              <a:solidFill>
                <a:srgbClr val="000000"/>
              </a:solidFill>
              <a:latin typeface="Arial"/>
            </a:endParaRPr>
          </a:p>
        </p:txBody>
      </p:sp>
      <p:sp>
        <p:nvSpPr>
          <p:cNvPr id="9" name="PlaceHolder 2"/>
          <p:cNvSpPr>
            <a:spLocks noGrp="1"/>
          </p:cNvSpPr>
          <p:nvPr>
            <p:ph/>
          </p:nvPr>
        </p:nvSpPr>
        <p:spPr>
          <a:xfrm>
            <a:off x="457200" y="1337040"/>
            <a:ext cx="4015440" cy="33138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10" name="PlaceHolder 3"/>
          <p:cNvSpPr>
            <a:spLocks noGrp="1"/>
          </p:cNvSpPr>
          <p:nvPr>
            <p:ph/>
          </p:nvPr>
        </p:nvSpPr>
        <p:spPr>
          <a:xfrm>
            <a:off x="4673880" y="1337040"/>
            <a:ext cx="4015440" cy="33138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gn="ctr">
              <a:buNone/>
            </a:pPr>
            <a:endParaRPr b="0" lang="pt-BR" sz="4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5760" y="226080"/>
            <a:ext cx="8223840" cy="4398480"/>
          </a:xfrm>
          <a:prstGeom prst="rect">
            <a:avLst/>
          </a:prstGeom>
          <a:noFill/>
          <a:ln w="0">
            <a:noFill/>
          </a:ln>
        </p:spPr>
        <p:txBody>
          <a:bodyPr lIns="0" rIns="0" tIns="0" bIns="0" anchor="ctr">
            <a:noAutofit/>
          </a:bodyPr>
          <a:p>
            <a:pPr algn="ctr"/>
            <a:endParaRPr b="0" lang="pt-BR" sz="32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gn="ctr">
              <a:buNone/>
            </a:pPr>
            <a:endParaRPr b="0" lang="pt-BR" sz="4400" spc="-1" strike="noStrike">
              <a:solidFill>
                <a:srgbClr val="000000"/>
              </a:solidFill>
              <a:latin typeface="Arial"/>
            </a:endParaRPr>
          </a:p>
        </p:txBody>
      </p:sp>
      <p:sp>
        <p:nvSpPr>
          <p:cNvPr id="14" name="PlaceHolder 2"/>
          <p:cNvSpPr>
            <a:spLocks noGrp="1"/>
          </p:cNvSpPr>
          <p:nvPr>
            <p:ph/>
          </p:nvPr>
        </p:nvSpPr>
        <p:spPr>
          <a:xfrm>
            <a:off x="457200" y="1337040"/>
            <a:ext cx="401544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15" name="PlaceHolder 3"/>
          <p:cNvSpPr>
            <a:spLocks noGrp="1"/>
          </p:cNvSpPr>
          <p:nvPr>
            <p:ph/>
          </p:nvPr>
        </p:nvSpPr>
        <p:spPr>
          <a:xfrm>
            <a:off x="4673880" y="1337040"/>
            <a:ext cx="4015440" cy="33138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16" name="PlaceHolder 4"/>
          <p:cNvSpPr>
            <a:spLocks noGrp="1"/>
          </p:cNvSpPr>
          <p:nvPr>
            <p:ph/>
          </p:nvPr>
        </p:nvSpPr>
        <p:spPr>
          <a:xfrm>
            <a:off x="457200" y="3067920"/>
            <a:ext cx="401544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gn="ctr">
              <a:buNone/>
            </a:pPr>
            <a:endParaRPr b="0" lang="pt-BR" sz="4400" spc="-1" strike="noStrike">
              <a:solidFill>
                <a:srgbClr val="000000"/>
              </a:solidFill>
              <a:latin typeface="Arial"/>
            </a:endParaRPr>
          </a:p>
        </p:txBody>
      </p:sp>
      <p:sp>
        <p:nvSpPr>
          <p:cNvPr id="18" name="PlaceHolder 2"/>
          <p:cNvSpPr>
            <a:spLocks noGrp="1"/>
          </p:cNvSpPr>
          <p:nvPr>
            <p:ph/>
          </p:nvPr>
        </p:nvSpPr>
        <p:spPr>
          <a:xfrm>
            <a:off x="457200" y="1337040"/>
            <a:ext cx="4015440" cy="33138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19" name="PlaceHolder 3"/>
          <p:cNvSpPr>
            <a:spLocks noGrp="1"/>
          </p:cNvSpPr>
          <p:nvPr>
            <p:ph/>
          </p:nvPr>
        </p:nvSpPr>
        <p:spPr>
          <a:xfrm>
            <a:off x="4673880" y="1337040"/>
            <a:ext cx="401544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20" name="PlaceHolder 4"/>
          <p:cNvSpPr>
            <a:spLocks noGrp="1"/>
          </p:cNvSpPr>
          <p:nvPr>
            <p:ph/>
          </p:nvPr>
        </p:nvSpPr>
        <p:spPr>
          <a:xfrm>
            <a:off x="4673880" y="3067920"/>
            <a:ext cx="401544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gn="ctr">
              <a:buNone/>
            </a:pPr>
            <a:endParaRPr b="0" lang="pt-BR" sz="4400" spc="-1" strike="noStrike">
              <a:solidFill>
                <a:srgbClr val="000000"/>
              </a:solidFill>
              <a:latin typeface="Arial"/>
            </a:endParaRPr>
          </a:p>
        </p:txBody>
      </p:sp>
      <p:sp>
        <p:nvSpPr>
          <p:cNvPr id="22" name="PlaceHolder 2"/>
          <p:cNvSpPr>
            <a:spLocks noGrp="1"/>
          </p:cNvSpPr>
          <p:nvPr>
            <p:ph/>
          </p:nvPr>
        </p:nvSpPr>
        <p:spPr>
          <a:xfrm>
            <a:off x="457200" y="1337040"/>
            <a:ext cx="401544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23" name="PlaceHolder 3"/>
          <p:cNvSpPr>
            <a:spLocks noGrp="1"/>
          </p:cNvSpPr>
          <p:nvPr>
            <p:ph/>
          </p:nvPr>
        </p:nvSpPr>
        <p:spPr>
          <a:xfrm>
            <a:off x="4673880" y="1337040"/>
            <a:ext cx="401544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
        <p:nvSpPr>
          <p:cNvPr id="24" name="PlaceHolder 4"/>
          <p:cNvSpPr>
            <a:spLocks noGrp="1"/>
          </p:cNvSpPr>
          <p:nvPr>
            <p:ph/>
          </p:nvPr>
        </p:nvSpPr>
        <p:spPr>
          <a:xfrm>
            <a:off x="457200" y="3067920"/>
            <a:ext cx="8228880" cy="1580400"/>
          </a:xfrm>
          <a:prstGeom prst="rect">
            <a:avLst/>
          </a:prstGeom>
          <a:noFill/>
          <a:ln w="0">
            <a:noFill/>
          </a:ln>
        </p:spPr>
        <p:txBody>
          <a:bodyPr lIns="0" rIns="0" tIns="0" bIns="0" anchor="t">
            <a:normAutofit/>
          </a:bodyPr>
          <a:p>
            <a:pPr indent="0">
              <a:spcBef>
                <a:spcPts val="1417"/>
              </a:spcBef>
              <a:buNone/>
            </a:pPr>
            <a:endParaRPr b="0" lang="pt-BR" sz="32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buNone/>
            </a:pPr>
            <a:r>
              <a:rPr b="0" lang="pt-BR" sz="1800" spc="-1" strike="noStrike">
                <a:solidFill>
                  <a:srgbClr val="000000"/>
                </a:solidFill>
                <a:latin typeface="Arial"/>
              </a:rPr>
              <a:t>Clique para editar o formato do texto do título</a:t>
            </a:r>
            <a:endParaRPr b="0" lang="pt-BR" sz="1800" spc="-1" strike="noStrike">
              <a:solidFill>
                <a:srgbClr val="000000"/>
              </a:solidFill>
              <a:latin typeface="Arial"/>
            </a:endParaRPr>
          </a:p>
        </p:txBody>
      </p:sp>
      <p:sp>
        <p:nvSpPr>
          <p:cNvPr id="1" name="PlaceHolder 2"/>
          <p:cNvSpPr>
            <a:spLocks noGrp="1"/>
          </p:cNvSpPr>
          <p:nvPr>
            <p:ph type="body"/>
          </p:nvPr>
        </p:nvSpPr>
        <p:spPr>
          <a:xfrm>
            <a:off x="457200" y="1337040"/>
            <a:ext cx="4015440" cy="1580400"/>
          </a:xfrm>
          <a:prstGeom prst="rect">
            <a:avLst/>
          </a:prstGeom>
          <a:noFill/>
          <a:ln w="0">
            <a:noFill/>
          </a:ln>
        </p:spPr>
        <p:txBody>
          <a:bodyPr lIns="0" rIns="0" tIns="0" bIns="0" anchor="t">
            <a:normAutofit fontScale="62222" lnSpcReduction="10000"/>
          </a:bodyPr>
          <a:p>
            <a:pPr marL="432000" indent="-324000">
              <a:spcBef>
                <a:spcPts val="1417"/>
              </a:spcBef>
              <a:buClr>
                <a:srgbClr val="000000"/>
              </a:buClr>
              <a:buSzPct val="45000"/>
              <a:buFont typeface="Wingdings" charset="2"/>
              <a:buChar char=""/>
            </a:pPr>
            <a:r>
              <a:rPr b="0" lang="pt-BR" sz="1800" spc="-1" strike="noStrike">
                <a:solidFill>
                  <a:srgbClr val="000000"/>
                </a:solidFill>
                <a:latin typeface="Arial"/>
              </a:rPr>
              <a:t>Clique para editar o formato de texto dos tópicos</a:t>
            </a:r>
            <a:endParaRPr b="0" lang="pt-BR"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pt-BR" sz="1800" spc="-1" strike="noStrike">
                <a:solidFill>
                  <a:srgbClr val="000000"/>
                </a:solidFill>
                <a:latin typeface="Arial"/>
              </a:rPr>
              <a:t>2.º nível de tópicos</a:t>
            </a:r>
            <a:endParaRPr b="0" lang="pt-BR"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pt-BR" sz="1800" spc="-1" strike="noStrike">
                <a:solidFill>
                  <a:srgbClr val="000000"/>
                </a:solidFill>
                <a:latin typeface="Arial"/>
              </a:rPr>
              <a:t>3.º nível de tópicos</a:t>
            </a:r>
            <a:endParaRPr b="0" lang="pt-BR"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pt-BR" sz="1800" spc="-1" strike="noStrike">
                <a:solidFill>
                  <a:srgbClr val="000000"/>
                </a:solidFill>
                <a:latin typeface="Arial"/>
              </a:rPr>
              <a:t>4.º nível de tópicos</a:t>
            </a:r>
            <a:endParaRPr b="0" lang="pt-BR"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pt-BR" sz="1800" spc="-1" strike="noStrike">
                <a:solidFill>
                  <a:srgbClr val="000000"/>
                </a:solidFill>
                <a:latin typeface="Arial"/>
              </a:rPr>
              <a:t>5.º nível de tópicos</a:t>
            </a:r>
            <a:endParaRPr b="0" lang="pt-BR"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pt-BR" sz="1800" spc="-1" strike="noStrike">
                <a:solidFill>
                  <a:srgbClr val="000000"/>
                </a:solidFill>
                <a:latin typeface="Arial"/>
              </a:rPr>
              <a:t>6.º nível de tópicos</a:t>
            </a:r>
            <a:endParaRPr b="0" lang="pt-BR"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pt-BR" sz="1800" spc="-1" strike="noStrike">
                <a:solidFill>
                  <a:srgbClr val="000000"/>
                </a:solidFill>
                <a:latin typeface="Arial"/>
              </a:rPr>
              <a:t>7.º nível de tópicos</a:t>
            </a:r>
            <a:endParaRPr b="0" lang="pt-BR" sz="1800" spc="-1" strike="noStrike">
              <a:solidFill>
                <a:srgbClr val="000000"/>
              </a:solidFill>
              <a:latin typeface="Arial"/>
            </a:endParaRPr>
          </a:p>
        </p:txBody>
      </p:sp>
      <p:sp>
        <p:nvSpPr>
          <p:cNvPr id="2" name="PlaceHolder 3"/>
          <p:cNvSpPr>
            <a:spLocks noGrp="1"/>
          </p:cNvSpPr>
          <p:nvPr>
            <p:ph type="body"/>
          </p:nvPr>
        </p:nvSpPr>
        <p:spPr>
          <a:xfrm>
            <a:off x="4674240" y="1337040"/>
            <a:ext cx="4015440" cy="1580400"/>
          </a:xfrm>
          <a:prstGeom prst="rect">
            <a:avLst/>
          </a:prstGeom>
          <a:noFill/>
          <a:ln w="0">
            <a:noFill/>
          </a:ln>
        </p:spPr>
        <p:txBody>
          <a:bodyPr lIns="0" rIns="0" tIns="0" bIns="0" anchor="t">
            <a:normAutofit fontScale="62222" lnSpcReduction="10000"/>
          </a:bodyPr>
          <a:p>
            <a:pPr marL="432000" indent="-324000">
              <a:spcBef>
                <a:spcPts val="1417"/>
              </a:spcBef>
              <a:buClr>
                <a:srgbClr val="000000"/>
              </a:buClr>
              <a:buSzPct val="45000"/>
              <a:buFont typeface="Wingdings" charset="2"/>
              <a:buChar char=""/>
            </a:pPr>
            <a:r>
              <a:rPr b="0" lang="pt-BR" sz="1800" spc="-1" strike="noStrike">
                <a:solidFill>
                  <a:srgbClr val="000000"/>
                </a:solidFill>
                <a:latin typeface="Arial"/>
              </a:rPr>
              <a:t>Clique para editar o formato de texto dos tópicos</a:t>
            </a:r>
            <a:endParaRPr b="0" lang="pt-BR"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pt-BR" sz="1800" spc="-1" strike="noStrike">
                <a:solidFill>
                  <a:srgbClr val="000000"/>
                </a:solidFill>
                <a:latin typeface="Arial"/>
              </a:rPr>
              <a:t>2.º nível de tópicos</a:t>
            </a:r>
            <a:endParaRPr b="0" lang="pt-BR"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pt-BR" sz="1800" spc="-1" strike="noStrike">
                <a:solidFill>
                  <a:srgbClr val="000000"/>
                </a:solidFill>
                <a:latin typeface="Arial"/>
              </a:rPr>
              <a:t>3.º nível de tópicos</a:t>
            </a:r>
            <a:endParaRPr b="0" lang="pt-BR"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pt-BR" sz="1800" spc="-1" strike="noStrike">
                <a:solidFill>
                  <a:srgbClr val="000000"/>
                </a:solidFill>
                <a:latin typeface="Arial"/>
              </a:rPr>
              <a:t>4.º nível de tópicos</a:t>
            </a:r>
            <a:endParaRPr b="0" lang="pt-BR"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pt-BR" sz="1800" spc="-1" strike="noStrike">
                <a:solidFill>
                  <a:srgbClr val="000000"/>
                </a:solidFill>
                <a:latin typeface="Arial"/>
              </a:rPr>
              <a:t>5.º nível de tópicos</a:t>
            </a:r>
            <a:endParaRPr b="0" lang="pt-BR"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pt-BR" sz="1800" spc="-1" strike="noStrike">
                <a:solidFill>
                  <a:srgbClr val="000000"/>
                </a:solidFill>
                <a:latin typeface="Arial"/>
              </a:rPr>
              <a:t>6.º nível de tópicos</a:t>
            </a:r>
            <a:endParaRPr b="0" lang="pt-BR"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pt-BR" sz="1800" spc="-1" strike="noStrike">
                <a:solidFill>
                  <a:srgbClr val="000000"/>
                </a:solidFill>
                <a:latin typeface="Arial"/>
              </a:rPr>
              <a:t>7.º nível de tópicos</a:t>
            </a:r>
            <a:endParaRPr b="0" lang="pt-BR" sz="1800" spc="-1" strike="noStrike">
              <a:solidFill>
                <a:srgbClr val="000000"/>
              </a:solidFill>
              <a:latin typeface="Arial"/>
            </a:endParaRPr>
          </a:p>
        </p:txBody>
      </p:sp>
      <p:sp>
        <p:nvSpPr>
          <p:cNvPr id="3" name="PlaceHolder 4"/>
          <p:cNvSpPr>
            <a:spLocks noGrp="1"/>
          </p:cNvSpPr>
          <p:nvPr>
            <p:ph type="body"/>
          </p:nvPr>
        </p:nvSpPr>
        <p:spPr>
          <a:xfrm>
            <a:off x="457200" y="3068280"/>
            <a:ext cx="8228880" cy="1580400"/>
          </a:xfrm>
          <a:prstGeom prst="rect">
            <a:avLst/>
          </a:prstGeom>
          <a:noFill/>
          <a:ln w="0">
            <a:noFill/>
          </a:ln>
        </p:spPr>
        <p:txBody>
          <a:bodyPr lIns="0" rIns="0" tIns="0" bIns="0" anchor="t">
            <a:normAutofit fontScale="75000" lnSpcReduction="20000"/>
          </a:bodyPr>
          <a:p>
            <a:pPr marL="432000" indent="-324000">
              <a:spcBef>
                <a:spcPts val="1417"/>
              </a:spcBef>
              <a:buClr>
                <a:srgbClr val="000000"/>
              </a:buClr>
              <a:buSzPct val="45000"/>
              <a:buFont typeface="Wingdings" charset="2"/>
              <a:buChar char=""/>
            </a:pPr>
            <a:r>
              <a:rPr b="0" lang="pt-BR" sz="1800" spc="-1" strike="noStrike">
                <a:solidFill>
                  <a:srgbClr val="000000"/>
                </a:solidFill>
                <a:latin typeface="Arial"/>
              </a:rPr>
              <a:t>Clique para editar o formato de texto dos tópicos</a:t>
            </a:r>
            <a:endParaRPr b="0" lang="pt-BR"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pt-BR" sz="1800" spc="-1" strike="noStrike">
                <a:solidFill>
                  <a:srgbClr val="000000"/>
                </a:solidFill>
                <a:latin typeface="Arial"/>
              </a:rPr>
              <a:t>2.º nível de tópicos</a:t>
            </a:r>
            <a:endParaRPr b="0" lang="pt-BR"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pt-BR" sz="1800" spc="-1" strike="noStrike">
                <a:solidFill>
                  <a:srgbClr val="000000"/>
                </a:solidFill>
                <a:latin typeface="Arial"/>
              </a:rPr>
              <a:t>3.º nível de tópicos</a:t>
            </a:r>
            <a:endParaRPr b="0" lang="pt-BR"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pt-BR" sz="1800" spc="-1" strike="noStrike">
                <a:solidFill>
                  <a:srgbClr val="000000"/>
                </a:solidFill>
                <a:latin typeface="Arial"/>
              </a:rPr>
              <a:t>4.º nível de tópicos</a:t>
            </a:r>
            <a:endParaRPr b="0" lang="pt-BR"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pt-BR" sz="1800" spc="-1" strike="noStrike">
                <a:solidFill>
                  <a:srgbClr val="000000"/>
                </a:solidFill>
                <a:latin typeface="Arial"/>
              </a:rPr>
              <a:t>5.º nível de tópicos</a:t>
            </a:r>
            <a:endParaRPr b="0" lang="pt-BR"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pt-BR" sz="1800" spc="-1" strike="noStrike">
                <a:solidFill>
                  <a:srgbClr val="000000"/>
                </a:solidFill>
                <a:latin typeface="Arial"/>
              </a:rPr>
              <a:t>6.º nível de tópicos</a:t>
            </a:r>
            <a:endParaRPr b="0" lang="pt-BR"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pt-BR" sz="1800" spc="-1" strike="noStrike">
                <a:solidFill>
                  <a:srgbClr val="000000"/>
                </a:solidFill>
                <a:latin typeface="Arial"/>
              </a:rPr>
              <a:t>7.º nível de tópicos</a:t>
            </a:r>
            <a:endParaRPr b="0" lang="pt-BR" sz="18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9.xml"/><Relationship Id="rId4"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5.png"/><Relationship Id="rId3" Type="http://schemas.openxmlformats.org/officeDocument/2006/relationships/hyperlink" Target="https://www.inca.gov.br/sites/ufu.sti.inca.local/files/media/document/estimativa-2023.pdf" TargetMode="External"/><Relationship Id="rId4" Type="http://schemas.openxmlformats.org/officeDocument/2006/relationships/slideLayout" Target="../slideLayouts/slideLayout9.xml"/>
</Relationships>
</file>

<file path=ppt/slides/_rels/slide1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chart" Target="../charts/chart1.xml"/><Relationship Id="rId3" Type="http://schemas.openxmlformats.org/officeDocument/2006/relationships/oleObject" Target="../embeddings/oleObject1.bin"/><Relationship Id="rId4" Type="http://schemas.openxmlformats.org/officeDocument/2006/relationships/image" Target="../media/image6.wmf"/><Relationship Id="rId5" Type="http://schemas.openxmlformats.org/officeDocument/2006/relationships/slideLayout" Target="../slideLayouts/slideLayout9.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9.xml"/>
</Relationships>
</file>

<file path=ppt/slides/_rels/slide13.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_rels/slide14.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_rels/slide15.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_rels/slide16.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_rels/slide17.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_rels/slide18.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_rels/slide19.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_rels/slide2.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2.png"/><Relationship Id="rId3" Type="http://schemas.openxmlformats.org/officeDocument/2006/relationships/slideLayout" Target="../slideLayouts/slideLayout9.xml"/><Relationship Id="rId4"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_rels/slide2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_rels/slide22.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_rels/slide3.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2.png"/><Relationship Id="rId3" Type="http://schemas.openxmlformats.org/officeDocument/2006/relationships/slideLayout" Target="../slideLayouts/slideLayout9.xml"/><Relationship Id="rId4"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9.xml"/>
</Relationships>
</file>

<file path=ppt/slides/_rels/slide5.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9.xml"/>
</Relationships>
</file>

<file path=ppt/slides/_rels/slide6.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9.xml"/>
</Relationships>
</file>

<file path=ppt/slides/_rels/slide7.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package" Target="../embeddings/oleObject1.docx"/><Relationship Id="rId3" Type="http://schemas.openxmlformats.org/officeDocument/2006/relationships/image" Target="../media/image4.wmf"/><Relationship Id="rId4" Type="http://schemas.openxmlformats.org/officeDocument/2006/relationships/image" Target="../media/image1.png"/><Relationship Id="rId5" Type="http://schemas.openxmlformats.org/officeDocument/2006/relationships/slideLayout" Target="../slideLayouts/slideLayout9.xml"/>
</Relationships>
</file>

<file path=ppt/slides/_rels/slide8.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_rels/slide9.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46" name="Google Shape;65;p1" descr=""/>
          <p:cNvPicPr/>
          <p:nvPr/>
        </p:nvPicPr>
        <p:blipFill>
          <a:blip r:embed="rId1"/>
          <a:stretch/>
        </p:blipFill>
        <p:spPr>
          <a:xfrm>
            <a:off x="53640" y="5400000"/>
            <a:ext cx="9126000" cy="85680"/>
          </a:xfrm>
          <a:prstGeom prst="rect">
            <a:avLst/>
          </a:prstGeom>
          <a:ln w="0">
            <a:noFill/>
          </a:ln>
        </p:spPr>
      </p:pic>
      <p:sp>
        <p:nvSpPr>
          <p:cNvPr id="47" name="Google Shape;66;p1"/>
          <p:cNvSpPr/>
          <p:nvPr/>
        </p:nvSpPr>
        <p:spPr>
          <a:xfrm>
            <a:off x="194760" y="2108160"/>
            <a:ext cx="8624880" cy="1851840"/>
          </a:xfrm>
          <a:prstGeom prst="rect">
            <a:avLst/>
          </a:prstGeom>
          <a:noFill/>
          <a:ln w="0">
            <a:noFill/>
          </a:ln>
        </p:spPr>
        <p:style>
          <a:lnRef idx="0"/>
          <a:fillRef idx="0"/>
          <a:effectRef idx="0"/>
          <a:fontRef idx="minor"/>
        </p:style>
        <p:txBody>
          <a:bodyPr lIns="90000" rIns="90000" tIns="45000" bIns="45000" anchor="t">
            <a:spAutoFit/>
          </a:bodyPr>
          <a:p>
            <a:pPr algn="ctr">
              <a:lnSpc>
                <a:spcPct val="115000"/>
              </a:lnSpc>
              <a:tabLst>
                <a:tab algn="l" pos="0"/>
              </a:tabLst>
            </a:pPr>
            <a:r>
              <a:rPr b="1" lang="pt-BR" sz="2600" spc="-1" strike="noStrike">
                <a:solidFill>
                  <a:srgbClr val="2a6099"/>
                </a:solidFill>
                <a:latin typeface="Arial"/>
                <a:ea typeface="Arial"/>
              </a:rPr>
              <a:t>Atualização do Plano de Atenção para Diagnóstico e Tratamento do Câncer no Estado do Paraná</a:t>
            </a:r>
            <a:endParaRPr b="0" lang="pt-BR" sz="2600" spc="-1" strike="noStrike">
              <a:solidFill>
                <a:srgbClr val="000000"/>
              </a:solidFill>
              <a:latin typeface="Arial"/>
            </a:endParaRPr>
          </a:p>
          <a:p>
            <a:pPr>
              <a:lnSpc>
                <a:spcPct val="115000"/>
              </a:lnSpc>
              <a:tabLst>
                <a:tab algn="l" pos="0"/>
              </a:tabLst>
            </a:pPr>
            <a:endParaRPr b="0" lang="pt-BR" sz="2600" spc="-1" strike="noStrike">
              <a:solidFill>
                <a:srgbClr val="000000"/>
              </a:solidFill>
              <a:latin typeface="Arial"/>
            </a:endParaRPr>
          </a:p>
          <a:p>
            <a:pPr>
              <a:lnSpc>
                <a:spcPct val="100000"/>
              </a:lnSpc>
              <a:tabLst>
                <a:tab algn="l" pos="0"/>
              </a:tabLst>
            </a:pPr>
            <a:endParaRPr b="0" lang="pt-BR" sz="2600" spc="-1" strike="noStrike">
              <a:solidFill>
                <a:srgbClr val="000000"/>
              </a:solidFill>
              <a:latin typeface="Arial"/>
            </a:endParaRPr>
          </a:p>
        </p:txBody>
      </p:sp>
      <p:pic>
        <p:nvPicPr>
          <p:cNvPr id="48" name="Google Shape;67;p1" descr=""/>
          <p:cNvPicPr/>
          <p:nvPr/>
        </p:nvPicPr>
        <p:blipFill>
          <a:blip r:embed="rId2"/>
          <a:stretch/>
        </p:blipFill>
        <p:spPr>
          <a:xfrm>
            <a:off x="6478920" y="148320"/>
            <a:ext cx="2481840" cy="1332000"/>
          </a:xfrm>
          <a:prstGeom prst="rect">
            <a:avLst/>
          </a:prstGeom>
          <a:ln w="0">
            <a:noFill/>
          </a:ln>
        </p:spPr>
      </p:pic>
      <p:sp>
        <p:nvSpPr>
          <p:cNvPr id="49" name="Google Shape;68;p1"/>
          <p:cNvSpPr/>
          <p:nvPr/>
        </p:nvSpPr>
        <p:spPr>
          <a:xfrm>
            <a:off x="6120000" y="4934160"/>
            <a:ext cx="2957400" cy="285480"/>
          </a:xfrm>
          <a:prstGeom prst="rect">
            <a:avLst/>
          </a:prstGeom>
          <a:noFill/>
          <a:ln w="0">
            <a:noFill/>
          </a:ln>
        </p:spPr>
        <p:style>
          <a:lnRef idx="0"/>
          <a:fillRef idx="0"/>
          <a:effectRef idx="0"/>
          <a:fontRef idx="minor"/>
        </p:style>
        <p:txBody>
          <a:bodyPr lIns="90000" rIns="90000" tIns="45000" bIns="45000" anchor="t">
            <a:noAutofit/>
          </a:bodyPr>
          <a:p>
            <a:pPr algn="ctr">
              <a:lnSpc>
                <a:spcPct val="100000"/>
              </a:lnSpc>
              <a:tabLst>
                <a:tab algn="l" pos="0"/>
              </a:tabLst>
            </a:pPr>
            <a:r>
              <a:rPr b="0" lang="pt-BR" sz="1400" spc="-1" strike="noStrike">
                <a:solidFill>
                  <a:srgbClr val="000000"/>
                </a:solidFill>
                <a:latin typeface="Arial"/>
                <a:ea typeface="Arial"/>
              </a:rPr>
              <a:t>Curitiba, 15 de maio de 2024</a:t>
            </a:r>
            <a:r>
              <a:rPr b="0" lang="pt-BR" sz="1400" spc="-1" strike="noStrike">
                <a:solidFill>
                  <a:srgbClr val="000000"/>
                </a:solidFill>
                <a:latin typeface="Calibri"/>
                <a:ea typeface="Calibri"/>
              </a:rPr>
              <a:t>.</a:t>
            </a:r>
            <a:endParaRPr b="0" lang="pt-BR"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415800" y="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Situação Epidemiológica</a:t>
            </a:r>
            <a:endParaRPr b="0" lang="pt-BR" sz="2000" spc="-1" strike="noStrike">
              <a:solidFill>
                <a:srgbClr val="000000"/>
              </a:solidFill>
              <a:latin typeface="Arial"/>
            </a:endParaRPr>
          </a:p>
        </p:txBody>
      </p:sp>
      <p:sp>
        <p:nvSpPr>
          <p:cNvPr id="95" name="PlaceHolder 2"/>
          <p:cNvSpPr>
            <a:spLocks noGrp="1"/>
          </p:cNvSpPr>
          <p:nvPr>
            <p:ph type="subTitle"/>
          </p:nvPr>
        </p:nvSpPr>
        <p:spPr>
          <a:xfrm>
            <a:off x="420840" y="883080"/>
            <a:ext cx="8218800" cy="4336560"/>
          </a:xfrm>
          <a:prstGeom prst="rect">
            <a:avLst/>
          </a:prstGeom>
          <a:noFill/>
          <a:ln w="0">
            <a:noFill/>
          </a:ln>
        </p:spPr>
        <p:txBody>
          <a:bodyPr lIns="0" rIns="0" tIns="0" bIns="0" anchor="t">
            <a:noAutofit/>
          </a:bodyPr>
          <a:p>
            <a:pPr marL="233640" indent="0">
              <a:lnSpc>
                <a:spcPct val="100000"/>
              </a:lnSpc>
              <a:buNone/>
              <a:tabLst>
                <a:tab algn="l" pos="0"/>
              </a:tabLst>
            </a:pPr>
            <a:r>
              <a:rPr b="1" lang="pt-BR" sz="1800" spc="-1" strike="noStrike">
                <a:solidFill>
                  <a:srgbClr val="000000"/>
                </a:solidFill>
                <a:latin typeface="Calibri"/>
              </a:rPr>
              <a:t>Mortalidade por Câncer no Estado</a:t>
            </a:r>
            <a:endParaRPr b="0" lang="pt-BR" sz="1800" spc="-1" strike="noStrike">
              <a:solidFill>
                <a:srgbClr val="000000"/>
              </a:solidFill>
              <a:latin typeface="Arial"/>
            </a:endParaRPr>
          </a:p>
        </p:txBody>
      </p:sp>
      <p:pic>
        <p:nvPicPr>
          <p:cNvPr id="96" name="Google Shape;77;p 13" descr=""/>
          <p:cNvPicPr/>
          <p:nvPr/>
        </p:nvPicPr>
        <p:blipFill>
          <a:blip r:embed="rId1"/>
          <a:stretch/>
        </p:blipFill>
        <p:spPr>
          <a:xfrm>
            <a:off x="7153920" y="138240"/>
            <a:ext cx="1972800" cy="1058400"/>
          </a:xfrm>
          <a:prstGeom prst="rect">
            <a:avLst/>
          </a:prstGeom>
          <a:ln w="0">
            <a:noFill/>
          </a:ln>
        </p:spPr>
      </p:pic>
      <p:pic>
        <p:nvPicPr>
          <p:cNvPr id="97" name="" descr=""/>
          <p:cNvPicPr/>
          <p:nvPr/>
        </p:nvPicPr>
        <p:blipFill>
          <a:blip r:embed="rId2"/>
          <a:stretch/>
        </p:blipFill>
        <p:spPr>
          <a:xfrm>
            <a:off x="1956600" y="1366920"/>
            <a:ext cx="5208120" cy="3692880"/>
          </a:xfrm>
          <a:prstGeom prst="rect">
            <a:avLst/>
          </a:prstGeom>
          <a:ln w="36000">
            <a:noFill/>
          </a:ln>
        </p:spPr>
      </p:pic>
      <p:sp>
        <p:nvSpPr>
          <p:cNvPr id="98" name=""/>
          <p:cNvSpPr/>
          <p:nvPr/>
        </p:nvSpPr>
        <p:spPr>
          <a:xfrm>
            <a:off x="1216800" y="4930200"/>
            <a:ext cx="7083000" cy="687600"/>
          </a:xfrm>
          <a:prstGeom prst="rect">
            <a:avLst/>
          </a:prstGeom>
          <a:noFill/>
          <a:ln w="0">
            <a:noFill/>
          </a:ln>
        </p:spPr>
        <p:style>
          <a:lnRef idx="0"/>
          <a:fillRef idx="0"/>
          <a:effectRef idx="0"/>
          <a:fontRef idx="minor"/>
        </p:style>
        <p:txBody>
          <a:bodyPr lIns="90000" rIns="90000" tIns="45000" bIns="45000" anchor="t">
            <a:noAutofit/>
          </a:bodyPr>
          <a:p>
            <a:pPr algn="just">
              <a:lnSpc>
                <a:spcPct val="100000"/>
              </a:lnSpc>
              <a:spcAft>
                <a:spcPts val="145"/>
              </a:spcAft>
            </a:pPr>
            <a:r>
              <a:rPr b="0" lang="pt-BR" sz="1000" spc="-1" strike="noStrike">
                <a:solidFill>
                  <a:srgbClr val="000000"/>
                </a:solidFill>
                <a:latin typeface="Arial"/>
                <a:ea typeface="Times New Roman"/>
              </a:rPr>
              <a:t>Fonte: INCA, 2022. Disponível em: </a:t>
            </a:r>
            <a:r>
              <a:rPr b="0" lang="pt-BR" sz="1000" spc="-1" strike="noStrike" u="sng">
                <a:solidFill>
                  <a:srgbClr val="0563c1"/>
                </a:solidFill>
                <a:uFillTx/>
                <a:latin typeface="Arial"/>
                <a:ea typeface="Times New Roman"/>
                <a:hlinkClick r:id="rId3"/>
              </a:rPr>
              <a:t>https://www.inca.gov.br/sites/ufu.sti.inca.local/files/media/document/estimativa-2023.pdf</a:t>
            </a:r>
            <a:r>
              <a:rPr b="0" lang="pt-BR" sz="1000" spc="-1" strike="noStrike">
                <a:solidFill>
                  <a:srgbClr val="000000"/>
                </a:solidFill>
                <a:latin typeface="Arial"/>
                <a:ea typeface="Times New Roman"/>
              </a:rPr>
              <a:t>. Acesso em:  06 mar. 2024.</a:t>
            </a:r>
            <a:endParaRPr b="0" lang="pt-BR" sz="1000" spc="-1" strike="noStrike">
              <a:solidFill>
                <a:srgbClr val="000000"/>
              </a:solidFill>
              <a:latin typeface="Arial"/>
            </a:endParaRPr>
          </a:p>
          <a:p>
            <a:pPr algn="just">
              <a:lnSpc>
                <a:spcPct val="100000"/>
              </a:lnSpc>
              <a:spcAft>
                <a:spcPts val="145"/>
              </a:spcAft>
            </a:pPr>
            <a:r>
              <a:rPr b="0" lang="pt-BR" sz="1000" spc="-1" strike="noStrike">
                <a:solidFill>
                  <a:srgbClr val="000000"/>
                </a:solidFill>
                <a:latin typeface="Arial"/>
                <a:ea typeface="Times New Roman"/>
              </a:rPr>
              <a:t>*Cálculo realizado pela Diretoria de Planejamento da Atenção Especializada (DAE/SESA-PR).</a:t>
            </a:r>
            <a:endParaRPr b="0" lang="pt-BR"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PlaceHolder 1"/>
          <p:cNvSpPr>
            <a:spLocks noGrp="1"/>
          </p:cNvSpPr>
          <p:nvPr>
            <p:ph type="title"/>
          </p:nvPr>
        </p:nvSpPr>
        <p:spPr>
          <a:xfrm>
            <a:off x="415800" y="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Situação Epidemiológica</a:t>
            </a:r>
            <a:endParaRPr b="0" lang="pt-BR" sz="2000" spc="-1" strike="noStrike">
              <a:solidFill>
                <a:srgbClr val="000000"/>
              </a:solidFill>
              <a:latin typeface="Arial"/>
            </a:endParaRPr>
          </a:p>
        </p:txBody>
      </p:sp>
      <p:pic>
        <p:nvPicPr>
          <p:cNvPr id="100" name="Google Shape;77;p 14" descr=""/>
          <p:cNvPicPr/>
          <p:nvPr/>
        </p:nvPicPr>
        <p:blipFill>
          <a:blip r:embed="rId1"/>
          <a:stretch/>
        </p:blipFill>
        <p:spPr>
          <a:xfrm>
            <a:off x="7153920" y="138240"/>
            <a:ext cx="1972800" cy="1058400"/>
          </a:xfrm>
          <a:prstGeom prst="rect">
            <a:avLst/>
          </a:prstGeom>
          <a:ln w="0">
            <a:noFill/>
          </a:ln>
        </p:spPr>
      </p:pic>
      <p:graphicFrame>
        <p:nvGraphicFramePr>
          <p:cNvPr id="101" name=""/>
          <p:cNvGraphicFramePr/>
          <p:nvPr/>
        </p:nvGraphicFramePr>
        <p:xfrm>
          <a:off x="712800" y="1563840"/>
          <a:ext cx="5771520" cy="3268080"/>
        </p:xfrm>
        <a:graphic>
          <a:graphicData uri="http://schemas.openxmlformats.org/drawingml/2006/chart">
            <c:chart xmlns:c="http://schemas.openxmlformats.org/drawingml/2006/chart" xmlns:r="http://schemas.openxmlformats.org/officeDocument/2006/relationships" r:id="rId2"/>
          </a:graphicData>
        </a:graphic>
      </p:graphicFrame>
      <p:sp>
        <p:nvSpPr>
          <p:cNvPr id="102" name=""/>
          <p:cNvSpPr/>
          <p:nvPr/>
        </p:nvSpPr>
        <p:spPr>
          <a:xfrm>
            <a:off x="6620040" y="1526760"/>
            <a:ext cx="2435400" cy="3906720"/>
          </a:xfrm>
          <a:prstGeom prst="rect">
            <a:avLst/>
          </a:prstGeom>
          <a:noFill/>
          <a:ln w="36000">
            <a:solidFill>
              <a:srgbClr val="0000ff"/>
            </a:solidFill>
            <a:round/>
          </a:ln>
        </p:spPr>
        <p:style>
          <a:lnRef idx="0"/>
          <a:fillRef idx="0"/>
          <a:effectRef idx="0"/>
          <a:fontRef idx="minor"/>
        </p:style>
        <p:txBody>
          <a:bodyPr lIns="90000" rIns="90000" tIns="45000" bIns="45000" anchor="t">
            <a:noAutofit/>
          </a:bodyPr>
          <a:p>
            <a:pPr marL="216000" indent="-216000" algn="just">
              <a:lnSpc>
                <a:spcPct val="115000"/>
              </a:lnSpc>
              <a:spcAft>
                <a:spcPts val="145"/>
              </a:spcAft>
              <a:buClr>
                <a:srgbClr val="000000"/>
              </a:buClr>
              <a:buSzPct val="45000"/>
              <a:buFont typeface="Wingdings" charset="2"/>
              <a:buChar char=""/>
            </a:pPr>
            <a:r>
              <a:rPr b="0" lang="pt-BR" sz="1200" spc="-1" strike="noStrike">
                <a:solidFill>
                  <a:srgbClr val="000000"/>
                </a:solidFill>
                <a:latin typeface="Arial"/>
                <a:ea typeface="DejaVu Sans"/>
              </a:rPr>
              <a:t>Mortalidade maior no sexo </a:t>
            </a:r>
            <a:r>
              <a:rPr b="0" lang="pt-BR" sz="1200" spc="-1" strike="noStrike" u="sng">
                <a:solidFill>
                  <a:srgbClr val="000000"/>
                </a:solidFill>
                <a:uFillTx/>
                <a:latin typeface="Arial"/>
                <a:ea typeface="DejaVu Sans"/>
              </a:rPr>
              <a:t>masculino</a:t>
            </a:r>
            <a:endParaRPr b="0" lang="pt-BR" sz="1200" spc="-1" strike="noStrike">
              <a:solidFill>
                <a:srgbClr val="000000"/>
              </a:solidFill>
              <a:latin typeface="Arial"/>
            </a:endParaRPr>
          </a:p>
          <a:p>
            <a:pPr marL="216000" indent="-216000" algn="just">
              <a:lnSpc>
                <a:spcPct val="115000"/>
              </a:lnSpc>
              <a:spcAft>
                <a:spcPts val="145"/>
              </a:spcAft>
              <a:buClr>
                <a:srgbClr val="000000"/>
              </a:buClr>
              <a:buSzPct val="45000"/>
              <a:buFont typeface="Wingdings" charset="2"/>
              <a:buChar char=""/>
            </a:pPr>
            <a:r>
              <a:rPr b="0" lang="pt-BR" sz="1200" spc="-1" strike="noStrike">
                <a:solidFill>
                  <a:srgbClr val="000000"/>
                </a:solidFill>
                <a:latin typeface="Arial"/>
                <a:ea typeface="DejaVu Sans"/>
              </a:rPr>
              <a:t>Mortalidade cresce a partir dos </a:t>
            </a:r>
            <a:r>
              <a:rPr b="0" lang="pt-BR" sz="1200" spc="-1" strike="noStrike" u="sng">
                <a:solidFill>
                  <a:srgbClr val="000000"/>
                </a:solidFill>
                <a:uFillTx/>
                <a:latin typeface="Arial"/>
                <a:ea typeface="DejaVu Sans"/>
              </a:rPr>
              <a:t>50 anos</a:t>
            </a:r>
            <a:endParaRPr b="0" lang="pt-BR" sz="1200" spc="-1" strike="noStrike">
              <a:solidFill>
                <a:srgbClr val="000000"/>
              </a:solidFill>
              <a:latin typeface="Arial"/>
            </a:endParaRPr>
          </a:p>
          <a:p>
            <a:pPr marL="216000" indent="-216000" algn="just">
              <a:lnSpc>
                <a:spcPct val="115000"/>
              </a:lnSpc>
              <a:spcAft>
                <a:spcPts val="145"/>
              </a:spcAft>
              <a:buClr>
                <a:srgbClr val="000000"/>
              </a:buClr>
              <a:buSzPct val="45000"/>
              <a:buFont typeface="Wingdings" charset="2"/>
              <a:buChar char=""/>
            </a:pPr>
            <a:r>
              <a:rPr b="1" lang="pt-BR" sz="1200" spc="-1" strike="noStrike">
                <a:solidFill>
                  <a:srgbClr val="000000"/>
                </a:solidFill>
                <a:latin typeface="Arial"/>
                <a:ea typeface="DejaVu Sans"/>
              </a:rPr>
              <a:t>Homens</a:t>
            </a:r>
            <a:r>
              <a:rPr b="0" lang="pt-BR" sz="1200" spc="-1" strike="noStrike">
                <a:solidFill>
                  <a:srgbClr val="000000"/>
                </a:solidFill>
                <a:latin typeface="Arial"/>
                <a:ea typeface="DejaVu Sans"/>
              </a:rPr>
              <a:t> (2019-2023): mortalidade por câncer de próstata; brônquios/pulmões, estômago e cólon</a:t>
            </a:r>
            <a:endParaRPr b="0" lang="pt-BR" sz="1200" spc="-1" strike="noStrike">
              <a:solidFill>
                <a:srgbClr val="000000"/>
              </a:solidFill>
              <a:latin typeface="Arial"/>
            </a:endParaRPr>
          </a:p>
          <a:p>
            <a:pPr marL="216000" indent="-216000" algn="just">
              <a:lnSpc>
                <a:spcPct val="115000"/>
              </a:lnSpc>
              <a:spcAft>
                <a:spcPts val="145"/>
              </a:spcAft>
              <a:buClr>
                <a:srgbClr val="000000"/>
              </a:buClr>
              <a:buSzPct val="45000"/>
              <a:buFont typeface="Wingdings" charset="2"/>
              <a:buChar char=""/>
            </a:pPr>
            <a:r>
              <a:rPr b="1" lang="pt-BR" sz="1200" spc="-1" strike="noStrike">
                <a:solidFill>
                  <a:srgbClr val="000000"/>
                </a:solidFill>
                <a:latin typeface="Arial"/>
                <a:ea typeface="DejaVu Sans"/>
              </a:rPr>
              <a:t>Mulheres:</a:t>
            </a:r>
            <a:r>
              <a:rPr b="0" lang="pt-BR" sz="1200" spc="-1" strike="noStrike">
                <a:solidFill>
                  <a:srgbClr val="000000"/>
                </a:solidFill>
                <a:latin typeface="Arial"/>
                <a:ea typeface="DejaVu Sans"/>
              </a:rPr>
              <a:t> mortalidade por câncer de mama; brônquios/ pulmões; cólon; e pâncreas</a:t>
            </a:r>
            <a:endParaRPr b="0" lang="pt-BR" sz="1200" spc="-1" strike="noStrike">
              <a:solidFill>
                <a:srgbClr val="000000"/>
              </a:solidFill>
              <a:latin typeface="Arial"/>
            </a:endParaRPr>
          </a:p>
          <a:p>
            <a:pPr marL="216000" indent="-216000" algn="just">
              <a:lnSpc>
                <a:spcPct val="115000"/>
              </a:lnSpc>
              <a:spcAft>
                <a:spcPts val="145"/>
              </a:spcAft>
              <a:buClr>
                <a:srgbClr val="000000"/>
              </a:buClr>
              <a:buSzPct val="45000"/>
              <a:buFont typeface="Wingdings" charset="2"/>
              <a:buChar char=""/>
            </a:pPr>
            <a:r>
              <a:rPr b="0" lang="pt-BR" sz="1200" spc="-1" strike="noStrike">
                <a:solidFill>
                  <a:srgbClr val="000000"/>
                </a:solidFill>
                <a:latin typeface="Arial"/>
                <a:ea typeface="DejaVu Sans"/>
              </a:rPr>
              <a:t>Câncer Infantojuvenil: mortalidade por leucemias, linfomas, SNC e neoplasia de suprarrenal</a:t>
            </a:r>
            <a:endParaRPr b="0" lang="pt-BR" sz="1200" spc="-1" strike="noStrike">
              <a:solidFill>
                <a:srgbClr val="000000"/>
              </a:solidFill>
              <a:latin typeface="Arial"/>
            </a:endParaRPr>
          </a:p>
          <a:p>
            <a:pPr marL="216000" indent="-216000" algn="just">
              <a:lnSpc>
                <a:spcPct val="115000"/>
              </a:lnSpc>
              <a:spcAft>
                <a:spcPts val="145"/>
              </a:spcAft>
              <a:buClr>
                <a:srgbClr val="000000"/>
              </a:buClr>
              <a:buSzPct val="45000"/>
              <a:buFont typeface="Wingdings" charset="2"/>
              <a:buChar char=""/>
            </a:pPr>
            <a:r>
              <a:rPr b="0" lang="pt-BR" sz="1200" spc="-1" strike="noStrike">
                <a:solidFill>
                  <a:srgbClr val="000000"/>
                </a:solidFill>
                <a:latin typeface="Arial"/>
                <a:ea typeface="DejaVu Sans"/>
              </a:rPr>
              <a:t>Destaque para Câncer ocupacional</a:t>
            </a:r>
            <a:endParaRPr b="0" lang="pt-BR" sz="1200" spc="-1" strike="noStrike">
              <a:solidFill>
                <a:srgbClr val="000000"/>
              </a:solidFill>
              <a:latin typeface="Arial"/>
            </a:endParaRPr>
          </a:p>
        </p:txBody>
      </p:sp>
      <p:graphicFrame>
        <p:nvGraphicFramePr>
          <p:cNvPr id="103" name=""/>
          <p:cNvGraphicFramePr/>
          <p:nvPr/>
        </p:nvGraphicFramePr>
        <p:xfrm>
          <a:off x="366480" y="4602600"/>
          <a:ext cx="6118560" cy="1198440"/>
        </p:xfrm>
        <a:graphic>
          <a:graphicData uri="http://schemas.openxmlformats.org/presentationml/2006/ole">
            <p:oleObj r:id="rId3" spid="">
              <p:embed/>
              <p:pic>
                <p:nvPicPr>
                  <p:cNvPr id="104" name="" descr=""/>
                  <p:cNvPicPr/>
                  <p:nvPr/>
                </p:nvPicPr>
                <p:blipFill>
                  <a:blip r:embed="rId4"/>
                  <a:stretch/>
                </p:blipFill>
                <p:spPr>
                  <a:xfrm>
                    <a:off x="366480" y="4602600"/>
                    <a:ext cx="6118560" cy="1198440"/>
                  </a:xfrm>
                  <a:prstGeom prst="rect">
                    <a:avLst/>
                  </a:prstGeom>
                  <a:ln w="36000">
                    <a:noFill/>
                  </a:ln>
                </p:spPr>
              </p:pic>
            </p:oleObj>
          </a:graphicData>
        </a:graphic>
      </p:graphicFrame>
      <p:sp>
        <p:nvSpPr>
          <p:cNvPr id="105" name=""/>
          <p:cNvSpPr/>
          <p:nvPr/>
        </p:nvSpPr>
        <p:spPr>
          <a:xfrm>
            <a:off x="712800" y="1073880"/>
            <a:ext cx="5731920" cy="489240"/>
          </a:xfrm>
          <a:prstGeom prst="rect">
            <a:avLst/>
          </a:prstGeom>
          <a:noFill/>
          <a:ln w="0">
            <a:noFill/>
          </a:ln>
        </p:spPr>
        <p:style>
          <a:lnRef idx="0"/>
          <a:fillRef idx="0"/>
          <a:effectRef idx="0"/>
          <a:fontRef idx="minor"/>
        </p:style>
        <p:txBody>
          <a:bodyPr lIns="90000" rIns="90000" tIns="45000" bIns="45000" anchor="t">
            <a:noAutofit/>
          </a:bodyPr>
          <a:p>
            <a:pPr algn="just">
              <a:lnSpc>
                <a:spcPct val="100000"/>
              </a:lnSpc>
            </a:pPr>
            <a:r>
              <a:rPr b="0" lang="pt-BR" sz="1400" spc="-1" strike="noStrike">
                <a:solidFill>
                  <a:srgbClr val="000000"/>
                </a:solidFill>
                <a:latin typeface="Arial"/>
                <a:ea typeface="Times New Roman"/>
              </a:rPr>
              <a:t>Número de óbitos por neoplasias malignas por sexo, segundo a faixa etária - Paraná, 2023.*</a:t>
            </a:r>
            <a:endParaRPr b="0" lang="pt-BR"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455760" y="18000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Do rastreamento e diagnóstico na oncologia </a:t>
            </a:r>
            <a:endParaRPr b="0" lang="pt-BR" sz="2000" spc="-1" strike="noStrike">
              <a:solidFill>
                <a:srgbClr val="000000"/>
              </a:solidFill>
              <a:latin typeface="Arial"/>
            </a:endParaRPr>
          </a:p>
        </p:txBody>
      </p:sp>
      <p:sp>
        <p:nvSpPr>
          <p:cNvPr id="107" name="PlaceHolder 2"/>
          <p:cNvSpPr>
            <a:spLocks noGrp="1"/>
          </p:cNvSpPr>
          <p:nvPr>
            <p:ph/>
          </p:nvPr>
        </p:nvSpPr>
        <p:spPr>
          <a:xfrm>
            <a:off x="540000" y="1155240"/>
            <a:ext cx="8099640" cy="3704400"/>
          </a:xfrm>
          <a:prstGeom prst="rect">
            <a:avLst/>
          </a:prstGeom>
          <a:noFill/>
          <a:ln w="0">
            <a:noFill/>
          </a:ln>
        </p:spPr>
        <p:txBody>
          <a:bodyPr lIns="0" rIns="0" tIns="0" bIns="0" anchor="t">
            <a:normAutofit fontScale="93333" lnSpcReduction="10000"/>
          </a:bodyPr>
          <a:p>
            <a:pPr marL="432000" indent="-324000" algn="just">
              <a:lnSpc>
                <a:spcPct val="100000"/>
              </a:lnSpc>
              <a:spcBef>
                <a:spcPts val="1417"/>
              </a:spcBef>
              <a:buClr>
                <a:srgbClr val="000000"/>
              </a:buClr>
              <a:buSzPct val="45000"/>
              <a:buFont typeface="Wingdings" charset="2"/>
              <a:buChar char=""/>
            </a:pPr>
            <a:r>
              <a:rPr b="0" lang="pt-BR" sz="1800" spc="-1" strike="noStrike">
                <a:solidFill>
                  <a:srgbClr val="000000"/>
                </a:solidFill>
                <a:latin typeface="Calibri"/>
              </a:rPr>
              <a:t>Para o rastreamento em oncologia percebe-se baixa cobertura em relação ao parâmetro assistencial em alguns exames;</a:t>
            </a:r>
            <a:endParaRPr b="0" lang="pt-BR" sz="1800" spc="-1" strike="noStrike">
              <a:solidFill>
                <a:srgbClr val="000000"/>
              </a:solidFill>
              <a:latin typeface="Arial"/>
            </a:endParaRPr>
          </a:p>
          <a:p>
            <a:pPr marL="432000" indent="-324000" algn="just">
              <a:lnSpc>
                <a:spcPct val="100000"/>
              </a:lnSpc>
              <a:spcBef>
                <a:spcPts val="1417"/>
              </a:spcBef>
              <a:buClr>
                <a:srgbClr val="000000"/>
              </a:buClr>
              <a:buSzPct val="45000"/>
              <a:buFont typeface="Wingdings" charset="2"/>
              <a:buChar char=""/>
            </a:pPr>
            <a:r>
              <a:rPr b="0" lang="pt-BR" sz="1800" spc="-1" strike="noStrike">
                <a:solidFill>
                  <a:srgbClr val="000000"/>
                </a:solidFill>
                <a:latin typeface="Calibri"/>
              </a:rPr>
              <a:t>Em alguns procedimentos diagnósticos, além da baixa cobertura, evidencia-se a realização em pacientes fora da faixa etária preconizada;</a:t>
            </a:r>
            <a:endParaRPr b="0" lang="pt-BR" sz="1800" spc="-1" strike="noStrike">
              <a:solidFill>
                <a:srgbClr val="000000"/>
              </a:solidFill>
              <a:latin typeface="Arial"/>
            </a:endParaRPr>
          </a:p>
          <a:p>
            <a:pPr marL="432000" indent="-324000" algn="just">
              <a:lnSpc>
                <a:spcPct val="100000"/>
              </a:lnSpc>
              <a:spcBef>
                <a:spcPts val="1417"/>
              </a:spcBef>
              <a:buClr>
                <a:srgbClr val="000000"/>
              </a:buClr>
              <a:buSzPct val="45000"/>
              <a:buFont typeface="Wingdings" charset="2"/>
              <a:buChar char=""/>
            </a:pPr>
            <a:r>
              <a:rPr b="0" lang="pt-BR" sz="1800" spc="-1" strike="noStrike">
                <a:solidFill>
                  <a:srgbClr val="000000"/>
                </a:solidFill>
                <a:latin typeface="Calibri"/>
              </a:rPr>
              <a:t>Além disso, em algumas Regiões de Saúde, não houve produção de determinados procedimentos diagnósticos, o que evidencia a necessidade de verificar se há vazio da assistência ou simplesmente ausência de registro nos sistemas de informação oficiais do SUS;</a:t>
            </a:r>
            <a:endParaRPr b="0" lang="pt-BR" sz="1800" spc="-1" strike="noStrike">
              <a:solidFill>
                <a:srgbClr val="000000"/>
              </a:solidFill>
              <a:latin typeface="Arial"/>
            </a:endParaRPr>
          </a:p>
          <a:p>
            <a:pPr marL="432000" indent="-324000" algn="just">
              <a:lnSpc>
                <a:spcPct val="100000"/>
              </a:lnSpc>
              <a:spcBef>
                <a:spcPts val="1417"/>
              </a:spcBef>
              <a:buClr>
                <a:srgbClr val="000000"/>
              </a:buClr>
              <a:buSzPct val="45000"/>
              <a:buFont typeface="Wingdings" charset="2"/>
              <a:buChar char=""/>
            </a:pPr>
            <a:r>
              <a:rPr b="0" lang="pt-BR" sz="1800" spc="-1" strike="noStrike">
                <a:solidFill>
                  <a:srgbClr val="000000"/>
                </a:solidFill>
                <a:latin typeface="Calibri"/>
              </a:rPr>
              <a:t>Para alguns equipamentos, como o mamógrafo, há suficiência em relação ao quantitativo total necessário para o Estado do Paraná, com exceção da M</a:t>
            </a:r>
            <a:r>
              <a:rPr b="0" lang="pt-BR" sz="1800" spc="-1" strike="noStrike">
                <a:solidFill>
                  <a:srgbClr val="000000"/>
                </a:solidFill>
                <a:latin typeface="Calibri"/>
                <a:ea typeface="Times New Roman"/>
              </a:rPr>
              <a:t>acrorregião Leste que apresenta um deficit no número de equipamentos e de alguns municípios em que a distância para acesso ao equipamento é superior a 60 km ou 60 minutos de deslocamento.</a:t>
            </a:r>
            <a:endParaRPr b="0" lang="pt-BR"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PlaceHolder 1"/>
          <p:cNvSpPr>
            <a:spLocks noGrp="1"/>
          </p:cNvSpPr>
          <p:nvPr>
            <p:ph type="title"/>
          </p:nvPr>
        </p:nvSpPr>
        <p:spPr>
          <a:xfrm>
            <a:off x="455760" y="226080"/>
            <a:ext cx="67496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Parâmetros e necessidades assistenciais</a:t>
            </a:r>
            <a:endParaRPr b="0" lang="pt-BR" sz="2000" spc="-1" strike="noStrike">
              <a:solidFill>
                <a:srgbClr val="000000"/>
              </a:solidFill>
              <a:latin typeface="Arial"/>
            </a:endParaRPr>
          </a:p>
        </p:txBody>
      </p:sp>
      <p:pic>
        <p:nvPicPr>
          <p:cNvPr id="109" name="Google Shape;77;p 18" descr=""/>
          <p:cNvPicPr/>
          <p:nvPr/>
        </p:nvPicPr>
        <p:blipFill>
          <a:blip r:embed="rId1"/>
          <a:stretch/>
        </p:blipFill>
        <p:spPr>
          <a:xfrm>
            <a:off x="7153920" y="138240"/>
            <a:ext cx="1972800" cy="1058400"/>
          </a:xfrm>
          <a:prstGeom prst="rect">
            <a:avLst/>
          </a:prstGeom>
          <a:ln w="0">
            <a:noFill/>
          </a:ln>
        </p:spPr>
      </p:pic>
      <p:graphicFrame>
        <p:nvGraphicFramePr>
          <p:cNvPr id="110" name=""/>
          <p:cNvGraphicFramePr/>
          <p:nvPr/>
        </p:nvGraphicFramePr>
        <p:xfrm>
          <a:off x="355680" y="1694160"/>
          <a:ext cx="8517240" cy="2712960"/>
        </p:xfrm>
        <a:graphic>
          <a:graphicData uri="http://schemas.openxmlformats.org/drawingml/2006/table">
            <a:tbl>
              <a:tblPr/>
              <a:tblGrid>
                <a:gridCol w="1338120"/>
                <a:gridCol w="745200"/>
                <a:gridCol w="748080"/>
                <a:gridCol w="786960"/>
                <a:gridCol w="806760"/>
                <a:gridCol w="631440"/>
                <a:gridCol w="687600"/>
                <a:gridCol w="655200"/>
                <a:gridCol w="747000"/>
                <a:gridCol w="617040"/>
                <a:gridCol w="754200"/>
              </a:tblGrid>
              <a:tr h="545400">
                <a:tc rowSpan="2">
                  <a:txBody>
                    <a:bodyPr lIns="36000" rIns="36000" anchor="t">
                      <a:noAutofit/>
                    </a:bodyPr>
                    <a:p>
                      <a:pPr algn="ctr">
                        <a:lnSpc>
                          <a:spcPct val="100000"/>
                        </a:lnSpc>
                      </a:pPr>
                      <a:r>
                        <a:rPr b="1" lang="pt-BR" sz="1400" spc="-1" strike="noStrike">
                          <a:solidFill>
                            <a:srgbClr val="ffffff"/>
                          </a:solidFill>
                          <a:latin typeface="Calibri"/>
                        </a:rPr>
                        <a:t>Equipamentos</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gridSpan="2">
                  <a:txBody>
                    <a:bodyPr lIns="36000" rIns="36000" anchor="t">
                      <a:noAutofit/>
                    </a:bodyPr>
                    <a:p>
                      <a:pPr algn="ctr">
                        <a:lnSpc>
                          <a:spcPct val="100000"/>
                        </a:lnSpc>
                      </a:pPr>
                      <a:r>
                        <a:rPr b="1" lang="pt-BR" sz="1400" spc="-1" strike="noStrike">
                          <a:solidFill>
                            <a:srgbClr val="ffffff"/>
                          </a:solidFill>
                          <a:latin typeface="Calibri"/>
                        </a:rPr>
                        <a:t>MACRO NORTE</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h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36000" rIns="36000" anchor="t">
                      <a:noAutofit/>
                    </a:bodyPr>
                    <a:p>
                      <a:pPr algn="ctr">
                        <a:lnSpc>
                          <a:spcPct val="100000"/>
                        </a:lnSpc>
                      </a:pPr>
                      <a:r>
                        <a:rPr b="1" lang="pt-BR" sz="1400" spc="-1" strike="noStrike">
                          <a:solidFill>
                            <a:srgbClr val="ffffff"/>
                          </a:solidFill>
                          <a:latin typeface="Calibri"/>
                        </a:rPr>
                        <a:t>MACRO NOROESTE</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h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36000" rIns="36000" anchor="t">
                      <a:noAutofit/>
                    </a:bodyPr>
                    <a:p>
                      <a:pPr algn="ctr">
                        <a:lnSpc>
                          <a:spcPct val="100000"/>
                        </a:lnSpc>
                      </a:pPr>
                      <a:r>
                        <a:rPr b="1" lang="pt-BR" sz="1400" spc="-1" strike="noStrike">
                          <a:solidFill>
                            <a:srgbClr val="ffffff"/>
                          </a:solidFill>
                          <a:latin typeface="Calibri"/>
                        </a:rPr>
                        <a:t>MACRO LESTE</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h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36000" rIns="36000" anchor="t">
                      <a:noAutofit/>
                    </a:bodyPr>
                    <a:p>
                      <a:pPr algn="ctr">
                        <a:lnSpc>
                          <a:spcPct val="100000"/>
                        </a:lnSpc>
                      </a:pPr>
                      <a:r>
                        <a:rPr b="1" lang="pt-BR" sz="1400" spc="-1" strike="noStrike">
                          <a:solidFill>
                            <a:srgbClr val="ffffff"/>
                          </a:solidFill>
                          <a:latin typeface="Calibri"/>
                        </a:rPr>
                        <a:t>MACRO OESTE</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h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36000" rIns="36000" anchor="t">
                      <a:noAutofit/>
                    </a:bodyPr>
                    <a:p>
                      <a:pPr algn="ctr">
                        <a:lnSpc>
                          <a:spcPct val="100000"/>
                        </a:lnSpc>
                      </a:pPr>
                      <a:r>
                        <a:rPr b="1" lang="pt-BR" sz="1400" spc="-1" strike="noStrike">
                          <a:solidFill>
                            <a:srgbClr val="ffffff"/>
                          </a:solidFill>
                          <a:latin typeface="Calibri"/>
                        </a:rPr>
                        <a:t>Paraná</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h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r>
              <a:tr h="323640">
                <a:tc v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lIns="36000" rIns="36000" anchor="t">
                      <a:noAutofit/>
                    </a:bodyPr>
                    <a:p>
                      <a:pPr algn="ctr">
                        <a:lnSpc>
                          <a:spcPct val="100000"/>
                        </a:lnSpc>
                      </a:pPr>
                      <a:r>
                        <a:rPr b="0" lang="pt-BR" sz="1400" spc="-1" strike="noStrike">
                          <a:solidFill>
                            <a:srgbClr val="000000"/>
                          </a:solidFill>
                          <a:latin typeface="Calibri"/>
                        </a:rPr>
                        <a:t>Exist.</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Neces.</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Exist.</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Neces.</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Exist.</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Neces.</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Exist.</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Neces.</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Exist.</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Neces.</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323640">
                <a:tc>
                  <a:txBody>
                    <a:bodyPr lIns="36000" rIns="36000" anchor="t">
                      <a:noAutofit/>
                    </a:bodyPr>
                    <a:p>
                      <a:pPr algn="just">
                        <a:lnSpc>
                          <a:spcPct val="100000"/>
                        </a:lnSpc>
                      </a:pPr>
                      <a:r>
                        <a:rPr b="0" lang="pt-BR" sz="1400" spc="-1" strike="noStrike">
                          <a:solidFill>
                            <a:srgbClr val="000000"/>
                          </a:solidFill>
                          <a:latin typeface="Calibri"/>
                        </a:rPr>
                        <a:t>Tomógrafo</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40</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19,62</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40</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19,24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73</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54,57</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57</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21,01</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210</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114,44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323640">
                <a:tc>
                  <a:txBody>
                    <a:bodyPr lIns="36000" rIns="36000" anchor="t">
                      <a:noAutofit/>
                    </a:bodyPr>
                    <a:p>
                      <a:pPr algn="just">
                        <a:lnSpc>
                          <a:spcPct val="100000"/>
                        </a:lnSpc>
                      </a:pPr>
                      <a:r>
                        <a:rPr b="0" lang="pt-BR" sz="1400" spc="-1" strike="noStrike">
                          <a:solidFill>
                            <a:srgbClr val="000000"/>
                          </a:solidFill>
                          <a:latin typeface="Calibri"/>
                        </a:rPr>
                        <a:t>Ressonância</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18</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11,77</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20</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11,54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39</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32,74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27</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12,67</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104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68,67</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323640">
                <a:tc>
                  <a:txBody>
                    <a:bodyPr lIns="36000" rIns="36000" anchor="t">
                      <a:noAutofit/>
                    </a:bodyPr>
                    <a:p>
                      <a:pPr algn="just">
                        <a:lnSpc>
                          <a:spcPct val="100000"/>
                        </a:lnSpc>
                      </a:pPr>
                      <a:r>
                        <a:rPr b="0" lang="pt-BR" sz="1400" spc="-1" strike="noStrike">
                          <a:solidFill>
                            <a:srgbClr val="000000"/>
                          </a:solidFill>
                          <a:latin typeface="Calibri"/>
                        </a:rPr>
                        <a:t>Mamógrafo</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39</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25,07</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44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25,07</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63</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ff0000"/>
                          </a:solidFill>
                          <a:latin typeface="Calibri"/>
                        </a:rPr>
                        <a:t>66,15</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44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25,40</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190</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142,24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545400">
                <a:tc>
                  <a:txBody>
                    <a:bodyPr lIns="36000" rIns="36000" anchor="t">
                      <a:noAutofit/>
                    </a:bodyPr>
                    <a:p>
                      <a:pPr algn="just">
                        <a:lnSpc>
                          <a:spcPct val="100000"/>
                        </a:lnSpc>
                      </a:pPr>
                      <a:r>
                        <a:rPr b="0" lang="pt-BR" sz="1400" spc="-1" strike="noStrike">
                          <a:solidFill>
                            <a:srgbClr val="000000"/>
                          </a:solidFill>
                          <a:latin typeface="Calibri"/>
                        </a:rPr>
                        <a:t>Ultrassom Convencional</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123</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97,31</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134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95,42</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207</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ff0000"/>
                          </a:solidFill>
                          <a:latin typeface="Calibri"/>
                        </a:rPr>
                        <a:t>270,70</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148</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104,24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612</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1400" spc="-1" strike="noStrike">
                          <a:solidFill>
                            <a:srgbClr val="000000"/>
                          </a:solidFill>
                          <a:latin typeface="Calibri"/>
                        </a:rPr>
                        <a:t>567,68</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327600">
                <a:tc>
                  <a:txBody>
                    <a:bodyPr lIns="36000" rIns="36000" anchor="t">
                      <a:noAutofit/>
                    </a:bodyPr>
                    <a:p>
                      <a:pPr>
                        <a:lnSpc>
                          <a:spcPct val="100000"/>
                        </a:lnSpc>
                      </a:pPr>
                      <a:r>
                        <a:rPr b="0" lang="pt-BR" sz="1400" spc="-1" strike="noStrike">
                          <a:solidFill>
                            <a:srgbClr val="000000"/>
                          </a:solidFill>
                          <a:latin typeface="Calibri"/>
                        </a:rPr>
                        <a:t>Pet Scan</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2</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1,31</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0</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ff0000"/>
                          </a:solidFill>
                          <a:latin typeface="Calibri"/>
                        </a:rPr>
                        <a:t>1,28</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3,64</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0</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ff0000"/>
                          </a:solidFill>
                          <a:latin typeface="Calibri"/>
                        </a:rPr>
                        <a:t>1,40</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000000"/>
                          </a:solidFill>
                          <a:latin typeface="Calibri"/>
                        </a:rPr>
                        <a:t>6</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1400" spc="-1" strike="noStrike">
                          <a:solidFill>
                            <a:srgbClr val="ff0000"/>
                          </a:solidFill>
                          <a:latin typeface="Calibri"/>
                        </a:rPr>
                        <a:t>7,63</a:t>
                      </a:r>
                      <a:endParaRPr b="0" lang="pt-BR" sz="14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bl>
          </a:graphicData>
        </a:graphic>
      </p:graphicFrame>
      <p:sp>
        <p:nvSpPr>
          <p:cNvPr id="111" name=""/>
          <p:cNvSpPr/>
          <p:nvPr/>
        </p:nvSpPr>
        <p:spPr>
          <a:xfrm>
            <a:off x="356400" y="1279080"/>
            <a:ext cx="8507160" cy="414000"/>
          </a:xfrm>
          <a:prstGeom prst="rect">
            <a:avLst/>
          </a:prstGeom>
          <a:noFill/>
          <a:ln w="36000">
            <a:noFill/>
          </a:ln>
        </p:spPr>
        <p:style>
          <a:lnRef idx="0"/>
          <a:fillRef idx="0"/>
          <a:effectRef idx="0"/>
          <a:fontRef idx="minor"/>
        </p:style>
        <p:txBody>
          <a:bodyPr lIns="90000" rIns="90000" tIns="45000" bIns="45000" anchor="t">
            <a:noAutofit/>
          </a:bodyPr>
          <a:p>
            <a:pPr algn="just">
              <a:lnSpc>
                <a:spcPct val="100000"/>
              </a:lnSpc>
            </a:pPr>
            <a:r>
              <a:rPr b="0" lang="pt-BR" sz="1000" spc="-1" strike="noStrike">
                <a:solidFill>
                  <a:srgbClr val="000000"/>
                </a:solidFill>
                <a:latin typeface="Arial"/>
                <a:ea typeface="Times New Roman"/>
              </a:rPr>
              <a:t>Estimativa do quantitativo de Equipamentos necessários por macrorregião de saúde no estado do Paraná de acordo com os Parâmetros assistenciais definidos na Portaria de Consolidação nº 1 de 28 de setembro de 2017.</a:t>
            </a:r>
            <a:endParaRPr b="0" lang="pt-BR" sz="1000" spc="-1" strike="noStrike">
              <a:solidFill>
                <a:srgbClr val="000000"/>
              </a:solidFill>
              <a:latin typeface="Arial"/>
            </a:endParaRPr>
          </a:p>
        </p:txBody>
      </p:sp>
      <p:sp>
        <p:nvSpPr>
          <p:cNvPr id="112" name=""/>
          <p:cNvSpPr/>
          <p:nvPr/>
        </p:nvSpPr>
        <p:spPr>
          <a:xfrm>
            <a:off x="365760" y="4384440"/>
            <a:ext cx="8425080" cy="414000"/>
          </a:xfrm>
          <a:prstGeom prst="rect">
            <a:avLst/>
          </a:prstGeom>
          <a:noFill/>
          <a:ln w="36000">
            <a:noFill/>
          </a:ln>
        </p:spPr>
        <p:style>
          <a:lnRef idx="0"/>
          <a:fillRef idx="0"/>
          <a:effectRef idx="0"/>
          <a:fontRef idx="minor"/>
        </p:style>
        <p:txBody>
          <a:bodyPr lIns="90000" rIns="90000" tIns="45000" bIns="45000" anchor="t">
            <a:noAutofit/>
          </a:bodyPr>
          <a:p>
            <a:pPr algn="just">
              <a:lnSpc>
                <a:spcPct val="100000"/>
              </a:lnSpc>
            </a:pPr>
            <a:r>
              <a:rPr b="0" lang="pt-BR" sz="1000" spc="-1" strike="noStrike">
                <a:solidFill>
                  <a:srgbClr val="000000"/>
                </a:solidFill>
                <a:latin typeface="Arial"/>
                <a:ea typeface="DejaVu Sans"/>
              </a:rPr>
              <a:t>Legenda: Exist.: Equipamentos existentes; Neces.: Equipamentos necessário segundo os parâmetros da Portaria de.</a:t>
            </a:r>
            <a:endParaRPr b="0" lang="pt-BR" sz="1000" spc="-1" strike="noStrike">
              <a:solidFill>
                <a:srgbClr val="000000"/>
              </a:solidFill>
              <a:latin typeface="Arial"/>
            </a:endParaRPr>
          </a:p>
          <a:p>
            <a:pPr algn="just">
              <a:lnSpc>
                <a:spcPct val="100000"/>
              </a:lnSpc>
            </a:pPr>
            <a:r>
              <a:rPr b="0" lang="pt-BR" sz="1000" spc="-1" strike="noStrike">
                <a:solidFill>
                  <a:srgbClr val="000000"/>
                </a:solidFill>
                <a:latin typeface="Arial"/>
                <a:ea typeface="DejaVu Sans"/>
              </a:rPr>
              <a:t>Fonte: TABWIN/CNES, março,2024; Portaria de Consolidação nº 1 de 2017, Art. 102 a 106.</a:t>
            </a:r>
            <a:endParaRPr b="0" lang="pt-BR"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 name="PlaceHolder 1"/>
          <p:cNvSpPr>
            <a:spLocks noGrp="1"/>
          </p:cNvSpPr>
          <p:nvPr>
            <p:ph type="title"/>
          </p:nvPr>
        </p:nvSpPr>
        <p:spPr>
          <a:xfrm>
            <a:off x="450000" y="131040"/>
            <a:ext cx="67496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Parâmetros e necessidades assistenciais</a:t>
            </a:r>
            <a:endParaRPr b="0" lang="pt-BR" sz="2000" spc="-1" strike="noStrike">
              <a:solidFill>
                <a:srgbClr val="000000"/>
              </a:solidFill>
              <a:latin typeface="Arial"/>
            </a:endParaRPr>
          </a:p>
        </p:txBody>
      </p:sp>
      <p:pic>
        <p:nvPicPr>
          <p:cNvPr id="114" name="Google Shape;77;p 17" descr=""/>
          <p:cNvPicPr/>
          <p:nvPr/>
        </p:nvPicPr>
        <p:blipFill>
          <a:blip r:embed="rId1"/>
          <a:stretch/>
        </p:blipFill>
        <p:spPr>
          <a:xfrm>
            <a:off x="7153920" y="138240"/>
            <a:ext cx="1972800" cy="1058400"/>
          </a:xfrm>
          <a:prstGeom prst="rect">
            <a:avLst/>
          </a:prstGeom>
          <a:ln w="0">
            <a:noFill/>
          </a:ln>
        </p:spPr>
      </p:pic>
      <p:graphicFrame>
        <p:nvGraphicFramePr>
          <p:cNvPr id="115" name=""/>
          <p:cNvGraphicFramePr/>
          <p:nvPr/>
        </p:nvGraphicFramePr>
        <p:xfrm>
          <a:off x="480960" y="1143720"/>
          <a:ext cx="5882040" cy="1872360"/>
        </p:xfrm>
        <a:graphic>
          <a:graphicData uri="http://schemas.openxmlformats.org/drawingml/2006/table">
            <a:tbl>
              <a:tblPr/>
              <a:tblGrid>
                <a:gridCol w="1404720"/>
                <a:gridCol w="1332360"/>
                <a:gridCol w="1617480"/>
                <a:gridCol w="1527840"/>
              </a:tblGrid>
              <a:tr h="580680">
                <a:tc>
                  <a:txBody>
                    <a:bodyPr lIns="36000" rIns="36000" anchor="t">
                      <a:noAutofit/>
                    </a:bodyPr>
                    <a:p>
                      <a:pPr algn="ctr">
                        <a:lnSpc>
                          <a:spcPct val="100000"/>
                        </a:lnSpc>
                        <a:spcBef>
                          <a:spcPts val="162"/>
                        </a:spcBef>
                        <a:spcAft>
                          <a:spcPts val="162"/>
                        </a:spcAft>
                      </a:pPr>
                      <a:r>
                        <a:rPr b="1" lang="pt-BR" sz="1000" spc="-1" strike="noStrike">
                          <a:solidFill>
                            <a:srgbClr val="ffffff"/>
                          </a:solidFill>
                          <a:latin typeface="Arial"/>
                        </a:rPr>
                        <a:t>Macro</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Bef>
                          <a:spcPts val="162"/>
                        </a:spcBef>
                        <a:spcAft>
                          <a:spcPts val="162"/>
                        </a:spcAft>
                      </a:pPr>
                      <a:r>
                        <a:rPr b="1" lang="pt-BR" sz="1000" spc="-1" strike="noStrike">
                          <a:solidFill>
                            <a:srgbClr val="ffffff"/>
                          </a:solidFill>
                          <a:latin typeface="Arial"/>
                        </a:rPr>
                        <a:t>Casos novos</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Bef>
                          <a:spcPts val="162"/>
                        </a:spcBef>
                        <a:spcAft>
                          <a:spcPts val="162"/>
                        </a:spcAft>
                      </a:pPr>
                      <a:r>
                        <a:rPr b="1" lang="pt-BR" sz="1000" spc="-1" strike="noStrike">
                          <a:solidFill>
                            <a:srgbClr val="ffffff"/>
                          </a:solidFill>
                          <a:latin typeface="Arial"/>
                        </a:rPr>
                        <a:t>Número de Hospitais de Alta Complexidade Estimados</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Bef>
                          <a:spcPts val="162"/>
                        </a:spcBef>
                        <a:spcAft>
                          <a:spcPts val="162"/>
                        </a:spcAft>
                      </a:pPr>
                      <a:r>
                        <a:rPr b="1" lang="pt-BR" sz="1000" spc="-1" strike="noStrike">
                          <a:solidFill>
                            <a:srgbClr val="ffffff"/>
                          </a:solidFill>
                          <a:latin typeface="Arial"/>
                        </a:rPr>
                        <a:t>Número de Hospitais Considerando 80% do total</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r>
              <a:tr h="258120">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LESTE</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13.289</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13,3</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10,6</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58120">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NOROESTE</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4.684</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4,7</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3,8</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58120">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NORTE</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4.777</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4,8</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3,8</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58120">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OESTE</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5.118</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5,1</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4,1</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59200">
                <a:tc>
                  <a:txBody>
                    <a:bodyPr lIns="36000" rIns="36000" anchor="t">
                      <a:noAutofit/>
                    </a:bodyPr>
                    <a:p>
                      <a:pPr algn="ctr">
                        <a:lnSpc>
                          <a:spcPct val="100000"/>
                        </a:lnSpc>
                        <a:spcBef>
                          <a:spcPts val="162"/>
                        </a:spcBef>
                        <a:spcAft>
                          <a:spcPts val="162"/>
                        </a:spcAft>
                      </a:pPr>
                      <a:r>
                        <a:rPr b="1" lang="pt-BR" sz="1000" spc="-1" strike="noStrike">
                          <a:solidFill>
                            <a:srgbClr val="000000"/>
                          </a:solidFill>
                          <a:latin typeface="Arial"/>
                        </a:rPr>
                        <a:t>Total</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Bef>
                          <a:spcPts val="162"/>
                        </a:spcBef>
                        <a:spcAft>
                          <a:spcPts val="162"/>
                        </a:spcAft>
                      </a:pPr>
                      <a:r>
                        <a:rPr b="1" lang="pt-BR" sz="1000" spc="-1" strike="noStrike">
                          <a:solidFill>
                            <a:srgbClr val="000000"/>
                          </a:solidFill>
                          <a:latin typeface="Arial"/>
                        </a:rPr>
                        <a:t>27.868</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Bef>
                          <a:spcPts val="162"/>
                        </a:spcBef>
                        <a:spcAft>
                          <a:spcPts val="162"/>
                        </a:spcAft>
                      </a:pPr>
                      <a:r>
                        <a:rPr b="1" lang="pt-BR" sz="1000" spc="-1" strike="noStrike">
                          <a:solidFill>
                            <a:srgbClr val="000000"/>
                          </a:solidFill>
                          <a:latin typeface="Arial"/>
                        </a:rPr>
                        <a:t>27,9</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Bef>
                          <a:spcPts val="162"/>
                        </a:spcBef>
                        <a:spcAft>
                          <a:spcPts val="162"/>
                        </a:spcAft>
                      </a:pPr>
                      <a:r>
                        <a:rPr b="1" lang="pt-BR" sz="1000" spc="-1" strike="noStrike">
                          <a:solidFill>
                            <a:srgbClr val="000000"/>
                          </a:solidFill>
                          <a:latin typeface="Arial"/>
                        </a:rPr>
                        <a:t>22,3</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graphicFrame>
        <p:nvGraphicFramePr>
          <p:cNvPr id="116" name=""/>
          <p:cNvGraphicFramePr/>
          <p:nvPr/>
        </p:nvGraphicFramePr>
        <p:xfrm>
          <a:off x="2718360" y="3383280"/>
          <a:ext cx="6119640" cy="1872360"/>
        </p:xfrm>
        <a:graphic>
          <a:graphicData uri="http://schemas.openxmlformats.org/drawingml/2006/table">
            <a:tbl>
              <a:tblPr/>
              <a:tblGrid>
                <a:gridCol w="1105200"/>
                <a:gridCol w="1690920"/>
                <a:gridCol w="1692360"/>
                <a:gridCol w="1631520"/>
              </a:tblGrid>
              <a:tr h="580680">
                <a:tc>
                  <a:txBody>
                    <a:bodyPr lIns="36000" rIns="36000" anchor="t">
                      <a:noAutofit/>
                    </a:bodyPr>
                    <a:p>
                      <a:pPr algn="ctr">
                        <a:lnSpc>
                          <a:spcPct val="100000"/>
                        </a:lnSpc>
                        <a:spcBef>
                          <a:spcPts val="162"/>
                        </a:spcBef>
                        <a:spcAft>
                          <a:spcPts val="162"/>
                        </a:spcAft>
                      </a:pPr>
                      <a:r>
                        <a:rPr b="1" lang="pt-BR" sz="1000" spc="-1" strike="noStrike">
                          <a:solidFill>
                            <a:srgbClr val="ffffff"/>
                          </a:solidFill>
                          <a:latin typeface="Arial"/>
                        </a:rPr>
                        <a:t>Macrorregião de Saúde</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Aft>
                          <a:spcPts val="244"/>
                        </a:spcAft>
                      </a:pPr>
                      <a:r>
                        <a:rPr b="1" lang="pt-BR" sz="1000" spc="-1" strike="noStrike">
                          <a:solidFill>
                            <a:srgbClr val="ffffff"/>
                          </a:solidFill>
                          <a:latin typeface="Arial"/>
                        </a:rPr>
                        <a:t>População residente</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Aft>
                          <a:spcPts val="244"/>
                        </a:spcAft>
                      </a:pPr>
                      <a:r>
                        <a:rPr b="1" lang="pt-BR" sz="1000" spc="-1" strike="noStrike">
                          <a:solidFill>
                            <a:srgbClr val="ffffff"/>
                          </a:solidFill>
                          <a:latin typeface="Arial"/>
                        </a:rPr>
                        <a:t>Número de Serviços necessários conforme parâmetros do MS*</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Aft>
                          <a:spcPts val="244"/>
                        </a:spcAft>
                      </a:pPr>
                      <a:r>
                        <a:rPr b="1" lang="pt-BR" sz="1000" spc="-1" strike="noStrike">
                          <a:solidFill>
                            <a:srgbClr val="ffffff"/>
                          </a:solidFill>
                          <a:latin typeface="Arial"/>
                        </a:rPr>
                        <a:t>Número de serviços habilitados (CNES)</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r>
              <a:tr h="258120">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LESTE</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5.457.379</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10,6</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11</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58120">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NOROESTE</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1.923.651</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3,8</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4</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58120">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NORTE</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1.961.870</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3,8</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4</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58120">
                <a:tc>
                  <a:txBody>
                    <a:bodyPr lIns="36000" rIns="36000" anchor="t">
                      <a:noAutofit/>
                    </a:bodyPr>
                    <a:p>
                      <a:pPr algn="ctr">
                        <a:lnSpc>
                          <a:spcPct val="100000"/>
                        </a:lnSpc>
                        <a:spcBef>
                          <a:spcPts val="162"/>
                        </a:spcBef>
                        <a:spcAft>
                          <a:spcPts val="162"/>
                        </a:spcAft>
                      </a:pPr>
                      <a:r>
                        <a:rPr b="0" lang="pt-BR" sz="1000" spc="-1" strike="noStrike">
                          <a:solidFill>
                            <a:srgbClr val="000000"/>
                          </a:solidFill>
                          <a:latin typeface="Arial"/>
                        </a:rPr>
                        <a:t>OESTE</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2.101.480</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4,1</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244"/>
                        </a:spcAft>
                      </a:pPr>
                      <a:r>
                        <a:rPr b="0" lang="pt-BR" sz="1000" spc="-1" strike="noStrike">
                          <a:solidFill>
                            <a:srgbClr val="000000"/>
                          </a:solidFill>
                          <a:latin typeface="Arial"/>
                        </a:rPr>
                        <a:t>5</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59200">
                <a:tc>
                  <a:txBody>
                    <a:bodyPr lIns="36000" rIns="36000" anchor="t">
                      <a:noAutofit/>
                    </a:bodyPr>
                    <a:p>
                      <a:pPr algn="ctr">
                        <a:lnSpc>
                          <a:spcPct val="100000"/>
                        </a:lnSpc>
                        <a:spcBef>
                          <a:spcPts val="162"/>
                        </a:spcBef>
                        <a:spcAft>
                          <a:spcPts val="162"/>
                        </a:spcAft>
                      </a:pPr>
                      <a:r>
                        <a:rPr b="1" lang="pt-BR" sz="1000" spc="-1" strike="noStrike">
                          <a:solidFill>
                            <a:srgbClr val="000000"/>
                          </a:solidFill>
                          <a:latin typeface="Arial"/>
                        </a:rPr>
                        <a:t>Total</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244"/>
                        </a:spcAft>
                      </a:pPr>
                      <a:r>
                        <a:rPr b="1" lang="pt-BR" sz="1000" spc="-1" strike="noStrike">
                          <a:solidFill>
                            <a:srgbClr val="000000"/>
                          </a:solidFill>
                          <a:latin typeface="Arial"/>
                        </a:rPr>
                        <a:t>11.444.380</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244"/>
                        </a:spcAft>
                      </a:pPr>
                      <a:r>
                        <a:rPr b="1" lang="pt-BR" sz="1000" spc="-1" strike="noStrike">
                          <a:solidFill>
                            <a:srgbClr val="000000"/>
                          </a:solidFill>
                          <a:latin typeface="Arial"/>
                        </a:rPr>
                        <a:t>22,3</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244"/>
                        </a:spcAft>
                      </a:pPr>
                      <a:r>
                        <a:rPr b="1" lang="pt-BR" sz="1000" spc="-1" strike="noStrike">
                          <a:solidFill>
                            <a:srgbClr val="000000"/>
                          </a:solidFill>
                          <a:latin typeface="Arial"/>
                        </a:rPr>
                        <a:t>24</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sp>
        <p:nvSpPr>
          <p:cNvPr id="117" name=""/>
          <p:cNvSpPr/>
          <p:nvPr/>
        </p:nvSpPr>
        <p:spPr>
          <a:xfrm>
            <a:off x="4807080" y="1180080"/>
            <a:ext cx="1583280" cy="1803600"/>
          </a:xfrm>
          <a:prstGeom prst="rect">
            <a:avLst/>
          </a:prstGeom>
          <a:noFill/>
          <a:ln w="19080">
            <a:solidFill>
              <a:srgbClr val="dc143c"/>
            </a:solidFill>
            <a:round/>
          </a:ln>
        </p:spPr>
        <p:style>
          <a:lnRef idx="0"/>
          <a:fillRef idx="0"/>
          <a:effectRef idx="0"/>
          <a:fontRef idx="minor"/>
        </p:style>
        <p:txBody>
          <a:bodyPr lIns="81360" rIns="81360" tIns="36360" bIns="36360" anchor="ctr">
            <a:noAutofit/>
          </a:bodyPr>
          <a:p>
            <a:pPr>
              <a:lnSpc>
                <a:spcPct val="100000"/>
              </a:lnSpc>
            </a:pPr>
            <a:endParaRPr b="0" lang="pt-BR" sz="1200" spc="-1" strike="noStrike">
              <a:solidFill>
                <a:srgbClr val="000000"/>
              </a:solidFill>
              <a:latin typeface="Arial"/>
              <a:ea typeface="DejaVu Sans"/>
            </a:endParaRPr>
          </a:p>
        </p:txBody>
      </p:sp>
      <p:sp>
        <p:nvSpPr>
          <p:cNvPr id="118" name=""/>
          <p:cNvSpPr/>
          <p:nvPr/>
        </p:nvSpPr>
        <p:spPr>
          <a:xfrm>
            <a:off x="5520960" y="3383280"/>
            <a:ext cx="3316320" cy="1821600"/>
          </a:xfrm>
          <a:prstGeom prst="rect">
            <a:avLst/>
          </a:prstGeom>
          <a:noFill/>
          <a:ln w="19080">
            <a:solidFill>
              <a:srgbClr val="dc143c"/>
            </a:solidFill>
            <a:round/>
          </a:ln>
        </p:spPr>
        <p:style>
          <a:lnRef idx="0"/>
          <a:fillRef idx="0"/>
          <a:effectRef idx="0"/>
          <a:fontRef idx="minor"/>
        </p:style>
        <p:txBody>
          <a:bodyPr lIns="81360" rIns="81360" tIns="36360" bIns="36360" anchor="ctr">
            <a:noAutofit/>
          </a:bodyPr>
          <a:p>
            <a:pPr>
              <a:lnSpc>
                <a:spcPct val="100000"/>
              </a:lnSpc>
            </a:pPr>
            <a:endParaRPr b="0" lang="pt-BR" sz="1200" spc="-1" strike="noStrike">
              <a:solidFill>
                <a:srgbClr val="000000"/>
              </a:solidFill>
              <a:latin typeface="Arial"/>
              <a:ea typeface="DejaVu Sans"/>
            </a:endParaRPr>
          </a:p>
        </p:txBody>
      </p:sp>
      <p:sp>
        <p:nvSpPr>
          <p:cNvPr id="119" name=""/>
          <p:cNvSpPr/>
          <p:nvPr/>
        </p:nvSpPr>
        <p:spPr>
          <a:xfrm>
            <a:off x="6867360" y="1311120"/>
            <a:ext cx="1812960" cy="1413000"/>
          </a:xfrm>
          <a:prstGeom prst="rect">
            <a:avLst/>
          </a:prstGeom>
          <a:noFill/>
          <a:ln w="36000">
            <a:solidFill>
              <a:srgbClr val="000000"/>
            </a:solidFill>
            <a:round/>
          </a:ln>
        </p:spPr>
        <p:style>
          <a:lnRef idx="0"/>
          <a:fillRef idx="0"/>
          <a:effectRef idx="0"/>
          <a:fontRef idx="minor"/>
        </p:style>
        <p:txBody>
          <a:bodyPr lIns="90000" rIns="90000" tIns="45000" bIns="45000" anchor="t">
            <a:noAutofit/>
          </a:bodyPr>
          <a:p>
            <a:pPr algn="ctr">
              <a:lnSpc>
                <a:spcPct val="150000"/>
              </a:lnSpc>
              <a:spcAft>
                <a:spcPts val="145"/>
              </a:spcAft>
            </a:pPr>
            <a:r>
              <a:rPr b="0" lang="pt-BR" sz="1200" spc="-1" strike="noStrike">
                <a:solidFill>
                  <a:srgbClr val="000000"/>
                </a:solidFill>
                <a:latin typeface="Arial"/>
                <a:ea typeface="DejaVu Sans"/>
              </a:rPr>
              <a:t>Suficiência de Hospitais habilitados na alta complexidade em oncologia no Paraná</a:t>
            </a:r>
            <a:endParaRPr b="0" lang="pt-BR" sz="1200" spc="-1" strike="noStrike">
              <a:solidFill>
                <a:srgbClr val="000000"/>
              </a:solidFill>
              <a:latin typeface="Arial"/>
            </a:endParaRPr>
          </a:p>
        </p:txBody>
      </p:sp>
      <p:sp>
        <p:nvSpPr>
          <p:cNvPr id="120" name=""/>
          <p:cNvSpPr/>
          <p:nvPr/>
        </p:nvSpPr>
        <p:spPr>
          <a:xfrm>
            <a:off x="338040" y="3020400"/>
            <a:ext cx="8635680" cy="578880"/>
          </a:xfrm>
          <a:prstGeom prst="rect">
            <a:avLst/>
          </a:prstGeom>
          <a:noFill/>
          <a:ln w="36000">
            <a:noFill/>
          </a:ln>
        </p:spPr>
        <p:style>
          <a:lnRef idx="0"/>
          <a:fillRef idx="0"/>
          <a:effectRef idx="0"/>
          <a:fontRef idx="minor"/>
        </p:style>
        <p:txBody>
          <a:bodyPr lIns="90000" rIns="90000" tIns="45000" bIns="45000" anchor="t">
            <a:noAutofit/>
          </a:bodyPr>
          <a:p>
            <a:pPr algn="just">
              <a:lnSpc>
                <a:spcPct val="100000"/>
              </a:lnSpc>
              <a:spcAft>
                <a:spcPts val="145"/>
              </a:spcAft>
            </a:pPr>
            <a:r>
              <a:rPr b="0" lang="pt-BR" sz="800" spc="-1" strike="noStrike">
                <a:solidFill>
                  <a:srgbClr val="000000"/>
                </a:solidFill>
                <a:latin typeface="Arial"/>
                <a:ea typeface="DejaVu Sans"/>
              </a:rPr>
              <a:t>Fonte: Estimativa de casos de acordo com os dados do INCA em 2023 -  </a:t>
            </a:r>
            <a:r>
              <a:rPr b="0" lang="pt-BR" sz="800" spc="-1" strike="noStrike" u="sng">
                <a:solidFill>
                  <a:srgbClr val="0563c1"/>
                </a:solidFill>
                <a:uFillTx/>
                <a:latin typeface="Arial"/>
                <a:ea typeface="DejaVu Sans"/>
              </a:rPr>
              <a:t>https://www.inca.gov.br/sites/ufu.sti.inca.local/files/media/document/estimativa-2023.pdf</a:t>
            </a:r>
            <a:endParaRPr b="0" lang="pt-BR" sz="800" spc="-1" strike="noStrike">
              <a:solidFill>
                <a:srgbClr val="000000"/>
              </a:solidFill>
              <a:latin typeface="Arial"/>
            </a:endParaRPr>
          </a:p>
          <a:p>
            <a:pPr algn="just">
              <a:lnSpc>
                <a:spcPct val="100000"/>
              </a:lnSpc>
              <a:spcAft>
                <a:spcPts val="145"/>
              </a:spcAft>
            </a:pPr>
            <a:r>
              <a:rPr b="0" lang="pt-BR" sz="800" spc="-1" strike="noStrike">
                <a:solidFill>
                  <a:srgbClr val="000000"/>
                </a:solidFill>
                <a:latin typeface="Arial"/>
                <a:ea typeface="DejaVu Sans"/>
              </a:rPr>
              <a:t>Portaria SAES/MS nº. 688/2023 – Estados com cobertura ANS &gt;20%, considera-se 80% do número de hospitais</a:t>
            </a:r>
            <a:endParaRPr b="0" lang="pt-BR" sz="800" spc="-1" strike="noStrike">
              <a:solidFill>
                <a:srgbClr val="000000"/>
              </a:solidFill>
              <a:latin typeface="Arial"/>
            </a:endParaRPr>
          </a:p>
        </p:txBody>
      </p:sp>
      <p:sp>
        <p:nvSpPr>
          <p:cNvPr id="121" name=""/>
          <p:cNvSpPr/>
          <p:nvPr/>
        </p:nvSpPr>
        <p:spPr>
          <a:xfrm>
            <a:off x="2718360" y="5255280"/>
            <a:ext cx="6181920" cy="422280"/>
          </a:xfrm>
          <a:prstGeom prst="rect">
            <a:avLst/>
          </a:prstGeom>
          <a:noFill/>
          <a:ln w="36000">
            <a:noFill/>
          </a:ln>
        </p:spPr>
        <p:style>
          <a:lnRef idx="0"/>
          <a:fillRef idx="0"/>
          <a:effectRef idx="0"/>
          <a:fontRef idx="minor"/>
        </p:style>
        <p:txBody>
          <a:bodyPr lIns="90000" rIns="90000" tIns="45000" bIns="45000" anchor="t">
            <a:noAutofit/>
          </a:bodyPr>
          <a:p>
            <a:pPr algn="just">
              <a:lnSpc>
                <a:spcPct val="100000"/>
              </a:lnSpc>
              <a:spcAft>
                <a:spcPts val="145"/>
              </a:spcAft>
            </a:pPr>
            <a:r>
              <a:rPr b="0" lang="pt-BR" sz="800" spc="-1" strike="noStrike">
                <a:solidFill>
                  <a:srgbClr val="000000"/>
                </a:solidFill>
                <a:latin typeface="Arial"/>
                <a:ea typeface="DejaVu Sans"/>
              </a:rPr>
              <a:t>*Legenda: Parâmetros previstos na Portaria SAES/MS 1.399/2019, atualizada pela Portaria de Consolidação SAES/MS nº 1 de 2022, atualizada pela Portaria SAES/MS nº 688 de 2023.</a:t>
            </a:r>
            <a:endParaRPr b="0" lang="pt-BR" sz="800" spc="-1" strike="noStrike">
              <a:solidFill>
                <a:srgbClr val="000000"/>
              </a:solidFill>
              <a:latin typeface="Arial"/>
            </a:endParaRPr>
          </a:p>
          <a:p>
            <a:pPr algn="just">
              <a:lnSpc>
                <a:spcPct val="100000"/>
              </a:lnSpc>
              <a:spcAft>
                <a:spcPts val="145"/>
              </a:spcAft>
            </a:pPr>
            <a:r>
              <a:rPr b="0" lang="pt-BR" sz="800" spc="-1" strike="noStrike">
                <a:solidFill>
                  <a:srgbClr val="000000"/>
                </a:solidFill>
                <a:latin typeface="Arial"/>
                <a:ea typeface="DejaVu Sans"/>
              </a:rPr>
              <a:t>Fonte: TABWIN/CNES, fevereiro/2024.</a:t>
            </a:r>
            <a:endParaRPr b="0" lang="pt-BR"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180000" y="180000"/>
            <a:ext cx="6839640" cy="1011960"/>
          </a:xfrm>
          <a:prstGeom prst="rect">
            <a:avLst/>
          </a:prstGeom>
          <a:noFill/>
          <a:ln w="0">
            <a:noFill/>
          </a:ln>
        </p:spPr>
        <p:txBody>
          <a:bodyPr lIns="0" rIns="0" tIns="0" bIns="0" anchor="ctr">
            <a:noAutofit/>
          </a:bodyPr>
          <a:p>
            <a:pPr indent="0" algn="ctr">
              <a:lnSpc>
                <a:spcPct val="100000"/>
              </a:lnSpc>
              <a:buNone/>
              <a:tabLst>
                <a:tab algn="l" pos="0"/>
              </a:tabLst>
            </a:pPr>
            <a:r>
              <a:rPr b="1" lang="pt-BR" sz="2000" spc="-1" strike="noStrike">
                <a:solidFill>
                  <a:srgbClr val="3465a4"/>
                </a:solidFill>
                <a:latin typeface="Calibri"/>
              </a:rPr>
              <a:t>Habilitação em Alta Complexidade na Oncologia em tramitação</a:t>
            </a:r>
            <a:endParaRPr b="0" lang="pt-BR" sz="2000" spc="-1" strike="noStrike">
              <a:solidFill>
                <a:srgbClr val="000000"/>
              </a:solidFill>
              <a:latin typeface="Arial"/>
            </a:endParaRPr>
          </a:p>
        </p:txBody>
      </p:sp>
      <p:pic>
        <p:nvPicPr>
          <p:cNvPr id="123" name="Google Shape;77;p 23" descr=""/>
          <p:cNvPicPr/>
          <p:nvPr/>
        </p:nvPicPr>
        <p:blipFill>
          <a:blip r:embed="rId1"/>
          <a:stretch/>
        </p:blipFill>
        <p:spPr>
          <a:xfrm>
            <a:off x="7153920" y="138240"/>
            <a:ext cx="1972800" cy="1058400"/>
          </a:xfrm>
          <a:prstGeom prst="rect">
            <a:avLst/>
          </a:prstGeom>
          <a:ln w="0">
            <a:noFill/>
          </a:ln>
        </p:spPr>
      </p:pic>
      <p:graphicFrame>
        <p:nvGraphicFramePr>
          <p:cNvPr id="124" name=""/>
          <p:cNvGraphicFramePr/>
          <p:nvPr/>
        </p:nvGraphicFramePr>
        <p:xfrm>
          <a:off x="997200" y="1724400"/>
          <a:ext cx="7326000" cy="2505240"/>
        </p:xfrm>
        <a:graphic>
          <a:graphicData uri="http://schemas.openxmlformats.org/drawingml/2006/table">
            <a:tbl>
              <a:tblPr/>
              <a:tblGrid>
                <a:gridCol w="1955160"/>
                <a:gridCol w="731160"/>
                <a:gridCol w="1185120"/>
                <a:gridCol w="810360"/>
                <a:gridCol w="2644560"/>
              </a:tblGrid>
              <a:tr h="626400">
                <a:tc>
                  <a:txBody>
                    <a:bodyPr lIns="36000" rIns="36000" anchor="t">
                      <a:noAutofit/>
                    </a:bodyPr>
                    <a:p>
                      <a:pPr algn="ctr">
                        <a:lnSpc>
                          <a:spcPct val="100000"/>
                        </a:lnSpc>
                      </a:pPr>
                      <a:r>
                        <a:rPr b="1" lang="pt-BR" sz="1300" spc="-1" strike="noStrike">
                          <a:solidFill>
                            <a:srgbClr val="ffffff"/>
                          </a:solidFill>
                          <a:latin typeface="Arial"/>
                        </a:rPr>
                        <a:t>Estabelecimento</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5983b0"/>
                    </a:solidFill>
                  </a:tcPr>
                </a:tc>
                <a:tc>
                  <a:txBody>
                    <a:bodyPr lIns="36000" rIns="36000" anchor="t">
                      <a:noAutofit/>
                    </a:bodyPr>
                    <a:p>
                      <a:pPr algn="ctr">
                        <a:lnSpc>
                          <a:spcPct val="100000"/>
                        </a:lnSpc>
                      </a:pPr>
                      <a:r>
                        <a:rPr b="1" lang="pt-BR" sz="1300" spc="-1" strike="noStrike">
                          <a:solidFill>
                            <a:srgbClr val="ffffff"/>
                          </a:solidFill>
                          <a:latin typeface="Arial"/>
                        </a:rPr>
                        <a:t>CNES</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5983b0"/>
                    </a:solidFill>
                  </a:tcPr>
                </a:tc>
                <a:tc>
                  <a:txBody>
                    <a:bodyPr lIns="36000" rIns="36000" anchor="t">
                      <a:noAutofit/>
                    </a:bodyPr>
                    <a:p>
                      <a:pPr algn="ctr">
                        <a:lnSpc>
                          <a:spcPct val="100000"/>
                        </a:lnSpc>
                      </a:pPr>
                      <a:r>
                        <a:rPr b="1" lang="pt-BR" sz="1300" spc="-1" strike="noStrike">
                          <a:solidFill>
                            <a:srgbClr val="ffffff"/>
                          </a:solidFill>
                          <a:latin typeface="Arial"/>
                        </a:rPr>
                        <a:t>Município</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5983b0"/>
                    </a:solidFill>
                  </a:tcPr>
                </a:tc>
                <a:tc>
                  <a:txBody>
                    <a:bodyPr lIns="36000" rIns="36000" anchor="t">
                      <a:noAutofit/>
                    </a:bodyPr>
                    <a:p>
                      <a:pPr algn="ctr">
                        <a:lnSpc>
                          <a:spcPct val="100000"/>
                        </a:lnSpc>
                      </a:pPr>
                      <a:r>
                        <a:rPr b="1" lang="pt-BR" sz="1300" spc="-1" strike="noStrike">
                          <a:solidFill>
                            <a:srgbClr val="ffffff"/>
                          </a:solidFill>
                          <a:latin typeface="Arial"/>
                        </a:rPr>
                        <a:t>Gestão</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5983b0"/>
                    </a:solidFill>
                  </a:tcPr>
                </a:tc>
                <a:tc>
                  <a:txBody>
                    <a:bodyPr lIns="36000" rIns="36000" anchor="t">
                      <a:noAutofit/>
                    </a:bodyPr>
                    <a:p>
                      <a:pPr algn="ctr">
                        <a:lnSpc>
                          <a:spcPct val="100000"/>
                        </a:lnSpc>
                      </a:pPr>
                      <a:r>
                        <a:rPr b="1" lang="pt-BR" sz="1300" spc="-1" strike="noStrike">
                          <a:solidFill>
                            <a:srgbClr val="ffffff"/>
                          </a:solidFill>
                          <a:latin typeface="Arial"/>
                        </a:rPr>
                        <a:t>Tipo de habilitação solicitada</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5983b0"/>
                    </a:solidFill>
                  </a:tcPr>
                </a:tc>
              </a:tr>
              <a:tr h="626400">
                <a:tc>
                  <a:txBody>
                    <a:bodyPr lIns="36000" rIns="36000" anchor="t">
                      <a:noAutofit/>
                    </a:bodyPr>
                    <a:p>
                      <a:pPr algn="ctr">
                        <a:lnSpc>
                          <a:spcPct val="100000"/>
                        </a:lnSpc>
                      </a:pPr>
                      <a:r>
                        <a:rPr b="0" lang="pt-BR" sz="1300" spc="-1" strike="noStrike">
                          <a:solidFill>
                            <a:srgbClr val="000000"/>
                          </a:solidFill>
                          <a:latin typeface="Arial"/>
                        </a:rPr>
                        <a:t>Hospital Deus Menino</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b4c7dc"/>
                    </a:solidFill>
                  </a:tcPr>
                </a:tc>
                <a:tc>
                  <a:txBody>
                    <a:bodyPr lIns="36000" rIns="36000" anchor="t">
                      <a:noAutofit/>
                    </a:bodyPr>
                    <a:p>
                      <a:pPr algn="ctr">
                        <a:lnSpc>
                          <a:spcPct val="100000"/>
                        </a:lnSpc>
                      </a:pPr>
                      <a:r>
                        <a:rPr b="0" lang="pt-BR" sz="1300" spc="-1" strike="noStrike">
                          <a:solidFill>
                            <a:srgbClr val="000000"/>
                          </a:solidFill>
                          <a:latin typeface="Arial"/>
                        </a:rPr>
                        <a:t>5373190</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b4c7dc"/>
                    </a:solidFill>
                  </a:tcPr>
                </a:tc>
                <a:tc>
                  <a:txBody>
                    <a:bodyPr lIns="36000" rIns="36000" anchor="t">
                      <a:noAutofit/>
                    </a:bodyPr>
                    <a:p>
                      <a:pPr algn="ctr">
                        <a:lnSpc>
                          <a:spcPct val="100000"/>
                        </a:lnSpc>
                      </a:pPr>
                      <a:r>
                        <a:rPr b="0" lang="pt-BR" sz="1300" spc="-1" strike="noStrike">
                          <a:solidFill>
                            <a:srgbClr val="000000"/>
                          </a:solidFill>
                          <a:latin typeface="Arial"/>
                        </a:rPr>
                        <a:t>Francisco Beltrão</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b4c7dc"/>
                    </a:solidFill>
                  </a:tcPr>
                </a:tc>
                <a:tc>
                  <a:txBody>
                    <a:bodyPr lIns="36000" rIns="36000" anchor="t">
                      <a:noAutofit/>
                    </a:bodyPr>
                    <a:p>
                      <a:pPr algn="ctr">
                        <a:lnSpc>
                          <a:spcPct val="100000"/>
                        </a:lnSpc>
                      </a:pPr>
                      <a:r>
                        <a:rPr b="0" lang="pt-BR" sz="1300" spc="-1" strike="noStrike">
                          <a:solidFill>
                            <a:srgbClr val="000000"/>
                          </a:solidFill>
                          <a:latin typeface="Arial"/>
                        </a:rPr>
                        <a:t>Municipal</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b4c7dc"/>
                    </a:solidFill>
                  </a:tcPr>
                </a:tc>
                <a:tc>
                  <a:txBody>
                    <a:bodyPr lIns="36000" rIns="36000" anchor="t">
                      <a:noAutofit/>
                    </a:bodyPr>
                    <a:p>
                      <a:pPr algn="ctr">
                        <a:lnSpc>
                          <a:spcPct val="100000"/>
                        </a:lnSpc>
                      </a:pPr>
                      <a:r>
                        <a:rPr b="0" lang="pt-BR" sz="1300" spc="-1" strike="noStrike">
                          <a:solidFill>
                            <a:srgbClr val="000000"/>
                          </a:solidFill>
                          <a:latin typeface="Arial"/>
                        </a:rPr>
                        <a:t>17.07 Unacon com serviço de radioterapia</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b4c7dc"/>
                    </a:solidFill>
                  </a:tcPr>
                </a:tc>
              </a:tr>
              <a:tr h="626400">
                <a:tc>
                  <a:txBody>
                    <a:bodyPr lIns="36000" rIns="36000" anchor="t">
                      <a:noAutofit/>
                    </a:bodyPr>
                    <a:p>
                      <a:pPr algn="ctr">
                        <a:lnSpc>
                          <a:spcPct val="100000"/>
                        </a:lnSpc>
                      </a:pPr>
                      <a:r>
                        <a:rPr b="0" lang="pt-BR" sz="1300" spc="-1" strike="noStrike">
                          <a:solidFill>
                            <a:srgbClr val="000000"/>
                          </a:solidFill>
                          <a:latin typeface="Arial"/>
                        </a:rPr>
                        <a:t>Hospital São Vicente de Paulo</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dee6ef"/>
                    </a:solidFill>
                  </a:tcPr>
                </a:tc>
                <a:tc>
                  <a:txBody>
                    <a:bodyPr lIns="36000" rIns="36000" anchor="t">
                      <a:noAutofit/>
                    </a:bodyPr>
                    <a:p>
                      <a:pPr algn="ctr">
                        <a:lnSpc>
                          <a:spcPct val="100000"/>
                        </a:lnSpc>
                      </a:pPr>
                      <a:r>
                        <a:rPr b="0" lang="pt-BR" sz="1300" spc="-1" strike="noStrike">
                          <a:solidFill>
                            <a:srgbClr val="000000"/>
                          </a:solidFill>
                          <a:latin typeface="Arial"/>
                        </a:rPr>
                        <a:t>2741989</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dee6ef"/>
                    </a:solidFill>
                  </a:tcPr>
                </a:tc>
                <a:tc>
                  <a:txBody>
                    <a:bodyPr lIns="36000" rIns="36000" anchor="t">
                      <a:noAutofit/>
                    </a:bodyPr>
                    <a:p>
                      <a:pPr algn="ctr">
                        <a:lnSpc>
                          <a:spcPct val="100000"/>
                        </a:lnSpc>
                      </a:pPr>
                      <a:r>
                        <a:rPr b="0" lang="pt-BR" sz="1300" spc="-1" strike="noStrike">
                          <a:solidFill>
                            <a:srgbClr val="000000"/>
                          </a:solidFill>
                          <a:latin typeface="Arial"/>
                        </a:rPr>
                        <a:t>Guarapuava</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dee6ef"/>
                    </a:solidFill>
                  </a:tcPr>
                </a:tc>
                <a:tc>
                  <a:txBody>
                    <a:bodyPr lIns="36000" rIns="36000" anchor="t">
                      <a:noAutofit/>
                    </a:bodyPr>
                    <a:p>
                      <a:pPr algn="ctr">
                        <a:lnSpc>
                          <a:spcPct val="100000"/>
                        </a:lnSpc>
                      </a:pPr>
                      <a:r>
                        <a:rPr b="0" lang="pt-BR" sz="1300" spc="-1" strike="noStrike">
                          <a:solidFill>
                            <a:srgbClr val="000000"/>
                          </a:solidFill>
                          <a:latin typeface="Arial"/>
                        </a:rPr>
                        <a:t>Estadual</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dee6ef"/>
                    </a:solidFill>
                  </a:tcPr>
                </a:tc>
                <a:tc>
                  <a:txBody>
                    <a:bodyPr lIns="36000" rIns="36000" anchor="t">
                      <a:noAutofit/>
                    </a:bodyPr>
                    <a:p>
                      <a:pPr algn="ctr">
                        <a:lnSpc>
                          <a:spcPct val="100000"/>
                        </a:lnSpc>
                      </a:pPr>
                      <a:r>
                        <a:rPr b="0" lang="pt-BR" sz="1300" spc="-1" strike="noStrike">
                          <a:solidFill>
                            <a:srgbClr val="000000"/>
                          </a:solidFill>
                          <a:latin typeface="Arial"/>
                        </a:rPr>
                        <a:t>17.07 Unacon com serviço de radioterapia e hematologia</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dee6ef"/>
                    </a:solidFill>
                  </a:tcPr>
                </a:tc>
              </a:tr>
              <a:tr h="626040">
                <a:tc>
                  <a:txBody>
                    <a:bodyPr lIns="36000" rIns="36000" anchor="t">
                      <a:noAutofit/>
                    </a:bodyPr>
                    <a:p>
                      <a:pPr algn="ctr">
                        <a:lnSpc>
                          <a:spcPct val="100000"/>
                        </a:lnSpc>
                      </a:pPr>
                      <a:r>
                        <a:rPr b="0" lang="pt-BR" sz="1300" spc="-1" strike="noStrike">
                          <a:solidFill>
                            <a:srgbClr val="000000"/>
                          </a:solidFill>
                          <a:latin typeface="Arial"/>
                        </a:rPr>
                        <a:t>Hospital Santa Rita</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b4c7dc"/>
                    </a:solidFill>
                  </a:tcPr>
                </a:tc>
                <a:tc>
                  <a:txBody>
                    <a:bodyPr lIns="36000" rIns="36000" anchor="t">
                      <a:noAutofit/>
                    </a:bodyPr>
                    <a:p>
                      <a:pPr algn="ctr">
                        <a:lnSpc>
                          <a:spcPct val="100000"/>
                        </a:lnSpc>
                      </a:pPr>
                      <a:r>
                        <a:rPr b="0" lang="pt-BR" sz="1300" spc="-1" strike="noStrike">
                          <a:solidFill>
                            <a:srgbClr val="000000"/>
                          </a:solidFill>
                          <a:latin typeface="Arial"/>
                        </a:rPr>
                        <a:t>2743469</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b4c7dc"/>
                    </a:solidFill>
                  </a:tcPr>
                </a:tc>
                <a:tc>
                  <a:txBody>
                    <a:bodyPr lIns="36000" rIns="36000" anchor="t">
                      <a:noAutofit/>
                    </a:bodyPr>
                    <a:p>
                      <a:pPr algn="ctr">
                        <a:lnSpc>
                          <a:spcPct val="100000"/>
                        </a:lnSpc>
                      </a:pPr>
                      <a:r>
                        <a:rPr b="0" lang="pt-BR" sz="1300" spc="-1" strike="noStrike">
                          <a:solidFill>
                            <a:srgbClr val="000000"/>
                          </a:solidFill>
                          <a:latin typeface="Arial"/>
                        </a:rPr>
                        <a:t>Maringá</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b4c7dc"/>
                    </a:solidFill>
                  </a:tcPr>
                </a:tc>
                <a:tc>
                  <a:txBody>
                    <a:bodyPr lIns="36000" rIns="36000" anchor="t">
                      <a:noAutofit/>
                    </a:bodyPr>
                    <a:p>
                      <a:pPr algn="ctr">
                        <a:lnSpc>
                          <a:spcPct val="100000"/>
                        </a:lnSpc>
                      </a:pPr>
                      <a:r>
                        <a:rPr b="0" lang="pt-BR" sz="1300" spc="-1" strike="noStrike">
                          <a:solidFill>
                            <a:srgbClr val="000000"/>
                          </a:solidFill>
                          <a:latin typeface="Arial"/>
                        </a:rPr>
                        <a:t>Municipal</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b4c7dc"/>
                    </a:solidFill>
                  </a:tcPr>
                </a:tc>
                <a:tc>
                  <a:txBody>
                    <a:bodyPr lIns="36000" rIns="36000" anchor="t">
                      <a:noAutofit/>
                    </a:bodyPr>
                    <a:p>
                      <a:pPr algn="ctr">
                        <a:lnSpc>
                          <a:spcPct val="100000"/>
                        </a:lnSpc>
                      </a:pPr>
                      <a:r>
                        <a:rPr b="0" lang="pt-BR" sz="1300" spc="-1" strike="noStrike">
                          <a:solidFill>
                            <a:srgbClr val="000000"/>
                          </a:solidFill>
                          <a:latin typeface="Arial"/>
                        </a:rPr>
                        <a:t>17.08 Unacon com serviço de hematologia</a:t>
                      </a:r>
                      <a:endParaRPr b="0" lang="pt-BR" sz="1300" spc="-1" strike="noStrike">
                        <a:solidFill>
                          <a:srgbClr val="000000"/>
                        </a:solidFill>
                        <a:latin typeface="Arial"/>
                      </a:endParaRPr>
                    </a:p>
                  </a:txBody>
                  <a:tcPr anchor="t" marL="36000" marR="36000">
                    <a:lnL w="7200">
                      <a:solidFill>
                        <a:srgbClr val="ffffff"/>
                      </a:solidFill>
                      <a:prstDash val="solid"/>
                    </a:lnL>
                    <a:lnR w="7200">
                      <a:solidFill>
                        <a:srgbClr val="ffffff"/>
                      </a:solidFill>
                      <a:prstDash val="solid"/>
                    </a:lnR>
                    <a:lnT w="7200">
                      <a:solidFill>
                        <a:srgbClr val="ffffff"/>
                      </a:solidFill>
                      <a:prstDash val="solid"/>
                    </a:lnT>
                    <a:lnB w="7200">
                      <a:solidFill>
                        <a:srgbClr val="ffffff"/>
                      </a:solidFill>
                      <a:prstDash val="solid"/>
                    </a:lnB>
                    <a:solidFill>
                      <a:srgbClr val="b4c7dc"/>
                    </a:solidFill>
                  </a:tcPr>
                </a:tc>
              </a:tr>
            </a:tbl>
          </a:graphicData>
        </a:graphic>
      </p:graphicFrame>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Nós Críticos</a:t>
            </a:r>
            <a:endParaRPr b="0" lang="pt-BR" sz="2000" spc="-1" strike="noStrike">
              <a:solidFill>
                <a:srgbClr val="000000"/>
              </a:solidFill>
              <a:latin typeface="Arial"/>
            </a:endParaRPr>
          </a:p>
        </p:txBody>
      </p:sp>
      <p:pic>
        <p:nvPicPr>
          <p:cNvPr id="126" name="Google Shape;77;p 24" descr=""/>
          <p:cNvPicPr/>
          <p:nvPr/>
        </p:nvPicPr>
        <p:blipFill>
          <a:blip r:embed="rId1"/>
          <a:stretch/>
        </p:blipFill>
        <p:spPr>
          <a:xfrm>
            <a:off x="7153920" y="138240"/>
            <a:ext cx="1972800" cy="1058400"/>
          </a:xfrm>
          <a:prstGeom prst="rect">
            <a:avLst/>
          </a:prstGeom>
          <a:ln w="0">
            <a:noFill/>
          </a:ln>
        </p:spPr>
      </p:pic>
      <p:sp>
        <p:nvSpPr>
          <p:cNvPr id="127" name="PlaceHolder 2"/>
          <p:cNvSpPr>
            <a:spLocks noGrp="1"/>
          </p:cNvSpPr>
          <p:nvPr>
            <p:ph type="subTitle"/>
          </p:nvPr>
        </p:nvSpPr>
        <p:spPr>
          <a:xfrm>
            <a:off x="457200" y="1335600"/>
            <a:ext cx="8228520" cy="3313440"/>
          </a:xfrm>
          <a:prstGeom prst="rect">
            <a:avLst/>
          </a:prstGeom>
          <a:noFill/>
          <a:ln w="0">
            <a:noFill/>
          </a:ln>
        </p:spPr>
        <p:txBody>
          <a:bodyPr lIns="0" rIns="0" tIns="0" bIns="0" anchor="t">
            <a:noAutofit/>
          </a:bodyPr>
          <a:p>
            <a:pPr>
              <a:lnSpc>
                <a:spcPct val="100000"/>
              </a:lnSpc>
            </a:pPr>
            <a:r>
              <a:rPr b="0" lang="pt-BR" sz="1800" spc="-1" strike="noStrike" u="sng">
                <a:solidFill>
                  <a:srgbClr val="000000"/>
                </a:solidFill>
                <a:uFillTx/>
                <a:latin typeface="Calibri"/>
              </a:rPr>
              <a:t>Atenção Primária</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Captação precoce dos usuários</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Acompanhamento e rastreamento dos pacientes com exames sugestivos de câncer</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Dificuldade no compartilhamento do cuidado</a:t>
            </a:r>
            <a:endParaRPr b="0" lang="pt-BR"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2a6099"/>
                </a:solidFill>
                <a:latin typeface="Calibri"/>
              </a:rPr>
              <a:t>Nós Críticos</a:t>
            </a:r>
            <a:endParaRPr b="0" lang="pt-BR" sz="2000" spc="-1" strike="noStrike">
              <a:solidFill>
                <a:srgbClr val="000000"/>
              </a:solidFill>
              <a:latin typeface="Arial"/>
            </a:endParaRPr>
          </a:p>
        </p:txBody>
      </p:sp>
      <p:pic>
        <p:nvPicPr>
          <p:cNvPr id="129" name="Google Shape;77;p 25" descr=""/>
          <p:cNvPicPr/>
          <p:nvPr/>
        </p:nvPicPr>
        <p:blipFill>
          <a:blip r:embed="rId1"/>
          <a:stretch/>
        </p:blipFill>
        <p:spPr>
          <a:xfrm>
            <a:off x="7153920" y="138240"/>
            <a:ext cx="1972800" cy="1058400"/>
          </a:xfrm>
          <a:prstGeom prst="rect">
            <a:avLst/>
          </a:prstGeom>
          <a:ln w="0">
            <a:noFill/>
          </a:ln>
        </p:spPr>
      </p:pic>
      <p:sp>
        <p:nvSpPr>
          <p:cNvPr id="130" name="PlaceHolder 2"/>
          <p:cNvSpPr>
            <a:spLocks noGrp="1"/>
          </p:cNvSpPr>
          <p:nvPr>
            <p:ph type="subTitle"/>
          </p:nvPr>
        </p:nvSpPr>
        <p:spPr>
          <a:xfrm>
            <a:off x="455760" y="1080000"/>
            <a:ext cx="8228520" cy="3313440"/>
          </a:xfrm>
          <a:prstGeom prst="rect">
            <a:avLst/>
          </a:prstGeom>
          <a:noFill/>
          <a:ln w="0">
            <a:noFill/>
          </a:ln>
        </p:spPr>
        <p:txBody>
          <a:bodyPr lIns="0" rIns="0" tIns="0" bIns="0" anchor="t">
            <a:noAutofit/>
          </a:bodyPr>
          <a:p>
            <a:pPr>
              <a:lnSpc>
                <a:spcPct val="100000"/>
              </a:lnSpc>
            </a:pPr>
            <a:r>
              <a:rPr b="0" lang="pt-BR" sz="1800" spc="-1" strike="noStrike" u="sng">
                <a:solidFill>
                  <a:srgbClr val="000000"/>
                </a:solidFill>
                <a:uFillTx/>
                <a:latin typeface="Calibri"/>
              </a:rPr>
              <a:t>Atenção Ambulatorial Especializada</a:t>
            </a:r>
            <a:endParaRPr b="0" lang="pt-BR" sz="1800" spc="-1" strike="noStrike">
              <a:solidFill>
                <a:srgbClr val="000000"/>
              </a:solidFill>
              <a:latin typeface="Arial"/>
            </a:endParaRPr>
          </a:p>
          <a:p>
            <a:pPr>
              <a:lnSpc>
                <a:spcPct val="100000"/>
              </a:lnSpc>
            </a:pP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Falta de referência adequada frente aos casos suspeitos quando a captação da atenção primária é bem-sucedida</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Dificuldade na continuidade dos atendimentos</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Qualificação das filas</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Distribuição/Localização de equipamentos para realização de exames – distância superior ao preconizado pelos parâmetros das portarias ministeriais</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Fragilidade nos registros de realização e disponibilidade de procedimentos e exames</a:t>
            </a:r>
            <a:endParaRPr b="0" lang="pt-BR"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PlaceHolder 1"/>
          <p:cNvSpPr>
            <a:spLocks noGrp="1"/>
          </p:cNvSpPr>
          <p:nvPr>
            <p:ph type="title"/>
          </p:nvPr>
        </p:nvSpPr>
        <p:spPr>
          <a:xfrm>
            <a:off x="415800" y="24804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Nós Críticos</a:t>
            </a:r>
            <a:endParaRPr b="0" lang="pt-BR" sz="2000" spc="-1" strike="noStrike">
              <a:solidFill>
                <a:srgbClr val="000000"/>
              </a:solidFill>
              <a:latin typeface="Arial"/>
            </a:endParaRPr>
          </a:p>
        </p:txBody>
      </p:sp>
      <p:pic>
        <p:nvPicPr>
          <p:cNvPr id="132" name="Google Shape;77;p 27" descr=""/>
          <p:cNvPicPr/>
          <p:nvPr/>
        </p:nvPicPr>
        <p:blipFill>
          <a:blip r:embed="rId1"/>
          <a:stretch/>
        </p:blipFill>
        <p:spPr>
          <a:xfrm>
            <a:off x="7153920" y="138240"/>
            <a:ext cx="1972800" cy="1058400"/>
          </a:xfrm>
          <a:prstGeom prst="rect">
            <a:avLst/>
          </a:prstGeom>
          <a:ln w="0">
            <a:noFill/>
          </a:ln>
        </p:spPr>
      </p:pic>
      <p:sp>
        <p:nvSpPr>
          <p:cNvPr id="133" name="PlaceHolder 2"/>
          <p:cNvSpPr>
            <a:spLocks noGrp="1"/>
          </p:cNvSpPr>
          <p:nvPr>
            <p:ph type="subTitle"/>
          </p:nvPr>
        </p:nvSpPr>
        <p:spPr>
          <a:xfrm>
            <a:off x="457200" y="1335600"/>
            <a:ext cx="8228520" cy="3313440"/>
          </a:xfrm>
          <a:prstGeom prst="rect">
            <a:avLst/>
          </a:prstGeom>
          <a:noFill/>
          <a:ln w="0">
            <a:noFill/>
          </a:ln>
        </p:spPr>
        <p:txBody>
          <a:bodyPr lIns="0" rIns="0" tIns="0" bIns="0" anchor="t">
            <a:noAutofit/>
          </a:bodyPr>
          <a:p>
            <a:pPr>
              <a:lnSpc>
                <a:spcPct val="100000"/>
              </a:lnSpc>
            </a:pPr>
            <a:r>
              <a:rPr b="0" lang="pt-BR" sz="1800" spc="-1" strike="noStrike" u="sng">
                <a:solidFill>
                  <a:srgbClr val="000000"/>
                </a:solidFill>
                <a:uFillTx/>
                <a:latin typeface="Calibri"/>
              </a:rPr>
              <a:t>Atenção Hospitalar / Alta Complexidade</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Número de profissionais qualificados limitados em algumas regiões, com necessidade de transporte dos pacientes entre regiões</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Valores pagos pela tabela SIGTAP defasados para os procedimentos de quimioterapia, procedimentos diagnósticos e procedimentos cirúrgicos</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Judicialização dos medicamentos</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Dificuldade no monitoramento da produtividade do prestador em relação aos parâmetros estabelecidos na portaria para os procedimentos diagnósticos de ultrassonografia, endoscopia digestiva, coloscopias e retossigmoidoscopias </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Dificuldades nas especialidades de oftalmologia, cabeça e pescoço, ortopedia, partes moles, braquiterapia e iodoterapia</a:t>
            </a:r>
            <a:endParaRPr b="0" lang="pt-BR" sz="1800" spc="-1" strike="noStrike">
              <a:solidFill>
                <a:srgbClr val="000000"/>
              </a:solidFill>
              <a:latin typeface="Arial"/>
            </a:endParaRPr>
          </a:p>
          <a:p>
            <a:pPr>
              <a:lnSpc>
                <a:spcPct val="100000"/>
              </a:lnSpc>
              <a:spcBef>
                <a:spcPts val="850"/>
              </a:spcBef>
              <a:tabLst>
                <a:tab algn="l" pos="0"/>
              </a:tabLst>
            </a:pPr>
            <a:endParaRPr b="0" lang="pt-BR"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Nós Críticos</a:t>
            </a:r>
            <a:endParaRPr b="0" lang="pt-BR" sz="2000" spc="-1" strike="noStrike">
              <a:solidFill>
                <a:srgbClr val="000000"/>
              </a:solidFill>
              <a:latin typeface="Arial"/>
            </a:endParaRPr>
          </a:p>
        </p:txBody>
      </p:sp>
      <p:pic>
        <p:nvPicPr>
          <p:cNvPr id="135" name="Google Shape;77;p 28" descr=""/>
          <p:cNvPicPr/>
          <p:nvPr/>
        </p:nvPicPr>
        <p:blipFill>
          <a:blip r:embed="rId1"/>
          <a:stretch/>
        </p:blipFill>
        <p:spPr>
          <a:xfrm>
            <a:off x="7153920" y="138240"/>
            <a:ext cx="1972800" cy="1058400"/>
          </a:xfrm>
          <a:prstGeom prst="rect">
            <a:avLst/>
          </a:prstGeom>
          <a:ln w="0">
            <a:noFill/>
          </a:ln>
        </p:spPr>
      </p:pic>
      <p:sp>
        <p:nvSpPr>
          <p:cNvPr id="136" name="PlaceHolder 2"/>
          <p:cNvSpPr>
            <a:spLocks noGrp="1"/>
          </p:cNvSpPr>
          <p:nvPr>
            <p:ph type="subTitle"/>
          </p:nvPr>
        </p:nvSpPr>
        <p:spPr>
          <a:xfrm>
            <a:off x="457200" y="1335600"/>
            <a:ext cx="8362440" cy="3313440"/>
          </a:xfrm>
          <a:prstGeom prst="rect">
            <a:avLst/>
          </a:prstGeom>
          <a:noFill/>
          <a:ln w="0">
            <a:noFill/>
          </a:ln>
        </p:spPr>
        <p:txBody>
          <a:bodyPr lIns="0" rIns="0" tIns="0" bIns="0" anchor="t">
            <a:noAutofit/>
          </a:bodyPr>
          <a:p>
            <a:pPr>
              <a:lnSpc>
                <a:spcPct val="100000"/>
              </a:lnSpc>
              <a:spcBef>
                <a:spcPts val="850"/>
              </a:spcBef>
              <a:tabLst>
                <a:tab algn="l" pos="0"/>
              </a:tabLst>
            </a:pPr>
            <a:r>
              <a:rPr b="0" lang="pt-BR" sz="1800" spc="-1" strike="noStrike" u="sng">
                <a:solidFill>
                  <a:srgbClr val="000000"/>
                </a:solidFill>
                <a:uFillTx/>
                <a:latin typeface="Calibri"/>
              </a:rPr>
              <a:t>Atenção Hospitalar / Alta Complexidade</a:t>
            </a:r>
            <a:endParaRPr b="0" lang="pt-BR" sz="1800" spc="-1" strike="noStrike">
              <a:solidFill>
                <a:srgbClr val="000000"/>
              </a:solidFill>
              <a:latin typeface="Arial"/>
            </a:endParaRPr>
          </a:p>
          <a:p>
            <a:pPr>
              <a:lnSpc>
                <a:spcPct val="100000"/>
              </a:lnSpc>
              <a:spcBef>
                <a:spcPts val="850"/>
              </a:spcBef>
              <a:tabLst>
                <a:tab algn="l" pos="0"/>
              </a:tabLst>
            </a:pP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Vazios assistenciais na oftalmologia e braquiterapia oncológica, com necessidade de encaminhamento dos usuários para outros estados</a:t>
            </a:r>
            <a:endParaRPr b="0" lang="pt-BR" sz="1800" spc="-1" strike="noStrike">
              <a:solidFill>
                <a:srgbClr val="000000"/>
              </a:solidFill>
              <a:latin typeface="Arial"/>
            </a:endParaRPr>
          </a:p>
          <a:p>
            <a:pPr lvl="1" marL="46728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Tentativa de tratativas com SC, RS, ES, MG, RJ e SP – sem sucesso</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Vazio assistencial na oncologia pediátrica na macro noroeste</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Grande concentração de população de referência em alguns serviços</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Ausência de CACON na macro noroeste</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Necessidade de aprimorar os instrumentos de contratualização</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Ausência de interoperabilidade entre sistemas (regulação, gestão).</a:t>
            </a:r>
            <a:endParaRPr b="0" lang="pt-BR" sz="1800" spc="-1" strike="noStrike">
              <a:solidFill>
                <a:srgbClr val="000000"/>
              </a:solidFill>
              <a:latin typeface="Arial"/>
            </a:endParaRPr>
          </a:p>
          <a:p>
            <a:pPr>
              <a:lnSpc>
                <a:spcPct val="100000"/>
              </a:lnSpc>
              <a:spcBef>
                <a:spcPts val="850"/>
              </a:spcBef>
              <a:tabLst>
                <a:tab algn="l" pos="0"/>
              </a:tabLst>
            </a:pPr>
            <a:endParaRPr b="0" lang="pt-BR"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50" name="Google Shape;74;p 3" descr=""/>
          <p:cNvPicPr/>
          <p:nvPr/>
        </p:nvPicPr>
        <p:blipFill>
          <a:blip r:embed="rId1"/>
          <a:stretch/>
        </p:blipFill>
        <p:spPr>
          <a:xfrm>
            <a:off x="403200" y="5547960"/>
            <a:ext cx="8214480" cy="72360"/>
          </a:xfrm>
          <a:prstGeom prst="rect">
            <a:avLst/>
          </a:prstGeom>
          <a:ln w="0">
            <a:noFill/>
          </a:ln>
        </p:spPr>
      </p:pic>
      <p:sp>
        <p:nvSpPr>
          <p:cNvPr id="51" name="Google Shape;75;p 3"/>
          <p:cNvSpPr/>
          <p:nvPr/>
        </p:nvSpPr>
        <p:spPr>
          <a:xfrm>
            <a:off x="1010880" y="945720"/>
            <a:ext cx="7619040" cy="43992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endParaRPr b="0" lang="pt-BR" sz="1400" spc="-1" strike="noStrike">
              <a:solidFill>
                <a:srgbClr val="000000"/>
              </a:solidFill>
              <a:latin typeface="Arial"/>
              <a:ea typeface="DejaVu Sans"/>
            </a:endParaRPr>
          </a:p>
        </p:txBody>
      </p:sp>
      <p:sp>
        <p:nvSpPr>
          <p:cNvPr id="52" name="Google Shape;76;p 3"/>
          <p:cNvSpPr/>
          <p:nvPr/>
        </p:nvSpPr>
        <p:spPr>
          <a:xfrm>
            <a:off x="360000" y="180000"/>
            <a:ext cx="6657480" cy="938160"/>
          </a:xfrm>
          <a:prstGeom prst="rect">
            <a:avLst/>
          </a:prstGeom>
          <a:noFill/>
          <a:ln w="0">
            <a:noFill/>
          </a:ln>
        </p:spPr>
        <p:style>
          <a:lnRef idx="0"/>
          <a:fillRef idx="0"/>
          <a:effectRef idx="0"/>
          <a:fontRef idx="minor"/>
        </p:style>
        <p:txBody>
          <a:bodyPr lIns="0" rIns="0" tIns="0" bIns="0" anchor="ctr">
            <a:noAutofit/>
          </a:bodyPr>
          <a:p>
            <a:pPr>
              <a:lnSpc>
                <a:spcPct val="100000"/>
              </a:lnSpc>
              <a:tabLst>
                <a:tab algn="l" pos="0"/>
              </a:tabLst>
            </a:pPr>
            <a:r>
              <a:rPr b="1" lang="pt-BR" sz="1900" spc="-1" strike="noStrike">
                <a:solidFill>
                  <a:srgbClr val="3465a4"/>
                </a:solidFill>
                <a:latin typeface="Calibri"/>
                <a:ea typeface="Arial"/>
              </a:rPr>
              <a:t>Atualização do Plano de Atenção para Diagnóstico e Tratamento do Câncer</a:t>
            </a:r>
            <a:endParaRPr b="0" lang="pt-BR" sz="1900" spc="-1" strike="noStrike">
              <a:solidFill>
                <a:srgbClr val="000000"/>
              </a:solidFill>
              <a:latin typeface="Arial"/>
            </a:endParaRPr>
          </a:p>
        </p:txBody>
      </p:sp>
      <p:pic>
        <p:nvPicPr>
          <p:cNvPr id="53" name="Google Shape;77;p 3" descr=""/>
          <p:cNvPicPr/>
          <p:nvPr/>
        </p:nvPicPr>
        <p:blipFill>
          <a:blip r:embed="rId2"/>
          <a:stretch/>
        </p:blipFill>
        <p:spPr>
          <a:xfrm>
            <a:off x="7153920" y="0"/>
            <a:ext cx="1972800" cy="1058400"/>
          </a:xfrm>
          <a:prstGeom prst="rect">
            <a:avLst/>
          </a:prstGeom>
          <a:ln w="0">
            <a:noFill/>
          </a:ln>
        </p:spPr>
      </p:pic>
      <p:sp>
        <p:nvSpPr>
          <p:cNvPr id="54" name="Google Shape;78;p 3"/>
          <p:cNvSpPr/>
          <p:nvPr/>
        </p:nvSpPr>
        <p:spPr>
          <a:xfrm>
            <a:off x="360000" y="448560"/>
            <a:ext cx="8547480" cy="4461120"/>
          </a:xfrm>
          <a:prstGeom prst="rect">
            <a:avLst/>
          </a:prstGeom>
          <a:noFill/>
          <a:ln w="0">
            <a:noFill/>
          </a:ln>
        </p:spPr>
        <p:style>
          <a:lnRef idx="0"/>
          <a:fillRef idx="0"/>
          <a:effectRef idx="0"/>
          <a:fontRef idx="minor"/>
        </p:style>
        <p:txBody>
          <a:bodyPr lIns="90000" rIns="90000" tIns="45000" bIns="45000" anchor="t">
            <a:noAutofit/>
          </a:bodyPr>
          <a:p>
            <a:pPr>
              <a:lnSpc>
                <a:spcPct val="100000"/>
              </a:lnSpc>
              <a:tabLst>
                <a:tab algn="l" pos="0"/>
              </a:tabLst>
            </a:pPr>
            <a:endParaRPr b="0" lang="pt-BR" sz="1800" spc="-1" strike="noStrike">
              <a:solidFill>
                <a:srgbClr val="000000"/>
              </a:solidFill>
              <a:latin typeface="Arial"/>
            </a:endParaRPr>
          </a:p>
          <a:p>
            <a:pPr>
              <a:lnSpc>
                <a:spcPct val="100000"/>
              </a:lnSpc>
              <a:tabLst>
                <a:tab algn="l" pos="0"/>
              </a:tabLst>
            </a:pPr>
            <a:endParaRPr b="0" lang="pt-BR" sz="1900" spc="-1" strike="noStrike">
              <a:solidFill>
                <a:srgbClr val="000000"/>
              </a:solidFill>
              <a:latin typeface="Arial"/>
            </a:endParaRPr>
          </a:p>
          <a:p>
            <a:pPr>
              <a:lnSpc>
                <a:spcPct val="100000"/>
              </a:lnSpc>
              <a:tabLst>
                <a:tab algn="l" pos="0"/>
              </a:tabLst>
            </a:pPr>
            <a:endParaRPr b="0" lang="pt-BR" sz="1500" spc="-1" strike="noStrike">
              <a:solidFill>
                <a:srgbClr val="000000"/>
              </a:solidFill>
              <a:latin typeface="Arial"/>
            </a:endParaRPr>
          </a:p>
          <a:p>
            <a:pPr>
              <a:lnSpc>
                <a:spcPct val="100000"/>
              </a:lnSpc>
              <a:tabLst>
                <a:tab algn="l" pos="0"/>
              </a:tabLst>
            </a:pPr>
            <a:endParaRPr b="0" lang="pt-BR" sz="1500" spc="-1" strike="noStrike">
              <a:solidFill>
                <a:srgbClr val="000000"/>
              </a:solidFill>
              <a:latin typeface="Arial"/>
            </a:endParaRPr>
          </a:p>
          <a:p>
            <a:pPr>
              <a:lnSpc>
                <a:spcPct val="100000"/>
              </a:lnSpc>
              <a:tabLst>
                <a:tab algn="l" pos="0"/>
              </a:tabLst>
            </a:pPr>
            <a:r>
              <a:rPr b="0" lang="pt-BR" sz="1500" spc="-1" strike="noStrike" u="sng">
                <a:solidFill>
                  <a:srgbClr val="000000"/>
                </a:solidFill>
                <a:uFillTx/>
                <a:latin typeface="Calibri"/>
                <a:ea typeface="Arial"/>
              </a:rPr>
              <a:t>O Plano de Atenção para Diagnóstico e Tratamento do Câncer:</a:t>
            </a:r>
            <a:endParaRPr b="0" lang="pt-BR" sz="1500" spc="-1" strike="noStrike">
              <a:solidFill>
                <a:srgbClr val="000000"/>
              </a:solidFill>
              <a:latin typeface="Arial"/>
            </a:endParaRPr>
          </a:p>
          <a:p>
            <a:pPr marL="216000" indent="-209520" algn="just">
              <a:lnSpc>
                <a:spcPct val="200000"/>
              </a:lnSpc>
              <a:buClr>
                <a:srgbClr val="000000"/>
              </a:buClr>
              <a:buFont typeface="Noto Sans Symbols"/>
              <a:buChar char="✔"/>
              <a:tabLst>
                <a:tab algn="l" pos="0"/>
              </a:tabLst>
            </a:pPr>
            <a:r>
              <a:rPr b="0" lang="pt-BR" sz="1500" spc="-1" strike="noStrike">
                <a:solidFill>
                  <a:srgbClr val="000000"/>
                </a:solidFill>
                <a:latin typeface="Calibri"/>
                <a:ea typeface="Arial"/>
              </a:rPr>
              <a:t>deve ser disponibilizado na página eletrônica da secretaria estadual e distrital de saúde;</a:t>
            </a:r>
            <a:endParaRPr b="0" lang="pt-BR" sz="1500" spc="-1" strike="noStrike">
              <a:solidFill>
                <a:srgbClr val="000000"/>
              </a:solidFill>
              <a:latin typeface="Arial"/>
            </a:endParaRPr>
          </a:p>
          <a:p>
            <a:pPr marL="216000" indent="-209520" algn="just">
              <a:lnSpc>
                <a:spcPct val="200000"/>
              </a:lnSpc>
              <a:buClr>
                <a:srgbClr val="000000"/>
              </a:buClr>
              <a:buFont typeface="Noto Sans Symbols"/>
              <a:buChar char="✔"/>
              <a:tabLst>
                <a:tab algn="l" pos="0"/>
              </a:tabLst>
            </a:pPr>
            <a:r>
              <a:rPr b="0" lang="pt-BR" sz="1500" spc="-1" strike="noStrike">
                <a:solidFill>
                  <a:srgbClr val="000000"/>
                </a:solidFill>
                <a:latin typeface="Calibri"/>
                <a:ea typeface="Arial"/>
              </a:rPr>
              <a:t>atualizado a cada revisão do Plano Estadual de Saúde, ou após modificação significativa;</a:t>
            </a:r>
            <a:endParaRPr b="0" lang="pt-BR" sz="1500" spc="-1" strike="noStrike">
              <a:solidFill>
                <a:srgbClr val="000000"/>
              </a:solidFill>
              <a:latin typeface="Arial"/>
            </a:endParaRPr>
          </a:p>
          <a:p>
            <a:pPr marL="216000" indent="-209520" algn="just">
              <a:lnSpc>
                <a:spcPct val="200000"/>
              </a:lnSpc>
              <a:buClr>
                <a:srgbClr val="000000"/>
              </a:buClr>
              <a:buFont typeface="Noto Sans Symbols"/>
              <a:buChar char="✔"/>
              <a:tabLst>
                <a:tab algn="l" pos="0"/>
              </a:tabLst>
            </a:pPr>
            <a:r>
              <a:rPr b="0" lang="pt-BR" sz="1500" spc="-1" strike="noStrike">
                <a:solidFill>
                  <a:srgbClr val="000000"/>
                </a:solidFill>
                <a:latin typeface="Calibri"/>
                <a:ea typeface="Arial"/>
              </a:rPr>
              <a:t>integra o planejamento para o diagnóstico e tratamento do câncer na RAS;</a:t>
            </a:r>
            <a:endParaRPr b="0" lang="pt-BR" sz="1500" spc="-1" strike="noStrike">
              <a:solidFill>
                <a:srgbClr val="000000"/>
              </a:solidFill>
              <a:latin typeface="Arial"/>
            </a:endParaRPr>
          </a:p>
          <a:p>
            <a:pPr marL="216000" indent="-209520" algn="just">
              <a:lnSpc>
                <a:spcPct val="200000"/>
              </a:lnSpc>
              <a:buClr>
                <a:srgbClr val="000000"/>
              </a:buClr>
              <a:buFont typeface="Noto Sans Symbols"/>
              <a:buChar char="✔"/>
              <a:tabLst>
                <a:tab algn="l" pos="0"/>
              </a:tabLst>
            </a:pPr>
            <a:r>
              <a:rPr b="0" lang="pt-BR" sz="1500" spc="-1" strike="noStrike">
                <a:solidFill>
                  <a:srgbClr val="000000"/>
                </a:solidFill>
                <a:latin typeface="Calibri"/>
                <a:ea typeface="Arial"/>
              </a:rPr>
              <a:t>pré-requisito para habilitação de novos serviços em oncologia. </a:t>
            </a:r>
            <a:endParaRPr b="0" lang="pt-BR" sz="1500" spc="-1" strike="noStrike">
              <a:solidFill>
                <a:srgbClr val="000000"/>
              </a:solidFill>
              <a:latin typeface="Arial"/>
            </a:endParaRPr>
          </a:p>
        </p:txBody>
      </p:sp>
      <p:sp>
        <p:nvSpPr>
          <p:cNvPr id="55" name=""/>
          <p:cNvSpPr/>
          <p:nvPr/>
        </p:nvSpPr>
        <p:spPr>
          <a:xfrm>
            <a:off x="1010880" y="4140000"/>
            <a:ext cx="6839640" cy="719640"/>
          </a:xfrm>
          <a:prstGeom prst="rect">
            <a:avLst/>
          </a:prstGeom>
          <a:noFill/>
          <a:ln w="0">
            <a:solidFill>
              <a:srgbClr val="000000"/>
            </a:solidFill>
          </a:ln>
        </p:spPr>
        <p:style>
          <a:lnRef idx="0"/>
          <a:fillRef idx="0"/>
          <a:effectRef idx="0"/>
          <a:fontRef idx="minor"/>
        </p:style>
        <p:txBody>
          <a:bodyPr lIns="90000" rIns="90000" tIns="45000" bIns="45000" anchor="t">
            <a:noAutofit/>
          </a:bodyPr>
          <a:p>
            <a:pPr algn="just">
              <a:lnSpc>
                <a:spcPct val="100000"/>
              </a:lnSpc>
              <a:tabLst>
                <a:tab algn="l" pos="0"/>
              </a:tabLst>
            </a:pPr>
            <a:r>
              <a:rPr b="1" lang="pt-BR" sz="1500" spc="-1" strike="noStrike">
                <a:solidFill>
                  <a:srgbClr val="000000"/>
                </a:solidFill>
                <a:latin typeface="Calibri"/>
                <a:ea typeface="Arial"/>
              </a:rPr>
              <a:t>Deliberação CIB nº69</a:t>
            </a:r>
            <a:r>
              <a:rPr b="0" lang="pt-BR" sz="1500" spc="-1" strike="noStrike">
                <a:solidFill>
                  <a:srgbClr val="000000"/>
                </a:solidFill>
                <a:latin typeface="Calibri"/>
                <a:ea typeface="Arial"/>
              </a:rPr>
              <a:t> de 22 de fevereiro de 2024, aprova a constituição do Grupo de Trabalho para a atualização do Plano de Atenção para o Diagnóstico e Tratamento de Câncer do Estado do Paraná</a:t>
            </a:r>
            <a:endParaRPr b="0" lang="pt-BR" sz="15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Metas e indicadores de monitoramento</a:t>
            </a:r>
            <a:endParaRPr b="0" lang="pt-BR" sz="2000" spc="-1" strike="noStrike">
              <a:solidFill>
                <a:srgbClr val="000000"/>
              </a:solidFill>
              <a:latin typeface="Arial"/>
            </a:endParaRPr>
          </a:p>
        </p:txBody>
      </p:sp>
      <p:pic>
        <p:nvPicPr>
          <p:cNvPr id="138" name="Google Shape;77;p 2" descr=""/>
          <p:cNvPicPr/>
          <p:nvPr/>
        </p:nvPicPr>
        <p:blipFill>
          <a:blip r:embed="rId1"/>
          <a:stretch/>
        </p:blipFill>
        <p:spPr>
          <a:xfrm>
            <a:off x="7153920" y="138240"/>
            <a:ext cx="1972800" cy="1058400"/>
          </a:xfrm>
          <a:prstGeom prst="rect">
            <a:avLst/>
          </a:prstGeom>
          <a:ln w="0">
            <a:noFill/>
          </a:ln>
        </p:spPr>
      </p:pic>
      <p:sp>
        <p:nvSpPr>
          <p:cNvPr id="139" name="PlaceHolder 2"/>
          <p:cNvSpPr>
            <a:spLocks noGrp="1"/>
          </p:cNvSpPr>
          <p:nvPr>
            <p:ph type="subTitle"/>
          </p:nvPr>
        </p:nvSpPr>
        <p:spPr>
          <a:xfrm>
            <a:off x="277200" y="1335600"/>
            <a:ext cx="8362440" cy="3524040"/>
          </a:xfrm>
          <a:prstGeom prst="rect">
            <a:avLst/>
          </a:prstGeom>
          <a:noFill/>
          <a:ln w="0">
            <a:noFill/>
          </a:ln>
        </p:spPr>
        <p:txBody>
          <a:bodyPr lIns="0" rIns="0" tIns="0" bIns="0" anchor="t">
            <a:noAutofit/>
          </a:bodyPr>
          <a:p>
            <a:pPr>
              <a:lnSpc>
                <a:spcPct val="100000"/>
              </a:lnSpc>
              <a:spcBef>
                <a:spcPts val="850"/>
              </a:spcBef>
              <a:tabLst>
                <a:tab algn="l" pos="0"/>
              </a:tabLst>
            </a:pP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u="sng">
                <a:solidFill>
                  <a:srgbClr val="000000"/>
                </a:solidFill>
                <a:uFillTx/>
                <a:latin typeface="Calibri"/>
              </a:rPr>
              <a:t>Atualização dos indicadores</a:t>
            </a:r>
            <a:r>
              <a:rPr b="0" lang="pt-BR" sz="1800" spc="-1" strike="noStrike">
                <a:solidFill>
                  <a:srgbClr val="000000"/>
                </a:solidFill>
                <a:latin typeface="Calibri"/>
              </a:rPr>
              <a:t> de monitoramento pactuados na Deliberação CIB nº 179/2019;</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Proposta de indicadores de </a:t>
            </a:r>
            <a:r>
              <a:rPr b="1" lang="pt-BR" sz="1800" spc="-1" strike="noStrike">
                <a:solidFill>
                  <a:srgbClr val="000000"/>
                </a:solidFill>
                <a:latin typeface="Calibri"/>
              </a:rPr>
              <a:t>monitoramento da Rede</a:t>
            </a:r>
            <a:r>
              <a:rPr b="0" lang="pt-BR" sz="1800" spc="-1" strike="noStrike">
                <a:solidFill>
                  <a:srgbClr val="000000"/>
                </a:solidFill>
                <a:latin typeface="Calibri"/>
              </a:rPr>
              <a:t> da Oncologia: 2 indicadores de acesso, 1 de tempestividade, 2 de gestão;</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Preposta de indicadores de </a:t>
            </a:r>
            <a:r>
              <a:rPr b="1" lang="pt-BR" sz="1800" spc="-1" strike="noStrike">
                <a:solidFill>
                  <a:srgbClr val="000000"/>
                </a:solidFill>
                <a:latin typeface="Calibri"/>
              </a:rPr>
              <a:t>monitoramento dos prestadores</a:t>
            </a:r>
            <a:r>
              <a:rPr b="0" lang="pt-BR" sz="1800" spc="-1" strike="noStrike">
                <a:solidFill>
                  <a:srgbClr val="000000"/>
                </a:solidFill>
                <a:latin typeface="Calibri"/>
              </a:rPr>
              <a:t> habilitados na alta complexidade na oncologia: 6 indicadores.</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Avaliação semestral.</a:t>
            </a:r>
            <a:endParaRPr b="0" lang="pt-BR" sz="1800" spc="-1" strike="noStrike">
              <a:solidFill>
                <a:srgbClr val="000000"/>
              </a:solidFill>
              <a:latin typeface="Arial"/>
            </a:endParaRPr>
          </a:p>
          <a:p>
            <a:pPr>
              <a:lnSpc>
                <a:spcPct val="100000"/>
              </a:lnSpc>
              <a:spcBef>
                <a:spcPts val="850"/>
              </a:spcBef>
              <a:tabLst>
                <a:tab algn="l" pos="0"/>
              </a:tabLst>
            </a:pPr>
            <a:endParaRPr b="0" lang="pt-BR"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Matriz de referências da alta complexidade</a:t>
            </a:r>
            <a:endParaRPr b="0" lang="pt-BR" sz="2000" spc="-1" strike="noStrike">
              <a:solidFill>
                <a:srgbClr val="000000"/>
              </a:solidFill>
              <a:latin typeface="Arial"/>
            </a:endParaRPr>
          </a:p>
        </p:txBody>
      </p:sp>
      <p:pic>
        <p:nvPicPr>
          <p:cNvPr id="141" name="Google Shape;77;p 4" descr=""/>
          <p:cNvPicPr/>
          <p:nvPr/>
        </p:nvPicPr>
        <p:blipFill>
          <a:blip r:embed="rId1"/>
          <a:stretch/>
        </p:blipFill>
        <p:spPr>
          <a:xfrm>
            <a:off x="7153920" y="138240"/>
            <a:ext cx="1972800" cy="1058400"/>
          </a:xfrm>
          <a:prstGeom prst="rect">
            <a:avLst/>
          </a:prstGeom>
          <a:ln w="0">
            <a:noFill/>
          </a:ln>
        </p:spPr>
      </p:pic>
      <p:sp>
        <p:nvSpPr>
          <p:cNvPr id="142" name="PlaceHolder 2"/>
          <p:cNvSpPr>
            <a:spLocks noGrp="1"/>
          </p:cNvSpPr>
          <p:nvPr>
            <p:ph type="subTitle"/>
          </p:nvPr>
        </p:nvSpPr>
        <p:spPr>
          <a:xfrm>
            <a:off x="277200" y="900000"/>
            <a:ext cx="8362440" cy="3524040"/>
          </a:xfrm>
          <a:prstGeom prst="rect">
            <a:avLst/>
          </a:prstGeom>
          <a:noFill/>
          <a:ln w="0">
            <a:noFill/>
          </a:ln>
        </p:spPr>
        <p:txBody>
          <a:bodyPr lIns="0" rIns="0" tIns="0" bIns="0" anchor="t">
            <a:noAutofit/>
          </a:bodyPr>
          <a:p>
            <a:pPr>
              <a:lnSpc>
                <a:spcPct val="100000"/>
              </a:lnSpc>
              <a:spcBef>
                <a:spcPts val="850"/>
              </a:spcBef>
              <a:tabLst>
                <a:tab algn="l" pos="0"/>
              </a:tabLst>
            </a:pP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Proposta da grade de referências enviada para as equipes das Regionais de Saúde em 10/04/2024; </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Realizadas discussões na Comissões Intergestores Regionais – CIRs em dois momentos.</a:t>
            </a:r>
            <a:endParaRPr b="0" lang="pt-BR" sz="1800" spc="-1" strike="noStrike">
              <a:solidFill>
                <a:srgbClr val="000000"/>
              </a:solidFill>
              <a:latin typeface="Arial"/>
            </a:endParaRPr>
          </a:p>
          <a:p>
            <a:pPr algn="just">
              <a:lnSpc>
                <a:spcPct val="100000"/>
              </a:lnSpc>
              <a:spcBef>
                <a:spcPts val="850"/>
              </a:spcBef>
              <a:tabLst>
                <a:tab algn="l" pos="0"/>
              </a:tabLst>
            </a:pP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u="sng">
                <a:solidFill>
                  <a:srgbClr val="000000"/>
                </a:solidFill>
                <a:uFillTx/>
                <a:latin typeface="Calibri"/>
              </a:rPr>
              <a:t>Grade de referências dividida em atendimento:</a:t>
            </a:r>
            <a:endParaRPr b="0" lang="pt-BR" sz="1800" spc="-1" strike="noStrike">
              <a:solidFill>
                <a:srgbClr val="000000"/>
              </a:solidFill>
              <a:latin typeface="Arial"/>
            </a:endParaRPr>
          </a:p>
          <a:p>
            <a:pPr algn="just">
              <a:lnSpc>
                <a:spcPct val="100000"/>
              </a:lnSpc>
              <a:spcBef>
                <a:spcPts val="850"/>
              </a:spcBef>
              <a:tabLst>
                <a:tab algn="l" pos="0"/>
              </a:tabLst>
            </a:pPr>
            <a:endParaRPr b="0" lang="pt-BR" sz="1800" spc="-1" strike="noStrike">
              <a:solidFill>
                <a:srgbClr val="000000"/>
              </a:solidFill>
              <a:latin typeface="Arial"/>
            </a:endParaRPr>
          </a:p>
          <a:p>
            <a:pPr marL="233640" indent="-233640">
              <a:lnSpc>
                <a:spcPct val="100000"/>
              </a:lnSpc>
              <a:buClr>
                <a:srgbClr val="000000"/>
              </a:buClr>
              <a:buSzPct val="45000"/>
              <a:buFont typeface="Wingdings" charset="2"/>
              <a:buChar char=""/>
              <a:tabLst>
                <a:tab algn="l" pos="0"/>
              </a:tabLst>
            </a:pPr>
            <a:r>
              <a:rPr b="1" lang="pt-BR" sz="1800" spc="-1" strike="noStrike" u="sng">
                <a:solidFill>
                  <a:srgbClr val="000000"/>
                </a:solidFill>
                <a:uFillTx/>
                <a:latin typeface="Calibri"/>
                <a:ea typeface="DejaVu Sans"/>
              </a:rPr>
              <a:t>Cirúrgico:</a:t>
            </a:r>
            <a:r>
              <a:rPr b="1" lang="pt-BR" sz="1800" spc="-1" strike="noStrike">
                <a:solidFill>
                  <a:srgbClr val="000000"/>
                </a:solidFill>
                <a:latin typeface="Calibri"/>
                <a:ea typeface="DejaVu Sans"/>
              </a:rPr>
              <a:t> </a:t>
            </a:r>
            <a:r>
              <a:rPr b="0" lang="pt-BR" sz="1800" spc="-1" strike="noStrike">
                <a:solidFill>
                  <a:srgbClr val="000000"/>
                </a:solidFill>
                <a:latin typeface="Calibri"/>
                <a:ea typeface="DejaVu Sans"/>
              </a:rPr>
              <a:t>cirurgia geral, cirurgia do aparelho digestivo, coloproctologia, ginecologia, mastologia, urologia, cirurgia de cabeça e pescoço, cirurgia de pele, cirurgia plástica, cirurgia torácica, cirurgia de ossos e partes moles;</a:t>
            </a:r>
            <a:endParaRPr b="0" lang="pt-BR" sz="1800" spc="-1" strike="noStrike">
              <a:solidFill>
                <a:srgbClr val="000000"/>
              </a:solidFill>
              <a:latin typeface="Arial"/>
            </a:endParaRPr>
          </a:p>
          <a:p>
            <a:pPr>
              <a:lnSpc>
                <a:spcPct val="100000"/>
              </a:lnSpc>
              <a:tabLst>
                <a:tab algn="l" pos="0"/>
              </a:tabLst>
            </a:pPr>
            <a:endParaRPr b="0" lang="pt-BR" sz="1800" spc="-1" strike="noStrike">
              <a:solidFill>
                <a:srgbClr val="000000"/>
              </a:solidFill>
              <a:latin typeface="Arial"/>
            </a:endParaRPr>
          </a:p>
          <a:p>
            <a:pPr marL="233640" indent="-233640" algn="just">
              <a:lnSpc>
                <a:spcPct val="100000"/>
              </a:lnSpc>
              <a:buClr>
                <a:srgbClr val="000000"/>
              </a:buClr>
              <a:buSzPct val="45000"/>
              <a:buFont typeface="Wingdings" charset="2"/>
              <a:buChar char=""/>
              <a:tabLst>
                <a:tab algn="l" pos="0"/>
              </a:tabLst>
            </a:pPr>
            <a:r>
              <a:rPr b="1" lang="pt-BR" sz="1800" spc="-1" strike="noStrike" u="sng">
                <a:solidFill>
                  <a:srgbClr val="000000"/>
                </a:solidFill>
                <a:uFillTx/>
                <a:latin typeface="Calibri"/>
                <a:ea typeface="DejaVu Sans"/>
              </a:rPr>
              <a:t>Clínico:</a:t>
            </a:r>
            <a:r>
              <a:rPr b="0" lang="pt-BR" sz="1800" spc="-1" strike="noStrike">
                <a:solidFill>
                  <a:srgbClr val="000000"/>
                </a:solidFill>
                <a:latin typeface="Calibri"/>
                <a:ea typeface="DejaVu Sans"/>
              </a:rPr>
              <a:t> oncologia clínica, hematologia, radioterapia (incluindo braquiterapia), cuidados paliativos, pediatria.</a:t>
            </a:r>
            <a:endParaRPr b="0" lang="pt-BR" sz="1800" spc="-1" strike="noStrike">
              <a:solidFill>
                <a:srgbClr val="000000"/>
              </a:solidFill>
              <a:latin typeface="Arial"/>
            </a:endParaRPr>
          </a:p>
          <a:p>
            <a:pPr algn="just">
              <a:lnSpc>
                <a:spcPct val="100000"/>
              </a:lnSpc>
              <a:tabLst>
                <a:tab algn="l" pos="0"/>
              </a:tabLst>
            </a:pPr>
            <a:endParaRPr b="0" lang="pt-BR" sz="1800" spc="-1" strike="noStrike">
              <a:solidFill>
                <a:srgbClr val="000000"/>
              </a:solidFill>
              <a:latin typeface="Arial"/>
            </a:endParaRPr>
          </a:p>
          <a:p>
            <a:pPr marL="233640" indent="-233640" algn="just">
              <a:lnSpc>
                <a:spcPct val="100000"/>
              </a:lnSpc>
              <a:buClr>
                <a:srgbClr val="000000"/>
              </a:buClr>
              <a:buSzPct val="45000"/>
              <a:buFont typeface="Wingdings" charset="2"/>
              <a:buChar char=""/>
              <a:tabLst>
                <a:tab algn="l" pos="0"/>
              </a:tabLst>
            </a:pPr>
            <a:r>
              <a:rPr b="1" lang="pt-BR" sz="1800" spc="-1" strike="noStrike" u="sng">
                <a:solidFill>
                  <a:srgbClr val="000000"/>
                </a:solidFill>
                <a:uFillTx/>
                <a:latin typeface="Calibri"/>
                <a:ea typeface="DejaVu Sans"/>
              </a:rPr>
              <a:t>Subespecialidades:</a:t>
            </a:r>
            <a:r>
              <a:rPr b="0" lang="pt-BR" sz="1800" spc="-1" strike="noStrike">
                <a:solidFill>
                  <a:srgbClr val="000000"/>
                </a:solidFill>
                <a:latin typeface="Calibri"/>
                <a:ea typeface="DejaVu Sans"/>
              </a:rPr>
              <a:t> neurocirurgia, oftalmologia e iodoterapia. </a:t>
            </a:r>
            <a:endParaRPr b="0" lang="pt-BR" sz="1800" spc="-1" strike="noStrike">
              <a:solidFill>
                <a:srgbClr val="000000"/>
              </a:solidFill>
              <a:latin typeface="Arial"/>
            </a:endParaRPr>
          </a:p>
        </p:txBody>
      </p:sp>
      <p:sp>
        <p:nvSpPr>
          <p:cNvPr id="143" name=""/>
          <p:cNvSpPr/>
          <p:nvPr/>
        </p:nvSpPr>
        <p:spPr>
          <a:xfrm>
            <a:off x="6660000" y="4860000"/>
            <a:ext cx="2159640" cy="719640"/>
          </a:xfrm>
          <a:prstGeom prst="rect">
            <a:avLst/>
          </a:prstGeom>
          <a:solidFill>
            <a:srgbClr val="dee6ef"/>
          </a:solidFill>
          <a:ln w="0">
            <a:solidFill>
              <a:srgbClr val="000000"/>
            </a:solidFill>
          </a:ln>
        </p:spPr>
        <p:style>
          <a:lnRef idx="0"/>
          <a:fillRef idx="0"/>
          <a:effectRef idx="0"/>
          <a:fontRef idx="minor"/>
        </p:style>
        <p:txBody>
          <a:bodyPr lIns="90000" rIns="90000" tIns="45000" bIns="45000" anchor="t">
            <a:noAutofit/>
          </a:bodyPr>
          <a:p>
            <a:pPr algn="just">
              <a:lnSpc>
                <a:spcPct val="100000"/>
              </a:lnSpc>
            </a:pPr>
            <a:r>
              <a:rPr b="0" lang="pt-BR" sz="1600" spc="-1" strike="noStrike">
                <a:solidFill>
                  <a:srgbClr val="000000"/>
                </a:solidFill>
                <a:latin typeface="Calibri"/>
              </a:rPr>
              <a:t>Considerados critérios da habilitação e produção dos serviços.</a:t>
            </a:r>
            <a:endParaRPr b="0" lang="pt-BR"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Encaminhamentos do Plano</a:t>
            </a:r>
            <a:endParaRPr b="0" lang="pt-BR" sz="2000" spc="-1" strike="noStrike">
              <a:solidFill>
                <a:srgbClr val="000000"/>
              </a:solidFill>
              <a:latin typeface="Arial"/>
            </a:endParaRPr>
          </a:p>
        </p:txBody>
      </p:sp>
      <p:pic>
        <p:nvPicPr>
          <p:cNvPr id="145" name="Google Shape;77;p 5" descr=""/>
          <p:cNvPicPr/>
          <p:nvPr/>
        </p:nvPicPr>
        <p:blipFill>
          <a:blip r:embed="rId1"/>
          <a:stretch/>
        </p:blipFill>
        <p:spPr>
          <a:xfrm>
            <a:off x="7153920" y="138240"/>
            <a:ext cx="1972800" cy="1058400"/>
          </a:xfrm>
          <a:prstGeom prst="rect">
            <a:avLst/>
          </a:prstGeom>
          <a:ln w="0">
            <a:noFill/>
          </a:ln>
        </p:spPr>
      </p:pic>
      <p:sp>
        <p:nvSpPr>
          <p:cNvPr id="146" name="PlaceHolder 2"/>
          <p:cNvSpPr>
            <a:spLocks noGrp="1"/>
          </p:cNvSpPr>
          <p:nvPr>
            <p:ph type="subTitle"/>
          </p:nvPr>
        </p:nvSpPr>
        <p:spPr>
          <a:xfrm>
            <a:off x="277200" y="1155600"/>
            <a:ext cx="8362440" cy="3524040"/>
          </a:xfrm>
          <a:prstGeom prst="rect">
            <a:avLst/>
          </a:prstGeom>
          <a:noFill/>
          <a:ln w="0">
            <a:noFill/>
          </a:ln>
        </p:spPr>
        <p:txBody>
          <a:bodyPr lIns="0" rIns="0" tIns="0" bIns="0" anchor="t">
            <a:noAutofit/>
          </a:bodyPr>
          <a:p>
            <a:pPr>
              <a:lnSpc>
                <a:spcPct val="100000"/>
              </a:lnSpc>
              <a:spcBef>
                <a:spcPts val="850"/>
              </a:spcBef>
              <a:tabLst>
                <a:tab algn="l" pos="0"/>
              </a:tabLst>
            </a:pP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Aprovação da Grade de Referências da Alta Complexidade, com revisão após 6 meses da pactuação;</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ea typeface="Microsoft YaHei"/>
              </a:rPr>
              <a:t>Aprovação do Plano </a:t>
            </a:r>
            <a:r>
              <a:rPr b="0" lang="pt-BR" sz="1800" spc="-1" strike="noStrike">
                <a:solidFill>
                  <a:srgbClr val="000000"/>
                </a:solidFill>
                <a:latin typeface="Calibri"/>
                <a:ea typeface="Arial"/>
              </a:rPr>
              <a:t>de Atenção para Diagnóstico e Tratamento do Câncer no Estado do Paraná da  para habilitação dos novos serviços;</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ea typeface="DejaVu Sans"/>
              </a:rPr>
              <a:t>Continuidade das discussões no Grupo Técnico em relação a média complexidade, fluxos e demais nós críticos identificados;</a:t>
            </a:r>
            <a:endParaRPr b="0" lang="pt-BR" sz="1800" spc="-1" strike="noStrike">
              <a:solidFill>
                <a:srgbClr val="000000"/>
              </a:solidFill>
              <a:latin typeface="Arial"/>
            </a:endParaRPr>
          </a:p>
          <a:p>
            <a:pPr marL="233640" indent="-233640" algn="just">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ea typeface="DejaVu Sans"/>
              </a:rPr>
              <a:t> </a:t>
            </a:r>
            <a:r>
              <a:rPr b="0" lang="pt-BR" sz="1800" spc="-1" strike="noStrike">
                <a:solidFill>
                  <a:srgbClr val="000000"/>
                </a:solidFill>
                <a:latin typeface="Calibri"/>
                <a:ea typeface="DejaVu Sans"/>
              </a:rPr>
              <a:t>Monitoramento por meio do Painel, tanto da Rede quanto dos prestadores habilitados na alta complexidade.</a:t>
            </a:r>
            <a:endParaRPr b="0" lang="pt-BR"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56" name="Google Shape;74;p2" descr=""/>
          <p:cNvPicPr/>
          <p:nvPr/>
        </p:nvPicPr>
        <p:blipFill>
          <a:blip r:embed="rId1"/>
          <a:stretch/>
        </p:blipFill>
        <p:spPr>
          <a:xfrm>
            <a:off x="403200" y="5547960"/>
            <a:ext cx="8214480" cy="72360"/>
          </a:xfrm>
          <a:prstGeom prst="rect">
            <a:avLst/>
          </a:prstGeom>
          <a:ln w="0">
            <a:noFill/>
          </a:ln>
        </p:spPr>
      </p:pic>
      <p:sp>
        <p:nvSpPr>
          <p:cNvPr id="57" name="Google Shape;75;p2"/>
          <p:cNvSpPr/>
          <p:nvPr/>
        </p:nvSpPr>
        <p:spPr>
          <a:xfrm>
            <a:off x="1010880" y="945720"/>
            <a:ext cx="7619040" cy="4399200"/>
          </a:xfrm>
          <a:prstGeom prst="rect">
            <a:avLst/>
          </a:prstGeom>
          <a:noFill/>
          <a:ln w="0">
            <a:noFill/>
          </a:ln>
        </p:spPr>
        <p:style>
          <a:lnRef idx="0"/>
          <a:fillRef idx="0"/>
          <a:effectRef idx="0"/>
          <a:fontRef idx="minor"/>
        </p:style>
        <p:txBody>
          <a:bodyPr lIns="90000" rIns="90000" tIns="45000" bIns="45000" anchor="t">
            <a:noAutofit/>
          </a:bodyPr>
          <a:p>
            <a:pPr algn="just">
              <a:lnSpc>
                <a:spcPct val="150000"/>
              </a:lnSpc>
              <a:spcAft>
                <a:spcPts val="145"/>
              </a:spcAft>
            </a:pPr>
            <a:endParaRPr b="0" lang="pt-BR" sz="1400" spc="-1" strike="noStrike">
              <a:solidFill>
                <a:srgbClr val="000000"/>
              </a:solidFill>
              <a:latin typeface="Arial"/>
              <a:ea typeface="DejaVu Sans"/>
            </a:endParaRPr>
          </a:p>
        </p:txBody>
      </p:sp>
      <p:sp>
        <p:nvSpPr>
          <p:cNvPr id="58" name="Google Shape;76;p2"/>
          <p:cNvSpPr/>
          <p:nvPr/>
        </p:nvSpPr>
        <p:spPr>
          <a:xfrm>
            <a:off x="409680" y="0"/>
            <a:ext cx="6607800" cy="938160"/>
          </a:xfrm>
          <a:prstGeom prst="rect">
            <a:avLst/>
          </a:prstGeom>
          <a:noFill/>
          <a:ln w="0">
            <a:noFill/>
          </a:ln>
        </p:spPr>
        <p:style>
          <a:lnRef idx="0"/>
          <a:fillRef idx="0"/>
          <a:effectRef idx="0"/>
          <a:fontRef idx="minor"/>
        </p:style>
        <p:txBody>
          <a:bodyPr lIns="0" rIns="0" tIns="0" bIns="0" anchor="ctr">
            <a:noAutofit/>
          </a:bodyPr>
          <a:p>
            <a:pPr>
              <a:lnSpc>
                <a:spcPct val="100000"/>
              </a:lnSpc>
              <a:tabLst>
                <a:tab algn="l" pos="0"/>
              </a:tabLst>
            </a:pPr>
            <a:r>
              <a:rPr b="1" lang="pt-BR" sz="1900" spc="-1" strike="noStrike">
                <a:solidFill>
                  <a:srgbClr val="3465a4"/>
                </a:solidFill>
                <a:latin typeface="Calibri"/>
                <a:ea typeface="Arial"/>
              </a:rPr>
              <a:t>Atualização do Plano de Atenção para Diagnóstico e Tratamento do Câncer</a:t>
            </a:r>
            <a:endParaRPr b="0" lang="pt-BR" sz="1900" spc="-1" strike="noStrike">
              <a:solidFill>
                <a:srgbClr val="000000"/>
              </a:solidFill>
              <a:latin typeface="Arial"/>
            </a:endParaRPr>
          </a:p>
        </p:txBody>
      </p:sp>
      <p:pic>
        <p:nvPicPr>
          <p:cNvPr id="59" name="Google Shape;77;p2" descr=""/>
          <p:cNvPicPr/>
          <p:nvPr/>
        </p:nvPicPr>
        <p:blipFill>
          <a:blip r:embed="rId2"/>
          <a:stretch/>
        </p:blipFill>
        <p:spPr>
          <a:xfrm>
            <a:off x="7153920" y="102600"/>
            <a:ext cx="1972800" cy="1058400"/>
          </a:xfrm>
          <a:prstGeom prst="rect">
            <a:avLst/>
          </a:prstGeom>
          <a:ln w="0">
            <a:noFill/>
          </a:ln>
        </p:spPr>
      </p:pic>
      <p:sp>
        <p:nvSpPr>
          <p:cNvPr id="60" name="Google Shape;78;p2"/>
          <p:cNvSpPr/>
          <p:nvPr/>
        </p:nvSpPr>
        <p:spPr>
          <a:xfrm>
            <a:off x="133920" y="448560"/>
            <a:ext cx="8773560" cy="4461120"/>
          </a:xfrm>
          <a:prstGeom prst="rect">
            <a:avLst/>
          </a:prstGeom>
          <a:noFill/>
          <a:ln w="0">
            <a:noFill/>
          </a:ln>
        </p:spPr>
        <p:style>
          <a:lnRef idx="0"/>
          <a:fillRef idx="0"/>
          <a:effectRef idx="0"/>
          <a:fontRef idx="minor"/>
        </p:style>
        <p:txBody>
          <a:bodyPr lIns="90000" rIns="90000" tIns="45000" bIns="45000" anchor="t">
            <a:noAutofit/>
          </a:bodyPr>
          <a:p>
            <a:pPr>
              <a:lnSpc>
                <a:spcPct val="100000"/>
              </a:lnSpc>
              <a:tabLst>
                <a:tab algn="l" pos="0"/>
              </a:tabLst>
            </a:pPr>
            <a:endParaRPr b="0" lang="pt-BR" sz="1800" spc="-1" strike="noStrike">
              <a:solidFill>
                <a:srgbClr val="000000"/>
              </a:solidFill>
              <a:latin typeface="Arial"/>
            </a:endParaRPr>
          </a:p>
          <a:p>
            <a:pPr>
              <a:lnSpc>
                <a:spcPct val="100000"/>
              </a:lnSpc>
              <a:tabLst>
                <a:tab algn="l" pos="0"/>
              </a:tabLst>
            </a:pPr>
            <a:endParaRPr b="0" lang="pt-BR" sz="1900" spc="-1" strike="noStrike">
              <a:solidFill>
                <a:srgbClr val="000000"/>
              </a:solidFill>
              <a:latin typeface="Arial"/>
            </a:endParaRPr>
          </a:p>
          <a:p>
            <a:pPr>
              <a:lnSpc>
                <a:spcPct val="100000"/>
              </a:lnSpc>
              <a:tabLst>
                <a:tab algn="l" pos="0"/>
              </a:tabLst>
            </a:pPr>
            <a:r>
              <a:rPr b="0" lang="pt-BR" sz="1800" spc="-1" strike="noStrike" u="sng">
                <a:solidFill>
                  <a:srgbClr val="000000"/>
                </a:solidFill>
                <a:uFillTx/>
                <a:latin typeface="Calibri"/>
                <a:ea typeface="Arial"/>
              </a:rPr>
              <a:t>Marcos legais:</a:t>
            </a:r>
            <a:endParaRPr b="0" lang="pt-BR" sz="1800" spc="-1" strike="noStrike">
              <a:solidFill>
                <a:srgbClr val="000000"/>
              </a:solidFill>
              <a:latin typeface="Arial"/>
            </a:endParaRPr>
          </a:p>
          <a:p>
            <a:pPr>
              <a:lnSpc>
                <a:spcPct val="100000"/>
              </a:lnSpc>
              <a:tabLst>
                <a:tab algn="l" pos="0"/>
              </a:tabLst>
            </a:pPr>
            <a:endParaRPr b="0" lang="pt-BR" sz="1500" spc="-1" strike="noStrike">
              <a:solidFill>
                <a:srgbClr val="000000"/>
              </a:solidFill>
              <a:latin typeface="Arial"/>
            </a:endParaRPr>
          </a:p>
          <a:p>
            <a:pPr marL="216000" indent="-209520" algn="just">
              <a:lnSpc>
                <a:spcPct val="150000"/>
              </a:lnSpc>
              <a:buClr>
                <a:srgbClr val="000000"/>
              </a:buClr>
              <a:buFont typeface="Noto Sans Symbols"/>
              <a:buChar char="✔"/>
              <a:tabLst>
                <a:tab algn="l" pos="0"/>
              </a:tabLst>
            </a:pPr>
            <a:r>
              <a:rPr b="0" lang="pt-BR" sz="1400" spc="-1" strike="noStrike" u="sng">
                <a:solidFill>
                  <a:srgbClr val="000000"/>
                </a:solidFill>
                <a:uFillTx/>
                <a:latin typeface="Calibri"/>
                <a:ea typeface="Arial"/>
              </a:rPr>
              <a:t>Lei Federal nº 12.732/2012,</a:t>
            </a:r>
            <a:r>
              <a:rPr b="0" lang="pt-BR" sz="1400" spc="-1" strike="noStrike">
                <a:solidFill>
                  <a:srgbClr val="000000"/>
                </a:solidFill>
                <a:latin typeface="Calibri"/>
                <a:ea typeface="Arial"/>
              </a:rPr>
              <a:t> Dispõe sobre o primeiro tratamento de paciente com neoplasia maligna comprovada e estabelece prazo para seu início;</a:t>
            </a:r>
            <a:endParaRPr b="0" lang="pt-BR" sz="1400" spc="-1" strike="noStrike">
              <a:solidFill>
                <a:srgbClr val="000000"/>
              </a:solidFill>
              <a:latin typeface="Arial"/>
            </a:endParaRPr>
          </a:p>
          <a:p>
            <a:pPr marL="216000" indent="-209520" algn="just">
              <a:lnSpc>
                <a:spcPct val="150000"/>
              </a:lnSpc>
              <a:buClr>
                <a:srgbClr val="000000"/>
              </a:buClr>
              <a:buFont typeface="Noto Sans Symbols"/>
              <a:buChar char="✔"/>
              <a:tabLst>
                <a:tab algn="l" pos="0"/>
              </a:tabLst>
            </a:pPr>
            <a:r>
              <a:rPr b="0" lang="pt-BR" sz="1400" spc="-1" strike="noStrike" u="sng">
                <a:solidFill>
                  <a:srgbClr val="000000"/>
                </a:solidFill>
                <a:uFillTx/>
                <a:latin typeface="Calibri"/>
                <a:ea typeface="Arial"/>
              </a:rPr>
              <a:t>Lei Federal nº 13.896/2019</a:t>
            </a:r>
            <a:r>
              <a:rPr b="0" lang="pt-BR" sz="1400" spc="-1" strike="noStrike">
                <a:solidFill>
                  <a:srgbClr val="000000"/>
                </a:solidFill>
                <a:latin typeface="Calibri"/>
                <a:ea typeface="Arial"/>
              </a:rPr>
              <a:t>, que altera a Lei nº 12.732, de 22 de novembro de 2012, para que os exames relacionados ao diagnóstico de neoplasia maligna sejam realizados no prazo de 30 (trinta) dias, no caso em que especifica;</a:t>
            </a:r>
            <a:endParaRPr b="0" lang="pt-BR" sz="1400" spc="-1" strike="noStrike">
              <a:solidFill>
                <a:srgbClr val="000000"/>
              </a:solidFill>
              <a:latin typeface="Arial"/>
            </a:endParaRPr>
          </a:p>
          <a:p>
            <a:pPr marL="216000" indent="-209520" algn="just">
              <a:lnSpc>
                <a:spcPct val="150000"/>
              </a:lnSpc>
              <a:buClr>
                <a:srgbClr val="000000"/>
              </a:buClr>
              <a:buFont typeface="Noto Sans Symbols"/>
              <a:buChar char="✔"/>
              <a:tabLst>
                <a:tab algn="l" pos="0"/>
              </a:tabLst>
            </a:pPr>
            <a:r>
              <a:rPr b="0" lang="pt-BR" sz="1400" spc="-1" strike="noStrike" u="sng">
                <a:solidFill>
                  <a:srgbClr val="000000"/>
                </a:solidFill>
                <a:uFillTx/>
                <a:latin typeface="Calibri"/>
                <a:ea typeface="Arial"/>
              </a:rPr>
              <a:t>Portaria SAES/MS nº 688/2023, </a:t>
            </a:r>
            <a:r>
              <a:rPr b="0" lang="pt-BR" sz="1400" spc="-1" strike="noStrike">
                <a:solidFill>
                  <a:srgbClr val="000000"/>
                </a:solidFill>
                <a:latin typeface="Calibri"/>
                <a:ea typeface="Arial"/>
              </a:rPr>
              <a:t>que altera a Portaria de Consolidação SAES/MS nº 1, de 22 de fevereiro de 2022, para dispor sobre a habilitação de estabelecimentos de saúde na alta complexidade em oncologia;</a:t>
            </a:r>
            <a:endParaRPr b="0" lang="pt-BR" sz="1400" spc="-1" strike="noStrike">
              <a:solidFill>
                <a:srgbClr val="000000"/>
              </a:solidFill>
              <a:latin typeface="Arial"/>
            </a:endParaRPr>
          </a:p>
          <a:p>
            <a:pPr marL="216000" indent="-209520" algn="just">
              <a:lnSpc>
                <a:spcPct val="150000"/>
              </a:lnSpc>
              <a:buClr>
                <a:srgbClr val="000000"/>
              </a:buClr>
              <a:buFont typeface="Noto Sans Symbols"/>
              <a:buChar char="✔"/>
              <a:tabLst>
                <a:tab algn="l" pos="0"/>
              </a:tabLst>
            </a:pPr>
            <a:r>
              <a:rPr b="0" lang="pt-BR" sz="1400" spc="-1" strike="noStrike" u="sng">
                <a:solidFill>
                  <a:srgbClr val="000000"/>
                </a:solidFill>
                <a:uFillTx/>
                <a:latin typeface="Calibri"/>
                <a:ea typeface="Arial"/>
              </a:rPr>
              <a:t>Lei Federal nº 14.758/2023</a:t>
            </a:r>
            <a:r>
              <a:rPr b="0" lang="pt-BR" sz="1400" spc="-1" strike="noStrike">
                <a:solidFill>
                  <a:srgbClr val="000000"/>
                </a:solidFill>
                <a:latin typeface="Calibri"/>
                <a:ea typeface="Arial"/>
              </a:rPr>
              <a:t>, institui Política Nacional de Prevenção e Controle do Câncer no SUS e o Programa Nacional de Navegação da Pessoa com Diagnóstico de Câncer;</a:t>
            </a:r>
            <a:endParaRPr b="0" lang="pt-BR" sz="1400" spc="-1" strike="noStrike">
              <a:solidFill>
                <a:srgbClr val="000000"/>
              </a:solidFill>
              <a:latin typeface="Arial"/>
            </a:endParaRPr>
          </a:p>
          <a:p>
            <a:pPr marL="216000" indent="-209520" algn="just">
              <a:lnSpc>
                <a:spcPct val="150000"/>
              </a:lnSpc>
              <a:buClr>
                <a:srgbClr val="000000"/>
              </a:buClr>
              <a:buFont typeface="Noto Sans Symbols"/>
              <a:buChar char="✔"/>
              <a:tabLst>
                <a:tab algn="l" pos="0"/>
              </a:tabLst>
            </a:pPr>
            <a:r>
              <a:rPr b="0" lang="pt-BR" sz="1400" spc="-1" strike="noStrike" u="sng">
                <a:solidFill>
                  <a:srgbClr val="000000"/>
                </a:solidFill>
                <a:uFillTx/>
                <a:latin typeface="Calibri"/>
                <a:ea typeface="Arial"/>
              </a:rPr>
              <a:t>Portaria GM/MS Nº 3.395/2024,</a:t>
            </a:r>
            <a:r>
              <a:rPr b="0" lang="pt-BR" sz="1400" spc="-1" strike="noStrike">
                <a:solidFill>
                  <a:srgbClr val="000000"/>
                </a:solidFill>
                <a:latin typeface="Calibri"/>
                <a:ea typeface="Arial"/>
              </a:rPr>
              <a:t> institui o Painel da Oncologia como ferramenta para monitoramento do tempo entre a confirmação diagnóstica e o início do tratamento de neoplasias malignas no âmbito do Sistema Único de Saúde - SUS.</a:t>
            </a:r>
            <a:endParaRPr b="0" lang="pt-BR" sz="1400" spc="-1" strike="noStrike">
              <a:solidFill>
                <a:srgbClr val="000000"/>
              </a:solidFill>
              <a:latin typeface="Arial"/>
            </a:endParaRPr>
          </a:p>
          <a:p>
            <a:pPr algn="just">
              <a:lnSpc>
                <a:spcPct val="150000"/>
              </a:lnSpc>
              <a:tabLst>
                <a:tab algn="l" pos="0"/>
              </a:tabLst>
            </a:pPr>
            <a:endParaRPr b="0" lang="pt-BR" sz="15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 name="PlaceHolder 1"/>
          <p:cNvSpPr>
            <a:spLocks noGrp="1"/>
          </p:cNvSpPr>
          <p:nvPr>
            <p:ph type="title"/>
          </p:nvPr>
        </p:nvSpPr>
        <p:spPr>
          <a:xfrm>
            <a:off x="455760" y="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Estrutura do Plano</a:t>
            </a:r>
            <a:endParaRPr b="0" lang="pt-BR" sz="2000" spc="-1" strike="noStrike">
              <a:solidFill>
                <a:srgbClr val="000000"/>
              </a:solidFill>
              <a:latin typeface="Arial"/>
            </a:endParaRPr>
          </a:p>
        </p:txBody>
      </p:sp>
      <p:sp>
        <p:nvSpPr>
          <p:cNvPr id="62" name="PlaceHolder 2"/>
          <p:cNvSpPr>
            <a:spLocks noGrp="1"/>
          </p:cNvSpPr>
          <p:nvPr>
            <p:ph type="subTitle"/>
          </p:nvPr>
        </p:nvSpPr>
        <p:spPr>
          <a:xfrm>
            <a:off x="460800" y="1076400"/>
            <a:ext cx="8218800" cy="4143240"/>
          </a:xfrm>
          <a:prstGeom prst="rect">
            <a:avLst/>
          </a:prstGeom>
          <a:noFill/>
          <a:ln w="0">
            <a:noFill/>
          </a:ln>
        </p:spPr>
        <p:txBody>
          <a:bodyPr lIns="0" rIns="0" tIns="0" bIns="0" anchor="t">
            <a:noAutofit/>
          </a:bodyPr>
          <a:p>
            <a:pPr marL="233640" indent="-233640">
              <a:lnSpc>
                <a:spcPct val="100000"/>
              </a:lnSpc>
              <a:spcBef>
                <a:spcPts val="567"/>
              </a:spcBef>
              <a:spcAft>
                <a:spcPts val="283"/>
              </a:spcAft>
              <a:buClr>
                <a:srgbClr val="000000"/>
              </a:buClr>
              <a:buSzPct val="45000"/>
              <a:buFont typeface="Wingdings" charset="2"/>
              <a:buChar char=""/>
              <a:tabLst>
                <a:tab algn="l" pos="0"/>
              </a:tabLst>
            </a:pPr>
            <a:r>
              <a:rPr b="1" lang="pt-BR" sz="1800" spc="-1" strike="noStrike">
                <a:solidFill>
                  <a:srgbClr val="000000"/>
                </a:solidFill>
                <a:latin typeface="Calibri"/>
                <a:ea typeface="Microsoft YaHei"/>
              </a:rPr>
              <a:t>Introdução</a:t>
            </a:r>
            <a:endParaRPr b="0" lang="pt-BR" sz="1800" spc="-1" strike="noStrike">
              <a:solidFill>
                <a:srgbClr val="000000"/>
              </a:solidFill>
              <a:latin typeface="Arial"/>
            </a:endParaRPr>
          </a:p>
          <a:p>
            <a:pPr marL="233640" indent="-233640">
              <a:lnSpc>
                <a:spcPct val="100000"/>
              </a:lnSpc>
              <a:spcBef>
                <a:spcPts val="567"/>
              </a:spcBef>
              <a:spcAft>
                <a:spcPts val="283"/>
              </a:spcAft>
              <a:buClr>
                <a:srgbClr val="000000"/>
              </a:buClr>
              <a:buSzPct val="45000"/>
              <a:buFont typeface="Wingdings" charset="2"/>
              <a:buChar char=""/>
              <a:tabLst>
                <a:tab algn="l" pos="0"/>
              </a:tabLst>
            </a:pPr>
            <a:r>
              <a:rPr b="1" lang="pt-BR" sz="1800" spc="-1" strike="noStrike">
                <a:solidFill>
                  <a:srgbClr val="000000"/>
                </a:solidFill>
                <a:latin typeface="Calibri"/>
                <a:ea typeface="Microsoft YaHei"/>
              </a:rPr>
              <a:t>Situação Epidemiológica</a:t>
            </a:r>
            <a:endParaRPr b="0" lang="pt-BR" sz="1800" spc="-1" strike="noStrike">
              <a:solidFill>
                <a:srgbClr val="000000"/>
              </a:solidFill>
              <a:latin typeface="Arial"/>
            </a:endParaRPr>
          </a:p>
          <a:p>
            <a:pPr lvl="1" marL="467280" indent="-233640">
              <a:lnSpc>
                <a:spcPct val="100000"/>
              </a:lnSpc>
              <a:spcBef>
                <a:spcPts val="567"/>
              </a:spcBef>
              <a:spcAft>
                <a:spcPts val="283"/>
              </a:spcAft>
              <a:buClr>
                <a:srgbClr val="000000"/>
              </a:buClr>
              <a:buSzPct val="45000"/>
              <a:buFont typeface="Wingdings" charset="2"/>
              <a:buChar char=""/>
              <a:tabLst>
                <a:tab algn="l" pos="0"/>
              </a:tabLst>
            </a:pPr>
            <a:r>
              <a:rPr b="0" lang="pt-BR" sz="1800" spc="-1" strike="noStrike">
                <a:solidFill>
                  <a:srgbClr val="000000"/>
                </a:solidFill>
                <a:latin typeface="Calibri"/>
                <a:ea typeface="Microsoft YaHei"/>
              </a:rPr>
              <a:t>População do Estado</a:t>
            </a:r>
            <a:endParaRPr b="0" lang="pt-BR" sz="1800" spc="-1" strike="noStrike">
              <a:solidFill>
                <a:srgbClr val="000000"/>
              </a:solidFill>
              <a:latin typeface="Arial"/>
            </a:endParaRPr>
          </a:p>
          <a:p>
            <a:pPr lvl="1" marL="467280" indent="-233640">
              <a:lnSpc>
                <a:spcPct val="100000"/>
              </a:lnSpc>
              <a:spcBef>
                <a:spcPts val="567"/>
              </a:spcBef>
              <a:spcAft>
                <a:spcPts val="283"/>
              </a:spcAft>
              <a:buClr>
                <a:srgbClr val="000000"/>
              </a:buClr>
              <a:buSzPct val="45000"/>
              <a:buFont typeface="Wingdings" charset="2"/>
              <a:buChar char=""/>
              <a:tabLst>
                <a:tab algn="l" pos="0"/>
              </a:tabLst>
            </a:pPr>
            <a:r>
              <a:rPr b="0" lang="pt-BR" sz="1800" spc="-1" strike="noStrike">
                <a:solidFill>
                  <a:srgbClr val="000000"/>
                </a:solidFill>
                <a:latin typeface="Calibri"/>
                <a:ea typeface="Microsoft YaHei"/>
              </a:rPr>
              <a:t>Diagnóstico de Câncer no Estado</a:t>
            </a:r>
            <a:endParaRPr b="0" lang="pt-BR" sz="1800" spc="-1" strike="noStrike">
              <a:solidFill>
                <a:srgbClr val="000000"/>
              </a:solidFill>
              <a:latin typeface="Arial"/>
            </a:endParaRPr>
          </a:p>
          <a:p>
            <a:pPr marL="233640" indent="-233640">
              <a:lnSpc>
                <a:spcPct val="100000"/>
              </a:lnSpc>
              <a:spcBef>
                <a:spcPts val="567"/>
              </a:spcBef>
              <a:spcAft>
                <a:spcPts val="283"/>
              </a:spcAft>
              <a:buClr>
                <a:srgbClr val="000000"/>
              </a:buClr>
              <a:buSzPct val="45000"/>
              <a:buFont typeface="Wingdings" charset="2"/>
              <a:buChar char=""/>
              <a:tabLst>
                <a:tab algn="l" pos="0"/>
              </a:tabLst>
            </a:pPr>
            <a:r>
              <a:rPr b="1" lang="pt-BR" sz="1800" spc="-1" strike="noStrike">
                <a:solidFill>
                  <a:srgbClr val="000000"/>
                </a:solidFill>
                <a:latin typeface="Calibri"/>
                <a:ea typeface="Microsoft YaHei"/>
              </a:rPr>
              <a:t>Nós Críticos</a:t>
            </a:r>
            <a:endParaRPr b="0" lang="pt-BR" sz="1800" spc="-1" strike="noStrike">
              <a:solidFill>
                <a:srgbClr val="000000"/>
              </a:solidFill>
              <a:latin typeface="Arial"/>
            </a:endParaRPr>
          </a:p>
          <a:p>
            <a:pPr marL="233640" indent="-233640">
              <a:lnSpc>
                <a:spcPct val="100000"/>
              </a:lnSpc>
              <a:spcBef>
                <a:spcPts val="567"/>
              </a:spcBef>
              <a:spcAft>
                <a:spcPts val="283"/>
              </a:spcAft>
              <a:buClr>
                <a:srgbClr val="000000"/>
              </a:buClr>
              <a:buSzPct val="45000"/>
              <a:buFont typeface="Wingdings" charset="2"/>
              <a:buChar char=""/>
              <a:tabLst>
                <a:tab algn="l" pos="0"/>
              </a:tabLst>
            </a:pPr>
            <a:r>
              <a:rPr b="1" lang="pt-BR" sz="1800" spc="-1" strike="noStrike">
                <a:solidFill>
                  <a:srgbClr val="000000"/>
                </a:solidFill>
                <a:latin typeface="Calibri"/>
                <a:ea typeface="Microsoft YaHei"/>
              </a:rPr>
              <a:t>Disponibilidade e Necessidade de Ações e Serviços de Saúde</a:t>
            </a:r>
            <a:endParaRPr b="0" lang="pt-BR" sz="1800" spc="-1" strike="noStrike">
              <a:solidFill>
                <a:srgbClr val="000000"/>
              </a:solidFill>
              <a:latin typeface="Arial"/>
            </a:endParaRPr>
          </a:p>
          <a:p>
            <a:pPr lvl="1" marL="467280" indent="-233640">
              <a:lnSpc>
                <a:spcPct val="100000"/>
              </a:lnSpc>
              <a:spcBef>
                <a:spcPts val="567"/>
              </a:spcBef>
              <a:spcAft>
                <a:spcPts val="283"/>
              </a:spcAft>
              <a:buClr>
                <a:srgbClr val="000000"/>
              </a:buClr>
              <a:buSzPct val="45000"/>
              <a:buFont typeface="Wingdings" charset="2"/>
              <a:buChar char=""/>
              <a:tabLst>
                <a:tab algn="l" pos="0"/>
              </a:tabLst>
            </a:pPr>
            <a:r>
              <a:rPr b="0" lang="pt-BR" sz="1800" spc="-1" strike="noStrike">
                <a:solidFill>
                  <a:srgbClr val="000000"/>
                </a:solidFill>
                <a:latin typeface="Calibri"/>
                <a:ea typeface="Microsoft YaHei"/>
              </a:rPr>
              <a:t>Estimativa de novos casos de câncer no Paraná</a:t>
            </a:r>
            <a:endParaRPr b="0" lang="pt-BR" sz="1800" spc="-1" strike="noStrike">
              <a:solidFill>
                <a:srgbClr val="000000"/>
              </a:solidFill>
              <a:latin typeface="Arial"/>
            </a:endParaRPr>
          </a:p>
          <a:p>
            <a:pPr lvl="1" marL="467280" indent="-233640">
              <a:lnSpc>
                <a:spcPct val="100000"/>
              </a:lnSpc>
              <a:spcBef>
                <a:spcPts val="567"/>
              </a:spcBef>
              <a:spcAft>
                <a:spcPts val="283"/>
              </a:spcAft>
              <a:buClr>
                <a:srgbClr val="000000"/>
              </a:buClr>
              <a:buSzPct val="45000"/>
              <a:buFont typeface="Wingdings" charset="2"/>
              <a:buChar char=""/>
              <a:tabLst>
                <a:tab algn="l" pos="0"/>
              </a:tabLst>
            </a:pPr>
            <a:r>
              <a:rPr b="0" lang="pt-BR" sz="1800" spc="-1" strike="noStrike">
                <a:solidFill>
                  <a:srgbClr val="000000"/>
                </a:solidFill>
                <a:latin typeface="Calibri"/>
                <a:ea typeface="Microsoft YaHei"/>
              </a:rPr>
              <a:t>Disponibilidade de ações e serviços nos níveis de atenção</a:t>
            </a:r>
            <a:endParaRPr b="0" lang="pt-BR" sz="1800" spc="-1" strike="noStrike">
              <a:solidFill>
                <a:srgbClr val="000000"/>
              </a:solidFill>
              <a:latin typeface="Arial"/>
            </a:endParaRPr>
          </a:p>
          <a:p>
            <a:pPr lvl="1" marL="467280" indent="-233640">
              <a:lnSpc>
                <a:spcPct val="100000"/>
              </a:lnSpc>
              <a:spcBef>
                <a:spcPts val="1134"/>
              </a:spcBef>
              <a:buClr>
                <a:srgbClr val="000000"/>
              </a:buClr>
              <a:buSzPct val="45000"/>
              <a:buFont typeface="Wingdings" charset="2"/>
              <a:buChar char=""/>
              <a:tabLst>
                <a:tab algn="l" pos="0"/>
              </a:tabLst>
            </a:pPr>
            <a:r>
              <a:rPr b="0" lang="pt-BR" sz="1800" spc="-1" strike="noStrike">
                <a:solidFill>
                  <a:srgbClr val="000000"/>
                </a:solidFill>
                <a:latin typeface="Calibri"/>
                <a:ea typeface="Microsoft YaHei"/>
              </a:rPr>
              <a:t>Parâmetros e Necessidade Assistencial de acordo com as Portarias Ministeriais</a:t>
            </a:r>
            <a:endParaRPr b="0" lang="pt-BR" sz="1800" spc="-1" strike="noStrike">
              <a:solidFill>
                <a:srgbClr val="000000"/>
              </a:solidFill>
              <a:latin typeface="Arial"/>
            </a:endParaRPr>
          </a:p>
          <a:p>
            <a:pPr lvl="1" marL="467280" indent="-233640">
              <a:lnSpc>
                <a:spcPct val="100000"/>
              </a:lnSpc>
              <a:spcBef>
                <a:spcPts val="1134"/>
              </a:spcBef>
              <a:buClr>
                <a:srgbClr val="000000"/>
              </a:buClr>
              <a:buSzPct val="45000"/>
              <a:buFont typeface="Wingdings" charset="2"/>
              <a:buChar char=""/>
              <a:tabLst>
                <a:tab algn="l" pos="0"/>
              </a:tabLst>
            </a:pPr>
            <a:r>
              <a:rPr b="0" lang="pt-BR" sz="1800" spc="-1" strike="noStrike">
                <a:solidFill>
                  <a:srgbClr val="000000"/>
                </a:solidFill>
                <a:latin typeface="Calibri"/>
                <a:ea typeface="Microsoft YaHei"/>
              </a:rPr>
              <a:t>Relação de Prestadores Habilitados na Alta Complexidade e para serviços diagnósticos de média complexidade</a:t>
            </a:r>
            <a:endParaRPr b="0" lang="pt-BR" sz="1800" spc="-1" strike="noStrike">
              <a:solidFill>
                <a:srgbClr val="000000"/>
              </a:solidFill>
              <a:latin typeface="Arial"/>
            </a:endParaRPr>
          </a:p>
        </p:txBody>
      </p:sp>
      <p:pic>
        <p:nvPicPr>
          <p:cNvPr id="63" name="Google Shape;77;p 1" descr=""/>
          <p:cNvPicPr/>
          <p:nvPr/>
        </p:nvPicPr>
        <p:blipFill>
          <a:blip r:embed="rId1"/>
          <a:stretch/>
        </p:blipFill>
        <p:spPr>
          <a:xfrm>
            <a:off x="7153920" y="138240"/>
            <a:ext cx="1972800" cy="1058400"/>
          </a:xfrm>
          <a:prstGeom prst="rect">
            <a:avLst/>
          </a:prstGeom>
          <a:ln w="0">
            <a:noFill/>
          </a:ln>
        </p:spPr>
      </p:pic>
      <p:pic>
        <p:nvPicPr>
          <p:cNvPr id="64" name="Google Shape;65;p 1" descr=""/>
          <p:cNvPicPr/>
          <p:nvPr/>
        </p:nvPicPr>
        <p:blipFill>
          <a:blip r:embed="rId2"/>
          <a:stretch/>
        </p:blipFill>
        <p:spPr>
          <a:xfrm>
            <a:off x="54000" y="5400360"/>
            <a:ext cx="9126000" cy="85680"/>
          </a:xfrm>
          <a:prstGeom prst="rect">
            <a:avLst/>
          </a:prstGeom>
          <a:ln w="0">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1800" spc="-1" strike="noStrike">
                <a:solidFill>
                  <a:srgbClr val="3465a4"/>
                </a:solidFill>
                <a:latin typeface="Calibri"/>
              </a:rPr>
              <a:t>Estrutura do Plano</a:t>
            </a:r>
            <a:endParaRPr b="0" lang="pt-BR" sz="1800" spc="-1" strike="noStrike">
              <a:solidFill>
                <a:srgbClr val="000000"/>
              </a:solidFill>
              <a:latin typeface="Arial"/>
            </a:endParaRPr>
          </a:p>
        </p:txBody>
      </p:sp>
      <p:sp>
        <p:nvSpPr>
          <p:cNvPr id="66" name="PlaceHolder 2"/>
          <p:cNvSpPr>
            <a:spLocks noGrp="1"/>
          </p:cNvSpPr>
          <p:nvPr>
            <p:ph type="subTitle"/>
          </p:nvPr>
        </p:nvSpPr>
        <p:spPr>
          <a:xfrm>
            <a:off x="455760" y="1175040"/>
            <a:ext cx="8218800" cy="3963960"/>
          </a:xfrm>
          <a:prstGeom prst="rect">
            <a:avLst/>
          </a:prstGeom>
          <a:noFill/>
          <a:ln w="0">
            <a:noFill/>
          </a:ln>
        </p:spPr>
        <p:txBody>
          <a:bodyPr lIns="0" rIns="0" tIns="0" bIns="0" anchor="t">
            <a:noAutofit/>
          </a:bodyPr>
          <a:p>
            <a:pPr marL="467280" indent="0">
              <a:lnSpc>
                <a:spcPct val="100000"/>
              </a:lnSpc>
              <a:spcBef>
                <a:spcPts val="1134"/>
              </a:spcBef>
              <a:buNone/>
              <a:tabLst>
                <a:tab algn="l" pos="0"/>
              </a:tabLst>
            </a:pPr>
            <a:endParaRPr b="0" lang="pt-BR" sz="1800" spc="-1" strike="noStrike">
              <a:solidFill>
                <a:srgbClr val="000000"/>
              </a:solidFill>
              <a:latin typeface="Arial"/>
            </a:endParaRPr>
          </a:p>
          <a:p>
            <a:pPr marL="233640" indent="-233640">
              <a:lnSpc>
                <a:spcPct val="100000"/>
              </a:lnSpc>
              <a:spcBef>
                <a:spcPts val="1134"/>
              </a:spcBef>
              <a:buClr>
                <a:srgbClr val="000000"/>
              </a:buClr>
              <a:buSzPct val="45000"/>
              <a:buFont typeface="Wingdings" charset="2"/>
              <a:buChar char=""/>
              <a:tabLst>
                <a:tab algn="l" pos="0"/>
              </a:tabLst>
            </a:pPr>
            <a:r>
              <a:rPr b="1" lang="pt-BR" sz="1800" spc="-1" strike="noStrike">
                <a:solidFill>
                  <a:srgbClr val="000000"/>
                </a:solidFill>
                <a:latin typeface="Calibri"/>
              </a:rPr>
              <a:t>Cronograma de Metas e Indicadores</a:t>
            </a:r>
            <a:endParaRPr b="0" lang="pt-BR" sz="1800" spc="-1" strike="noStrike">
              <a:solidFill>
                <a:srgbClr val="000000"/>
              </a:solidFill>
              <a:latin typeface="Arial"/>
            </a:endParaRPr>
          </a:p>
          <a:p>
            <a:pPr marL="233640" indent="-233640">
              <a:lnSpc>
                <a:spcPct val="100000"/>
              </a:lnSpc>
              <a:spcBef>
                <a:spcPts val="1134"/>
              </a:spcBef>
              <a:buClr>
                <a:srgbClr val="000000"/>
              </a:buClr>
              <a:buSzPct val="45000"/>
              <a:buFont typeface="Wingdings" charset="2"/>
              <a:buChar char=""/>
              <a:tabLst>
                <a:tab algn="l" pos="0"/>
              </a:tabLst>
            </a:pPr>
            <a:r>
              <a:rPr b="1" lang="pt-BR" sz="1800" spc="-1" strike="noStrike">
                <a:solidFill>
                  <a:srgbClr val="000000"/>
                </a:solidFill>
                <a:latin typeface="Calibri"/>
              </a:rPr>
              <a:t>Monitoramento e Avaliação</a:t>
            </a:r>
            <a:endParaRPr b="0" lang="pt-BR" sz="1800" spc="-1" strike="noStrike">
              <a:solidFill>
                <a:srgbClr val="000000"/>
              </a:solidFill>
              <a:latin typeface="Arial"/>
            </a:endParaRPr>
          </a:p>
          <a:p>
            <a:pPr marL="233640" indent="-233640">
              <a:lnSpc>
                <a:spcPct val="100000"/>
              </a:lnSpc>
              <a:spcBef>
                <a:spcPts val="1134"/>
              </a:spcBef>
              <a:buClr>
                <a:srgbClr val="000000"/>
              </a:buClr>
              <a:buSzPct val="45000"/>
              <a:buFont typeface="Wingdings" charset="2"/>
              <a:buChar char=""/>
              <a:tabLst>
                <a:tab algn="l" pos="0"/>
              </a:tabLst>
            </a:pPr>
            <a:r>
              <a:rPr b="1" lang="pt-BR" sz="1800" spc="-1" strike="noStrike">
                <a:solidFill>
                  <a:srgbClr val="000000"/>
                </a:solidFill>
                <a:latin typeface="Calibri"/>
              </a:rPr>
              <a:t>Matriz de Referência</a:t>
            </a:r>
            <a:endParaRPr b="0" lang="pt-BR" sz="1800" spc="-1" strike="noStrike">
              <a:solidFill>
                <a:srgbClr val="000000"/>
              </a:solidFill>
              <a:latin typeface="Arial"/>
            </a:endParaRPr>
          </a:p>
          <a:p>
            <a:pPr marL="233640" indent="-233640">
              <a:lnSpc>
                <a:spcPct val="100000"/>
              </a:lnSpc>
              <a:spcBef>
                <a:spcPts val="1134"/>
              </a:spcBef>
              <a:buClr>
                <a:srgbClr val="000000"/>
              </a:buClr>
              <a:buSzPct val="45000"/>
              <a:buFont typeface="Wingdings" charset="2"/>
              <a:buChar char=""/>
              <a:tabLst>
                <a:tab algn="l" pos="0"/>
              </a:tabLst>
            </a:pPr>
            <a:r>
              <a:rPr b="1" lang="pt-BR" sz="1800" spc="-1" strike="noStrike">
                <a:solidFill>
                  <a:srgbClr val="000000"/>
                </a:solidFill>
                <a:latin typeface="Calibri"/>
              </a:rPr>
              <a:t>Referências Bibliográficas</a:t>
            </a:r>
            <a:endParaRPr b="0" lang="pt-BR" sz="1800" spc="-1" strike="noStrike">
              <a:solidFill>
                <a:srgbClr val="000000"/>
              </a:solidFill>
              <a:latin typeface="Arial"/>
            </a:endParaRPr>
          </a:p>
          <a:p>
            <a:pPr marL="233640" indent="0">
              <a:lnSpc>
                <a:spcPct val="100000"/>
              </a:lnSpc>
              <a:spcBef>
                <a:spcPts val="1134"/>
              </a:spcBef>
              <a:buNone/>
              <a:tabLst>
                <a:tab algn="l" pos="0"/>
              </a:tabLst>
            </a:pPr>
            <a:endParaRPr b="0" lang="pt-BR" sz="1800" spc="-1" strike="noStrike">
              <a:solidFill>
                <a:srgbClr val="000000"/>
              </a:solidFill>
              <a:latin typeface="Arial"/>
            </a:endParaRPr>
          </a:p>
        </p:txBody>
      </p:sp>
      <p:pic>
        <p:nvPicPr>
          <p:cNvPr id="67" name="Google Shape;77;p 6" descr=""/>
          <p:cNvPicPr/>
          <p:nvPr/>
        </p:nvPicPr>
        <p:blipFill>
          <a:blip r:embed="rId1"/>
          <a:stretch/>
        </p:blipFill>
        <p:spPr>
          <a:xfrm>
            <a:off x="7153920" y="138240"/>
            <a:ext cx="1972800" cy="1058400"/>
          </a:xfrm>
          <a:prstGeom prst="rect">
            <a:avLst/>
          </a:prstGeom>
          <a:ln w="0">
            <a:noFill/>
          </a:ln>
        </p:spPr>
      </p:pic>
      <p:pic>
        <p:nvPicPr>
          <p:cNvPr id="68" name="Google Shape;65;p 2" descr=""/>
          <p:cNvPicPr/>
          <p:nvPr/>
        </p:nvPicPr>
        <p:blipFill>
          <a:blip r:embed="rId2"/>
          <a:stretch/>
        </p:blipFill>
        <p:spPr>
          <a:xfrm>
            <a:off x="54000" y="5400360"/>
            <a:ext cx="9126000" cy="85680"/>
          </a:xfrm>
          <a:prstGeom prst="rect">
            <a:avLst/>
          </a:prstGeom>
          <a:ln w="0">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9"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Situação Epidemiológica</a:t>
            </a:r>
            <a:endParaRPr b="0" lang="pt-BR" sz="2000" spc="-1" strike="noStrike">
              <a:solidFill>
                <a:srgbClr val="000000"/>
              </a:solidFill>
              <a:latin typeface="Arial"/>
            </a:endParaRPr>
          </a:p>
        </p:txBody>
      </p:sp>
      <p:sp>
        <p:nvSpPr>
          <p:cNvPr id="70" name="PlaceHolder 2"/>
          <p:cNvSpPr>
            <a:spLocks noGrp="1"/>
          </p:cNvSpPr>
          <p:nvPr>
            <p:ph type="subTitle"/>
          </p:nvPr>
        </p:nvSpPr>
        <p:spPr>
          <a:xfrm>
            <a:off x="360000" y="1197000"/>
            <a:ext cx="8218800" cy="3963960"/>
          </a:xfrm>
          <a:prstGeom prst="rect">
            <a:avLst/>
          </a:prstGeom>
          <a:noFill/>
          <a:ln w="0">
            <a:noFill/>
          </a:ln>
        </p:spPr>
        <p:txBody>
          <a:bodyPr lIns="0" rIns="0" tIns="0" bIns="0" anchor="t">
            <a:noAutofit/>
          </a:bodyPr>
          <a:p>
            <a:pPr marL="233640" indent="0">
              <a:lnSpc>
                <a:spcPct val="100000"/>
              </a:lnSpc>
              <a:buNone/>
              <a:tabLst>
                <a:tab algn="l" pos="0"/>
              </a:tabLst>
            </a:pPr>
            <a:r>
              <a:rPr b="0" lang="pt-BR" sz="1800" spc="-1" strike="noStrike" u="sng">
                <a:solidFill>
                  <a:srgbClr val="000000"/>
                </a:solidFill>
                <a:uFillTx/>
                <a:latin typeface="Calibri"/>
              </a:rPr>
              <a:t>Diagnóstico do Câncer no Estado</a:t>
            </a:r>
            <a:endParaRPr b="0" lang="pt-BR" sz="1800" spc="-1" strike="noStrike">
              <a:solidFill>
                <a:srgbClr val="000000"/>
              </a:solidFill>
              <a:latin typeface="Arial"/>
            </a:endParaRPr>
          </a:p>
          <a:p>
            <a:pPr marL="233640" indent="0">
              <a:lnSpc>
                <a:spcPct val="100000"/>
              </a:lnSpc>
              <a:buNone/>
              <a:tabLst>
                <a:tab algn="l" pos="0"/>
              </a:tabLst>
            </a:pP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Incidência de casos para o triênio 2023 – 2025 é </a:t>
            </a:r>
            <a:r>
              <a:rPr b="1" lang="pt-BR" sz="1800" spc="-1" strike="noStrike">
                <a:solidFill>
                  <a:srgbClr val="000000"/>
                </a:solidFill>
                <a:latin typeface="Calibri"/>
              </a:rPr>
              <a:t>de 236,74 casos</a:t>
            </a:r>
            <a:r>
              <a:rPr b="0" lang="pt-BR" sz="1800" spc="-1" strike="noStrike">
                <a:solidFill>
                  <a:srgbClr val="000000"/>
                </a:solidFill>
                <a:latin typeface="Calibri"/>
              </a:rPr>
              <a:t> a cada 100 mil habitantes (INCA, 2022)</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Incidência de câncer no estado: </a:t>
            </a:r>
            <a:r>
              <a:rPr b="0" lang="pt-BR" sz="1800" spc="-1" strike="noStrike">
                <a:solidFill>
                  <a:srgbClr val="dc143c"/>
                </a:solidFill>
                <a:latin typeface="Calibri"/>
              </a:rPr>
              <a:t>Masculino 250,63 </a:t>
            </a:r>
            <a:r>
              <a:rPr b="0" lang="pt-BR" sz="1800" spc="-1" strike="noStrike">
                <a:solidFill>
                  <a:srgbClr val="000000"/>
                </a:solidFill>
                <a:latin typeface="Calibri"/>
              </a:rPr>
              <a:t>vs. </a:t>
            </a:r>
            <a:r>
              <a:rPr b="0" lang="pt-BR" sz="1800" spc="-1" strike="noStrike">
                <a:solidFill>
                  <a:srgbClr val="0000ff"/>
                </a:solidFill>
                <a:latin typeface="Calibri"/>
              </a:rPr>
              <a:t>223,44 Feminino;</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Mama Feminina – 3.650 casos/ano</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Próstata - 3.430 casos/ano</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Cólon/reto – 2.560 casos/ano</a:t>
            </a:r>
            <a:endParaRPr b="0" lang="pt-BR" sz="1800" spc="-1" strike="noStrike">
              <a:solidFill>
                <a:srgbClr val="000000"/>
              </a:solidFill>
              <a:latin typeface="Arial"/>
            </a:endParaRPr>
          </a:p>
          <a:p>
            <a:pPr marL="233640" indent="0">
              <a:lnSpc>
                <a:spcPct val="100000"/>
              </a:lnSpc>
              <a:spcBef>
                <a:spcPts val="850"/>
              </a:spcBef>
              <a:buNone/>
              <a:tabLst>
                <a:tab algn="l" pos="0"/>
              </a:tabLst>
            </a:pPr>
            <a:endParaRPr b="0" lang="pt-BR" sz="2000" spc="-1" strike="noStrike">
              <a:solidFill>
                <a:srgbClr val="000000"/>
              </a:solidFill>
              <a:latin typeface="Arial"/>
            </a:endParaRPr>
          </a:p>
          <a:p>
            <a:pPr marL="233640" indent="0">
              <a:lnSpc>
                <a:spcPct val="100000"/>
              </a:lnSpc>
              <a:spcBef>
                <a:spcPts val="850"/>
              </a:spcBef>
              <a:buNone/>
              <a:tabLst>
                <a:tab algn="l" pos="0"/>
              </a:tabLst>
            </a:pPr>
            <a:endParaRPr b="0" lang="pt-BR" sz="2000" spc="-1" strike="noStrike">
              <a:solidFill>
                <a:srgbClr val="000000"/>
              </a:solidFill>
              <a:latin typeface="Arial"/>
            </a:endParaRPr>
          </a:p>
        </p:txBody>
      </p:sp>
      <p:pic>
        <p:nvPicPr>
          <p:cNvPr id="71" name="Google Shape;77;p 9" descr=""/>
          <p:cNvPicPr/>
          <p:nvPr/>
        </p:nvPicPr>
        <p:blipFill>
          <a:blip r:embed="rId1"/>
          <a:stretch/>
        </p:blipFill>
        <p:spPr>
          <a:xfrm>
            <a:off x="7153920" y="138240"/>
            <a:ext cx="1972800" cy="1058400"/>
          </a:xfrm>
          <a:prstGeom prst="rect">
            <a:avLst/>
          </a:prstGeom>
          <a:ln w="0">
            <a:noFill/>
          </a:ln>
        </p:spPr>
      </p:pic>
      <p:sp>
        <p:nvSpPr>
          <p:cNvPr id="72" name=""/>
          <p:cNvSpPr/>
          <p:nvPr/>
        </p:nvSpPr>
        <p:spPr>
          <a:xfrm>
            <a:off x="5421240" y="4065480"/>
            <a:ext cx="2879640" cy="910080"/>
          </a:xfrm>
          <a:prstGeom prst="rect">
            <a:avLst/>
          </a:prstGeom>
          <a:solidFill>
            <a:srgbClr val="b4c7dc"/>
          </a:solidFill>
          <a:ln w="0">
            <a:solidFill>
              <a:srgbClr val="000000"/>
            </a:solidFill>
          </a:ln>
        </p:spPr>
        <p:style>
          <a:lnRef idx="0"/>
          <a:fillRef idx="0"/>
          <a:effectRef idx="0"/>
          <a:fontRef idx="minor"/>
        </p:style>
        <p:txBody>
          <a:bodyPr lIns="90000" rIns="90000" tIns="45000" bIns="45000" anchor="t">
            <a:noAutofit/>
          </a:bodyPr>
          <a:p>
            <a:pPr algn="ctr">
              <a:lnSpc>
                <a:spcPct val="100000"/>
              </a:lnSpc>
              <a:spcAft>
                <a:spcPts val="82"/>
              </a:spcAft>
            </a:pPr>
            <a:endParaRPr b="0" lang="pt-BR" sz="1400" spc="-1" strike="noStrike">
              <a:solidFill>
                <a:srgbClr val="000000"/>
              </a:solidFill>
              <a:latin typeface="Arial"/>
            </a:endParaRPr>
          </a:p>
          <a:p>
            <a:pPr algn="ctr">
              <a:lnSpc>
                <a:spcPct val="100000"/>
              </a:lnSpc>
              <a:spcAft>
                <a:spcPts val="82"/>
              </a:spcAft>
            </a:pPr>
            <a:r>
              <a:rPr b="0" lang="pt-BR" sz="1400" spc="-1" strike="noStrike">
                <a:solidFill>
                  <a:srgbClr val="000000"/>
                </a:solidFill>
                <a:latin typeface="Arial"/>
              </a:rPr>
              <a:t>27.868 Novos Casos/ano no Estado do Paraná</a:t>
            </a:r>
            <a:endParaRPr b="0" lang="pt-BR" sz="1400" spc="-1" strike="noStrike">
              <a:solidFill>
                <a:srgbClr val="000000"/>
              </a:solidFill>
              <a:latin typeface="Arial"/>
            </a:endParaRPr>
          </a:p>
          <a:p>
            <a:pPr algn="ctr">
              <a:lnSpc>
                <a:spcPct val="100000"/>
              </a:lnSpc>
              <a:spcAft>
                <a:spcPts val="82"/>
              </a:spcAft>
            </a:pPr>
            <a:endParaRPr b="0" lang="pt-BR" sz="1400" spc="-1" strike="noStrike">
              <a:solidFill>
                <a:srgbClr val="000000"/>
              </a:solidFill>
              <a:latin typeface="Arial"/>
            </a:endParaRPr>
          </a:p>
        </p:txBody>
      </p:sp>
      <p:pic>
        <p:nvPicPr>
          <p:cNvPr id="73" name="Google Shape;65;p 3" descr=""/>
          <p:cNvPicPr/>
          <p:nvPr/>
        </p:nvPicPr>
        <p:blipFill>
          <a:blip r:embed="rId2"/>
          <a:stretch/>
        </p:blipFill>
        <p:spPr>
          <a:xfrm>
            <a:off x="54000" y="5400360"/>
            <a:ext cx="9126000" cy="8568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4" name="PlaceHolder 1"/>
          <p:cNvSpPr>
            <a:spLocks noGrp="1"/>
          </p:cNvSpPr>
          <p:nvPr>
            <p:ph type="title"/>
          </p:nvPr>
        </p:nvSpPr>
        <p:spPr>
          <a:xfrm>
            <a:off x="455760" y="22608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Situação Epidemiológica</a:t>
            </a:r>
            <a:endParaRPr b="0" lang="pt-BR" sz="2000" spc="-1" strike="noStrike">
              <a:solidFill>
                <a:srgbClr val="000000"/>
              </a:solidFill>
              <a:latin typeface="Arial"/>
            </a:endParaRPr>
          </a:p>
        </p:txBody>
      </p:sp>
      <p:sp>
        <p:nvSpPr>
          <p:cNvPr id="75" name="PlaceHolder 2"/>
          <p:cNvSpPr>
            <a:spLocks noGrp="1"/>
          </p:cNvSpPr>
          <p:nvPr>
            <p:ph type="subTitle"/>
          </p:nvPr>
        </p:nvSpPr>
        <p:spPr>
          <a:xfrm>
            <a:off x="447840" y="1197000"/>
            <a:ext cx="8218800" cy="3963960"/>
          </a:xfrm>
          <a:prstGeom prst="rect">
            <a:avLst/>
          </a:prstGeom>
          <a:noFill/>
          <a:ln w="0">
            <a:noFill/>
          </a:ln>
        </p:spPr>
        <p:txBody>
          <a:bodyPr lIns="0" rIns="0" tIns="0" bIns="0" anchor="t">
            <a:noAutofit/>
          </a:bodyPr>
          <a:p>
            <a:pPr marL="233640" indent="0">
              <a:lnSpc>
                <a:spcPct val="100000"/>
              </a:lnSpc>
              <a:buNone/>
              <a:tabLst>
                <a:tab algn="l" pos="0"/>
              </a:tabLst>
            </a:pPr>
            <a:r>
              <a:rPr b="1" lang="pt-BR" sz="1600" spc="-1" strike="noStrike">
                <a:solidFill>
                  <a:srgbClr val="000000"/>
                </a:solidFill>
                <a:latin typeface="Calibri"/>
              </a:rPr>
              <a:t>Diagnóstico do Câncer no Estado</a:t>
            </a:r>
            <a:endParaRPr b="0" lang="pt-BR" sz="16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600" spc="-1" strike="noStrike">
                <a:solidFill>
                  <a:srgbClr val="000000"/>
                </a:solidFill>
                <a:latin typeface="Calibri"/>
              </a:rPr>
              <a:t>Painel da Oncologia – média de 48.841 casos de câncer, </a:t>
            </a:r>
            <a:r>
              <a:rPr b="1" lang="pt-BR" sz="1600" spc="-1" strike="noStrike">
                <a:solidFill>
                  <a:srgbClr val="000000"/>
                </a:solidFill>
                <a:latin typeface="Calibri"/>
              </a:rPr>
              <a:t>45,7% </a:t>
            </a:r>
            <a:r>
              <a:rPr b="0" lang="pt-BR" sz="1600" spc="-1" strike="noStrike">
                <a:solidFill>
                  <a:srgbClr val="000000"/>
                </a:solidFill>
                <a:latin typeface="Calibri"/>
              </a:rPr>
              <a:t>dos casos tem registro de tratamento </a:t>
            </a:r>
            <a:r>
              <a:rPr b="1" lang="pt-BR" sz="1600" spc="-1" strike="noStrike">
                <a:solidFill>
                  <a:srgbClr val="000000"/>
                </a:solidFill>
                <a:latin typeface="Calibri"/>
              </a:rPr>
              <a:t>em até 60 dias</a:t>
            </a:r>
            <a:endParaRPr b="0" lang="pt-BR" sz="16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1" lang="pt-BR" sz="1600" spc="-1" strike="noStrike">
                <a:solidFill>
                  <a:srgbClr val="000000"/>
                </a:solidFill>
                <a:latin typeface="Calibri"/>
              </a:rPr>
              <a:t>13,41%</a:t>
            </a:r>
            <a:r>
              <a:rPr b="0" lang="pt-BR" sz="1600" spc="-1" strike="noStrike">
                <a:solidFill>
                  <a:srgbClr val="000000"/>
                </a:solidFill>
                <a:latin typeface="Calibri"/>
              </a:rPr>
              <a:t> com tto </a:t>
            </a:r>
            <a:r>
              <a:rPr b="1" lang="pt-BR" sz="1600" spc="-1" strike="noStrike">
                <a:solidFill>
                  <a:srgbClr val="000000"/>
                </a:solidFill>
                <a:latin typeface="Calibri"/>
              </a:rPr>
              <a:t>após 60 dias</a:t>
            </a:r>
            <a:endParaRPr b="0" lang="pt-BR" sz="16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1" lang="pt-BR" sz="1600" spc="-1" strike="noStrike">
                <a:solidFill>
                  <a:srgbClr val="000000"/>
                </a:solidFill>
                <a:latin typeface="Calibri"/>
              </a:rPr>
              <a:t>40,89%</a:t>
            </a:r>
            <a:r>
              <a:rPr b="0" lang="pt-BR" sz="1600" spc="-1" strike="noStrike">
                <a:solidFill>
                  <a:srgbClr val="000000"/>
                </a:solidFill>
                <a:latin typeface="Calibri"/>
              </a:rPr>
              <a:t> </a:t>
            </a:r>
            <a:r>
              <a:rPr b="1" lang="pt-BR" sz="1600" spc="-1" strike="noStrike">
                <a:solidFill>
                  <a:srgbClr val="000000"/>
                </a:solidFill>
                <a:latin typeface="Calibri"/>
              </a:rPr>
              <a:t>sem informação</a:t>
            </a:r>
            <a:r>
              <a:rPr b="0" lang="pt-BR" sz="1600" spc="-1" strike="noStrike">
                <a:solidFill>
                  <a:srgbClr val="000000"/>
                </a:solidFill>
                <a:latin typeface="Calibri"/>
              </a:rPr>
              <a:t> de tto</a:t>
            </a:r>
            <a:endParaRPr b="0" lang="pt-BR" sz="1600" spc="-1" strike="noStrike">
              <a:solidFill>
                <a:srgbClr val="000000"/>
              </a:solidFill>
              <a:latin typeface="Arial"/>
            </a:endParaRPr>
          </a:p>
        </p:txBody>
      </p:sp>
      <p:pic>
        <p:nvPicPr>
          <p:cNvPr id="76" name="Google Shape;77;p 10" descr=""/>
          <p:cNvPicPr/>
          <p:nvPr/>
        </p:nvPicPr>
        <p:blipFill>
          <a:blip r:embed="rId1"/>
          <a:stretch/>
        </p:blipFill>
        <p:spPr>
          <a:xfrm>
            <a:off x="7153920" y="138240"/>
            <a:ext cx="1972800" cy="1058400"/>
          </a:xfrm>
          <a:prstGeom prst="rect">
            <a:avLst/>
          </a:prstGeom>
          <a:ln w="0">
            <a:noFill/>
          </a:ln>
        </p:spPr>
      </p:pic>
      <p:graphicFrame>
        <p:nvGraphicFramePr>
          <p:cNvPr id="77" name=""/>
          <p:cNvGraphicFramePr/>
          <p:nvPr/>
        </p:nvGraphicFramePr>
        <p:xfrm>
          <a:off x="1698480" y="3137760"/>
          <a:ext cx="5759640" cy="1682280"/>
        </p:xfrm>
        <a:graphic>
          <a:graphicData uri="http://schemas.openxmlformats.org/drawingml/2006/table">
            <a:tbl>
              <a:tblPr/>
              <a:tblGrid>
                <a:gridCol w="1934640"/>
                <a:gridCol w="649080"/>
                <a:gridCol w="648360"/>
                <a:gridCol w="649800"/>
                <a:gridCol w="648000"/>
                <a:gridCol w="649080"/>
                <a:gridCol w="581040"/>
              </a:tblGrid>
              <a:tr h="280080">
                <a:tc>
                  <a:txBody>
                    <a:bodyPr lIns="36000" rIns="36000" anchor="t">
                      <a:noAutofit/>
                    </a:bodyPr>
                    <a:p>
                      <a:pPr>
                        <a:lnSpc>
                          <a:spcPct val="100000"/>
                        </a:lnSpc>
                      </a:pPr>
                      <a:r>
                        <a:rPr b="1" lang="pt-BR" sz="1000" spc="-1" strike="noStrike">
                          <a:solidFill>
                            <a:srgbClr val="ffffff"/>
                          </a:solidFill>
                          <a:latin typeface="Arial"/>
                        </a:rPr>
                        <a:t>Tempo Tratamento</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Aft>
                          <a:spcPts val="82"/>
                        </a:spcAft>
                      </a:pPr>
                      <a:r>
                        <a:rPr b="1" lang="pt-BR" sz="1000" spc="-1" strike="noStrike">
                          <a:solidFill>
                            <a:srgbClr val="ffffff"/>
                          </a:solidFill>
                          <a:latin typeface="Arial"/>
                        </a:rPr>
                        <a:t>2019</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Aft>
                          <a:spcPts val="82"/>
                        </a:spcAft>
                      </a:pPr>
                      <a:r>
                        <a:rPr b="1" lang="pt-BR" sz="1000" spc="-1" strike="noStrike">
                          <a:solidFill>
                            <a:srgbClr val="ffffff"/>
                          </a:solidFill>
                          <a:latin typeface="Arial"/>
                        </a:rPr>
                        <a:t>2020</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Aft>
                          <a:spcPts val="82"/>
                        </a:spcAft>
                      </a:pPr>
                      <a:r>
                        <a:rPr b="1" lang="pt-BR" sz="1000" spc="-1" strike="noStrike">
                          <a:solidFill>
                            <a:srgbClr val="ffffff"/>
                          </a:solidFill>
                          <a:latin typeface="Arial"/>
                        </a:rPr>
                        <a:t>2021</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Aft>
                          <a:spcPts val="82"/>
                        </a:spcAft>
                      </a:pPr>
                      <a:r>
                        <a:rPr b="1" lang="pt-BR" sz="1000" spc="-1" strike="noStrike">
                          <a:solidFill>
                            <a:srgbClr val="ffffff"/>
                          </a:solidFill>
                          <a:latin typeface="Arial"/>
                        </a:rPr>
                        <a:t>2022</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Aft>
                          <a:spcPts val="82"/>
                        </a:spcAft>
                      </a:pPr>
                      <a:r>
                        <a:rPr b="1" lang="pt-BR" sz="1000" spc="-1" strike="noStrike">
                          <a:solidFill>
                            <a:srgbClr val="ffffff"/>
                          </a:solidFill>
                          <a:latin typeface="Arial"/>
                        </a:rPr>
                        <a:t>2023</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a:txBody>
                    <a:bodyPr lIns="36000" rIns="36000" anchor="t">
                      <a:noAutofit/>
                    </a:bodyPr>
                    <a:p>
                      <a:pPr algn="ctr">
                        <a:lnSpc>
                          <a:spcPct val="100000"/>
                        </a:lnSpc>
                        <a:spcAft>
                          <a:spcPts val="82"/>
                        </a:spcAft>
                      </a:pPr>
                      <a:r>
                        <a:rPr b="1" lang="pt-BR" sz="1000" spc="-1" strike="noStrike">
                          <a:solidFill>
                            <a:srgbClr val="ffffff"/>
                          </a:solidFill>
                          <a:latin typeface="Arial"/>
                        </a:rPr>
                        <a:t> </a:t>
                      </a:r>
                      <a:r>
                        <a:rPr b="1" lang="pt-BR" sz="1000" spc="-1" strike="noStrike">
                          <a:solidFill>
                            <a:srgbClr val="ffffff"/>
                          </a:solidFill>
                          <a:latin typeface="Arial"/>
                        </a:rPr>
                        <a:t>Total</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r>
              <a:tr h="280080">
                <a:tc>
                  <a:txBody>
                    <a:bodyPr lIns="36000" rIns="36000" anchor="t">
                      <a:noAutofit/>
                    </a:bodyPr>
                    <a:p>
                      <a:pPr>
                        <a:lnSpc>
                          <a:spcPct val="100000"/>
                        </a:lnSpc>
                      </a:pPr>
                      <a:r>
                        <a:rPr b="1" lang="pt-BR" sz="1000" spc="-1" strike="noStrike">
                          <a:solidFill>
                            <a:srgbClr val="000000"/>
                          </a:solidFill>
                          <a:latin typeface="Arial"/>
                        </a:rPr>
                        <a:t>Até 30 dias</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18.739</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16.644</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16.984</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18.727</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19.790</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90.884</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80080">
                <a:tc>
                  <a:txBody>
                    <a:bodyPr lIns="36000" rIns="36000" anchor="t">
                      <a:noAutofit/>
                    </a:bodyPr>
                    <a:p>
                      <a:pPr>
                        <a:lnSpc>
                          <a:spcPct val="100000"/>
                        </a:lnSpc>
                      </a:pPr>
                      <a:r>
                        <a:rPr b="1" lang="pt-BR" sz="1000" spc="-1" strike="noStrike">
                          <a:solidFill>
                            <a:srgbClr val="000000"/>
                          </a:solidFill>
                          <a:latin typeface="Arial"/>
                        </a:rPr>
                        <a:t>31 - 60 dias</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3.888</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3.899</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3.963</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4.377</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4.598</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20.725</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80080">
                <a:tc>
                  <a:txBody>
                    <a:bodyPr lIns="36000" rIns="36000" anchor="t">
                      <a:noAutofit/>
                    </a:bodyPr>
                    <a:p>
                      <a:pPr>
                        <a:lnSpc>
                          <a:spcPct val="100000"/>
                        </a:lnSpc>
                      </a:pPr>
                      <a:r>
                        <a:rPr b="1" lang="pt-BR" sz="1000" spc="-1" strike="noStrike">
                          <a:solidFill>
                            <a:srgbClr val="000000"/>
                          </a:solidFill>
                          <a:latin typeface="Arial"/>
                        </a:rPr>
                        <a:t>Mais de 60</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7.515</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6.152</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6.536</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7.256</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5.283</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32.742</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80080">
                <a:tc>
                  <a:txBody>
                    <a:bodyPr lIns="36000" rIns="36000" anchor="t">
                      <a:noAutofit/>
                    </a:bodyPr>
                    <a:p>
                      <a:pPr>
                        <a:lnSpc>
                          <a:spcPct val="100000"/>
                        </a:lnSpc>
                      </a:pPr>
                      <a:r>
                        <a:rPr b="1" lang="pt-BR" sz="1000" spc="-1" strike="noStrike">
                          <a:solidFill>
                            <a:srgbClr val="000000"/>
                          </a:solidFill>
                          <a:latin typeface="Arial"/>
                        </a:rPr>
                        <a:t>Sem informação de tratamento</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18.361</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17.811</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20.504</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21.148</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22.029</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spcAft>
                          <a:spcPts val="82"/>
                        </a:spcAft>
                      </a:pPr>
                      <a:r>
                        <a:rPr b="0" lang="pt-BR" sz="1000" spc="-1" strike="noStrike">
                          <a:solidFill>
                            <a:srgbClr val="000000"/>
                          </a:solidFill>
                          <a:latin typeface="Arial"/>
                        </a:rPr>
                        <a:t>99.853</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81880">
                <a:tc>
                  <a:txBody>
                    <a:bodyPr lIns="36000" rIns="36000" anchor="t">
                      <a:noAutofit/>
                    </a:bodyPr>
                    <a:p>
                      <a:pPr>
                        <a:lnSpc>
                          <a:spcPct val="100000"/>
                        </a:lnSpc>
                      </a:pPr>
                      <a:r>
                        <a:rPr b="1" lang="pt-BR" sz="1000" spc="-1" strike="noStrike">
                          <a:solidFill>
                            <a:srgbClr val="000000"/>
                          </a:solidFill>
                          <a:latin typeface="Arial"/>
                        </a:rPr>
                        <a:t>Total</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1" lang="pt-BR" sz="1000" spc="-1" strike="noStrike">
                          <a:solidFill>
                            <a:srgbClr val="000000"/>
                          </a:solidFill>
                          <a:latin typeface="Arial"/>
                        </a:rPr>
                        <a:t>48.503</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1" lang="pt-BR" sz="1000" spc="-1" strike="noStrike">
                          <a:solidFill>
                            <a:srgbClr val="000000"/>
                          </a:solidFill>
                          <a:latin typeface="Arial"/>
                        </a:rPr>
                        <a:t>44.506</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1" lang="pt-BR" sz="1000" spc="-1" strike="noStrike">
                          <a:solidFill>
                            <a:srgbClr val="000000"/>
                          </a:solidFill>
                          <a:latin typeface="Arial"/>
                        </a:rPr>
                        <a:t>47.987</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1" lang="pt-BR" sz="1000" spc="-1" strike="noStrike">
                          <a:solidFill>
                            <a:srgbClr val="000000"/>
                          </a:solidFill>
                          <a:latin typeface="Arial"/>
                        </a:rPr>
                        <a:t>51.508</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1" lang="pt-BR" sz="1000" spc="-1" strike="noStrike">
                          <a:solidFill>
                            <a:srgbClr val="000000"/>
                          </a:solidFill>
                          <a:latin typeface="Arial"/>
                        </a:rPr>
                        <a:t>51.700</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spcAft>
                          <a:spcPts val="82"/>
                        </a:spcAft>
                      </a:pPr>
                      <a:r>
                        <a:rPr b="1" lang="pt-BR" sz="1000" spc="-1" strike="noStrike">
                          <a:solidFill>
                            <a:srgbClr val="000000"/>
                          </a:solidFill>
                          <a:latin typeface="Arial"/>
                        </a:rPr>
                        <a:t>244.204</a:t>
                      </a:r>
                      <a:endParaRPr b="0" lang="pt-BR" sz="10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graphicFrame>
        <p:nvGraphicFramePr>
          <p:cNvPr id="78" name=""/>
          <p:cNvGraphicFramePr/>
          <p:nvPr/>
        </p:nvGraphicFramePr>
        <p:xfrm>
          <a:off x="1364760" y="4078440"/>
          <a:ext cx="6118560" cy="1198440"/>
        </p:xfrm>
        <a:graphic>
          <a:graphicData uri="http://schemas.openxmlformats.org/presentationml/2006/ole">
            <p:oleObj progId="Word.Document.12" r:id="rId2" spid="">
              <p:embed/>
              <p:pic>
                <p:nvPicPr>
                  <p:cNvPr id="79" name="" descr=""/>
                  <p:cNvPicPr/>
                  <p:nvPr/>
                </p:nvPicPr>
                <p:blipFill>
                  <a:blip r:embed="rId3"/>
                  <a:stretch/>
                </p:blipFill>
                <p:spPr>
                  <a:xfrm>
                    <a:off x="1364760" y="4078440"/>
                    <a:ext cx="6118560" cy="1198440"/>
                  </a:xfrm>
                  <a:prstGeom prst="rect">
                    <a:avLst/>
                  </a:prstGeom>
                  <a:ln w="36000">
                    <a:noFill/>
                  </a:ln>
                </p:spPr>
              </p:pic>
            </p:oleObj>
          </a:graphicData>
        </a:graphic>
      </p:graphicFrame>
      <p:pic>
        <p:nvPicPr>
          <p:cNvPr id="80" name="Google Shape;65;p 4" descr=""/>
          <p:cNvPicPr/>
          <p:nvPr/>
        </p:nvPicPr>
        <p:blipFill>
          <a:blip r:embed="rId4"/>
          <a:stretch/>
        </p:blipFill>
        <p:spPr>
          <a:xfrm>
            <a:off x="54000" y="5400360"/>
            <a:ext cx="9126000" cy="8568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455760" y="0"/>
            <a:ext cx="8223840" cy="948600"/>
          </a:xfrm>
          <a:prstGeom prst="rect">
            <a:avLst/>
          </a:prstGeom>
          <a:noFill/>
          <a:ln w="0">
            <a:noFill/>
          </a:ln>
        </p:spPr>
        <p:txBody>
          <a:bodyPr lIns="0" rIns="0" tIns="0" bIns="0" anchor="ctr">
            <a:noAutofit/>
          </a:bodyPr>
          <a:p>
            <a:pPr indent="0">
              <a:lnSpc>
                <a:spcPct val="100000"/>
              </a:lnSpc>
              <a:buNone/>
              <a:tabLst>
                <a:tab algn="l" pos="0"/>
              </a:tabLst>
            </a:pPr>
            <a:r>
              <a:rPr b="1" lang="pt-BR" sz="2000" spc="-1" strike="noStrike">
                <a:solidFill>
                  <a:srgbClr val="3465a4"/>
                </a:solidFill>
                <a:latin typeface="Calibri"/>
              </a:rPr>
              <a:t>Situação Epidemiológica</a:t>
            </a:r>
            <a:endParaRPr b="0" lang="pt-BR" sz="2000" spc="-1" strike="noStrike">
              <a:solidFill>
                <a:srgbClr val="000000"/>
              </a:solidFill>
              <a:latin typeface="Arial"/>
            </a:endParaRPr>
          </a:p>
        </p:txBody>
      </p:sp>
      <p:sp>
        <p:nvSpPr>
          <p:cNvPr id="82" name="PlaceHolder 2"/>
          <p:cNvSpPr>
            <a:spLocks noGrp="1"/>
          </p:cNvSpPr>
          <p:nvPr>
            <p:ph type="subTitle"/>
          </p:nvPr>
        </p:nvSpPr>
        <p:spPr>
          <a:xfrm>
            <a:off x="447840" y="1175400"/>
            <a:ext cx="8218800" cy="4336560"/>
          </a:xfrm>
          <a:prstGeom prst="rect">
            <a:avLst/>
          </a:prstGeom>
          <a:noFill/>
          <a:ln w="0">
            <a:noFill/>
          </a:ln>
        </p:spPr>
        <p:txBody>
          <a:bodyPr lIns="0" rIns="0" tIns="0" bIns="0" anchor="t">
            <a:noAutofit/>
          </a:bodyPr>
          <a:p>
            <a:pPr marL="233640" indent="0">
              <a:lnSpc>
                <a:spcPct val="100000"/>
              </a:lnSpc>
              <a:buNone/>
              <a:tabLst>
                <a:tab algn="l" pos="0"/>
              </a:tabLst>
            </a:pPr>
            <a:r>
              <a:rPr b="0" lang="pt-BR" sz="1800" spc="-1" strike="noStrike" u="sng">
                <a:solidFill>
                  <a:srgbClr val="000000"/>
                </a:solidFill>
                <a:uFillTx/>
                <a:latin typeface="Calibri"/>
              </a:rPr>
              <a:t>Mortalidade por Câncer no Estado</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2ª maior causa de mortalidade – cerca de 20% dos óbitos (exceto em 2021 devido à pandemia)</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Aumento da incidência de óbitos por neoplasias malignas (2019-2023) (128,2 para 138,95 por 100 mil habitantes)</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Principal causa de mortes prematura (30 – 69 anos) por DCNT (2023)</a:t>
            </a:r>
            <a:endParaRPr b="0" lang="pt-BR" sz="1800" spc="-1" strike="noStrike">
              <a:solidFill>
                <a:srgbClr val="000000"/>
              </a:solidFill>
              <a:latin typeface="Arial"/>
            </a:endParaRPr>
          </a:p>
          <a:p>
            <a:pPr marL="23364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De 2019 -2023 – 76.266 óbitos por neoplasias malignas</a:t>
            </a:r>
            <a:endParaRPr b="0" lang="pt-BR" sz="1800" spc="-1" strike="noStrike">
              <a:solidFill>
                <a:srgbClr val="000000"/>
              </a:solidFill>
              <a:latin typeface="Arial"/>
            </a:endParaRPr>
          </a:p>
          <a:p>
            <a:pPr lvl="1" marL="46728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Órgão digestivos – 34,2%</a:t>
            </a:r>
            <a:endParaRPr b="0" lang="pt-BR" sz="1800" spc="-1" strike="noStrike">
              <a:solidFill>
                <a:srgbClr val="000000"/>
              </a:solidFill>
              <a:latin typeface="Arial"/>
            </a:endParaRPr>
          </a:p>
          <a:p>
            <a:pPr lvl="1" marL="46728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Aparelho Respiratório – 15,4%</a:t>
            </a:r>
            <a:endParaRPr b="0" lang="pt-BR" sz="1800" spc="-1" strike="noStrike">
              <a:solidFill>
                <a:srgbClr val="000000"/>
              </a:solidFill>
              <a:latin typeface="Arial"/>
            </a:endParaRPr>
          </a:p>
          <a:p>
            <a:pPr lvl="1" marL="46728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Mama – 7,2%</a:t>
            </a:r>
            <a:endParaRPr b="0" lang="pt-BR" sz="1800" spc="-1" strike="noStrike">
              <a:solidFill>
                <a:srgbClr val="000000"/>
              </a:solidFill>
              <a:latin typeface="Arial"/>
            </a:endParaRPr>
          </a:p>
          <a:p>
            <a:pPr lvl="1" marL="467280" indent="-233640">
              <a:lnSpc>
                <a:spcPct val="100000"/>
              </a:lnSpc>
              <a:spcBef>
                <a:spcPts val="850"/>
              </a:spcBef>
              <a:buClr>
                <a:srgbClr val="000000"/>
              </a:buClr>
              <a:buSzPct val="45000"/>
              <a:buFont typeface="Wingdings" charset="2"/>
              <a:buChar char=""/>
              <a:tabLst>
                <a:tab algn="l" pos="0"/>
              </a:tabLst>
            </a:pPr>
            <a:r>
              <a:rPr b="0" lang="pt-BR" sz="1800" spc="-1" strike="noStrike">
                <a:solidFill>
                  <a:srgbClr val="000000"/>
                </a:solidFill>
                <a:latin typeface="Calibri"/>
              </a:rPr>
              <a:t>Genitais Masculinos – 7,1%</a:t>
            </a:r>
            <a:endParaRPr b="0" lang="pt-BR" sz="1800" spc="-1" strike="noStrike">
              <a:solidFill>
                <a:srgbClr val="000000"/>
              </a:solidFill>
              <a:latin typeface="Arial"/>
            </a:endParaRPr>
          </a:p>
        </p:txBody>
      </p:sp>
      <p:pic>
        <p:nvPicPr>
          <p:cNvPr id="83" name="Google Shape;77;p 11" descr=""/>
          <p:cNvPicPr/>
          <p:nvPr/>
        </p:nvPicPr>
        <p:blipFill>
          <a:blip r:embed="rId1"/>
          <a:stretch/>
        </p:blipFill>
        <p:spPr>
          <a:xfrm>
            <a:off x="7153920" y="138240"/>
            <a:ext cx="1972800" cy="105840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4" name="Google Shape;77;p 12" descr=""/>
          <p:cNvPicPr/>
          <p:nvPr/>
        </p:nvPicPr>
        <p:blipFill>
          <a:blip r:embed="rId1"/>
          <a:stretch/>
        </p:blipFill>
        <p:spPr>
          <a:xfrm>
            <a:off x="7153920" y="138240"/>
            <a:ext cx="1972800" cy="1058400"/>
          </a:xfrm>
          <a:prstGeom prst="rect">
            <a:avLst/>
          </a:prstGeom>
          <a:ln w="0">
            <a:noFill/>
          </a:ln>
        </p:spPr>
      </p:pic>
      <p:graphicFrame>
        <p:nvGraphicFramePr>
          <p:cNvPr id="85" name=""/>
          <p:cNvGraphicFramePr/>
          <p:nvPr/>
        </p:nvGraphicFramePr>
        <p:xfrm>
          <a:off x="344520" y="224280"/>
          <a:ext cx="6119640" cy="5337000"/>
        </p:xfrm>
        <a:graphic>
          <a:graphicData uri="http://schemas.openxmlformats.org/drawingml/2006/table">
            <a:tbl>
              <a:tblPr/>
              <a:tblGrid>
                <a:gridCol w="1345680"/>
                <a:gridCol w="476640"/>
                <a:gridCol w="477360"/>
                <a:gridCol w="485280"/>
                <a:gridCol w="470520"/>
                <a:gridCol w="479880"/>
                <a:gridCol w="483120"/>
                <a:gridCol w="476640"/>
                <a:gridCol w="480600"/>
                <a:gridCol w="475200"/>
                <a:gridCol w="469080"/>
              </a:tblGrid>
              <a:tr h="213480">
                <a:tc rowSpan="2">
                  <a:txBody>
                    <a:bodyPr lIns="36000" rIns="36000" anchor="t">
                      <a:noAutofit/>
                    </a:bodyPr>
                    <a:p>
                      <a:pPr algn="ctr">
                        <a:lnSpc>
                          <a:spcPct val="100000"/>
                        </a:lnSpc>
                      </a:pPr>
                      <a:r>
                        <a:rPr b="1" lang="pt-BR" sz="800" spc="-1" strike="noStrike">
                          <a:solidFill>
                            <a:srgbClr val="000000"/>
                          </a:solidFill>
                          <a:latin typeface="Arial"/>
                        </a:rPr>
                        <a:t>Regional de Saúde</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gridSpan="2">
                  <a:txBody>
                    <a:bodyPr lIns="36000" rIns="36000" anchor="t">
                      <a:noAutofit/>
                    </a:bodyPr>
                    <a:p>
                      <a:pPr algn="ctr">
                        <a:lnSpc>
                          <a:spcPct val="100000"/>
                        </a:lnSpc>
                      </a:pPr>
                      <a:r>
                        <a:rPr b="1" lang="pt-BR" sz="800" spc="-1" strike="noStrike">
                          <a:solidFill>
                            <a:srgbClr val="000000"/>
                          </a:solidFill>
                          <a:latin typeface="Arial"/>
                        </a:rPr>
                        <a:t>2019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h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36000" rIns="36000" anchor="t">
                      <a:noAutofit/>
                    </a:bodyPr>
                    <a:p>
                      <a:pPr algn="ctr">
                        <a:lnSpc>
                          <a:spcPct val="100000"/>
                        </a:lnSpc>
                      </a:pPr>
                      <a:r>
                        <a:rPr b="1" lang="pt-BR" sz="800" spc="-1" strike="noStrike">
                          <a:solidFill>
                            <a:srgbClr val="000000"/>
                          </a:solidFill>
                          <a:latin typeface="Arial"/>
                        </a:rPr>
                        <a:t>2020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h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36000" rIns="36000" anchor="t">
                      <a:noAutofit/>
                    </a:bodyPr>
                    <a:p>
                      <a:pPr algn="ctr">
                        <a:lnSpc>
                          <a:spcPct val="100000"/>
                        </a:lnSpc>
                      </a:pPr>
                      <a:r>
                        <a:rPr b="1" lang="pt-BR" sz="800" spc="-1" strike="noStrike">
                          <a:solidFill>
                            <a:srgbClr val="000000"/>
                          </a:solidFill>
                          <a:latin typeface="Arial"/>
                        </a:rPr>
                        <a:t>2021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h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36000" rIns="36000" anchor="t">
                      <a:noAutofit/>
                    </a:bodyPr>
                    <a:p>
                      <a:pPr algn="ctr">
                        <a:lnSpc>
                          <a:spcPct val="100000"/>
                        </a:lnSpc>
                      </a:pPr>
                      <a:r>
                        <a:rPr b="1" lang="pt-BR" sz="800" spc="-1" strike="noStrike">
                          <a:solidFill>
                            <a:srgbClr val="000000"/>
                          </a:solidFill>
                          <a:latin typeface="Arial"/>
                        </a:rPr>
                        <a:t>2022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h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36000" rIns="36000" anchor="t">
                      <a:noAutofit/>
                    </a:bodyPr>
                    <a:p>
                      <a:pPr algn="ctr">
                        <a:lnSpc>
                          <a:spcPct val="100000"/>
                        </a:lnSpc>
                      </a:pPr>
                      <a:r>
                        <a:rPr b="1" lang="pt-BR" sz="800" spc="-1" strike="noStrike">
                          <a:solidFill>
                            <a:srgbClr val="000000"/>
                          </a:solidFill>
                          <a:latin typeface="Arial"/>
                        </a:rPr>
                        <a:t>2023*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5983b0"/>
                    </a:solidFill>
                  </a:tcPr>
                </a:tc>
                <a:tc h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r>
              <a:tr h="213480">
                <a:tc vMerge="1">
                  <a:txBody>
                    <a:bodyPr lIns="90000" rIns="90000" tIns="45000" bIns="45000" anchor="t">
                      <a:noAutofit/>
                    </a:bodyPr>
                    <a:p>
                      <a:endParaRPr b="0" lang="pt-B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lIns="36000" rIns="36000" anchor="t">
                      <a:noAutofit/>
                    </a:bodyPr>
                    <a:p>
                      <a:pPr algn="ctr">
                        <a:lnSpc>
                          <a:spcPct val="100000"/>
                        </a:lnSpc>
                      </a:pPr>
                      <a:r>
                        <a:rPr b="1" lang="pt-BR" sz="800" spc="-1" strike="noStrike">
                          <a:solidFill>
                            <a:srgbClr val="000000"/>
                          </a:solidFill>
                          <a:latin typeface="Arial"/>
                        </a:rPr>
                        <a:t>nº</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1" lang="pt-BR" sz="800" spc="-1" strike="noStrike">
                          <a:solidFill>
                            <a:srgbClr val="000000"/>
                          </a:solidFill>
                          <a:latin typeface="Arial"/>
                        </a:rPr>
                        <a:t>Taxa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1" lang="pt-BR" sz="800" spc="-1" strike="noStrike">
                          <a:solidFill>
                            <a:srgbClr val="000000"/>
                          </a:solidFill>
                          <a:latin typeface="Arial"/>
                        </a:rPr>
                        <a:t>nº</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1" lang="pt-BR" sz="800" spc="-1" strike="noStrike">
                          <a:solidFill>
                            <a:srgbClr val="000000"/>
                          </a:solidFill>
                          <a:latin typeface="Arial"/>
                        </a:rPr>
                        <a:t>Taxa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1" lang="pt-BR" sz="800" spc="-1" strike="noStrike">
                          <a:solidFill>
                            <a:srgbClr val="000000"/>
                          </a:solidFill>
                          <a:latin typeface="Arial"/>
                        </a:rPr>
                        <a:t>nº</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1" lang="pt-BR" sz="800" spc="-1" strike="noStrike">
                          <a:solidFill>
                            <a:srgbClr val="000000"/>
                          </a:solidFill>
                          <a:latin typeface="Arial"/>
                        </a:rPr>
                        <a:t>Taxa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1" lang="pt-BR" sz="800" spc="-1" strike="noStrike">
                          <a:solidFill>
                            <a:srgbClr val="000000"/>
                          </a:solidFill>
                          <a:latin typeface="Arial"/>
                        </a:rPr>
                        <a:t>nº</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1" lang="pt-BR" sz="800" spc="-1" strike="noStrike">
                          <a:solidFill>
                            <a:srgbClr val="000000"/>
                          </a:solidFill>
                          <a:latin typeface="Arial"/>
                        </a:rPr>
                        <a:t>Taxa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1" lang="pt-BR" sz="800" spc="-1" strike="noStrike">
                          <a:solidFill>
                            <a:srgbClr val="000000"/>
                          </a:solidFill>
                          <a:latin typeface="Arial"/>
                        </a:rPr>
                        <a:t>nº</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1" lang="pt-BR" sz="800" spc="-1" strike="noStrike">
                          <a:solidFill>
                            <a:srgbClr val="000000"/>
                          </a:solidFill>
                          <a:latin typeface="Arial"/>
                        </a:rPr>
                        <a:t>Taxa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1 RS Paranaguá</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331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111,44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336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112,07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375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123,95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352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116,35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366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120,97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13480">
                <a:tc>
                  <a:txBody>
                    <a:bodyPr lIns="36000" rIns="36000" anchor="t">
                      <a:noAutofit/>
                    </a:bodyPr>
                    <a:p>
                      <a:pPr>
                        <a:lnSpc>
                          <a:spcPct val="100000"/>
                        </a:lnSpc>
                      </a:pPr>
                      <a:r>
                        <a:rPr b="1" lang="pt-BR" sz="800" spc="-1" strike="noStrike">
                          <a:solidFill>
                            <a:srgbClr val="000000"/>
                          </a:solidFill>
                          <a:latin typeface="Arial"/>
                        </a:rPr>
                        <a:t>2 RS Metropolitana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4.421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120,96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4.491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121,58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4.469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119,76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4.659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124,85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4.795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128,49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3 RS Ponta Grossa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830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130,24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790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122,93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866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133,68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886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136,77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866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133,68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13480">
                <a:tc>
                  <a:txBody>
                    <a:bodyPr lIns="36000" rIns="36000" anchor="t">
                      <a:noAutofit/>
                    </a:bodyPr>
                    <a:p>
                      <a:pPr>
                        <a:lnSpc>
                          <a:spcPct val="100000"/>
                        </a:lnSpc>
                      </a:pPr>
                      <a:r>
                        <a:rPr b="1" lang="pt-BR" sz="800" spc="-1" strike="noStrike">
                          <a:solidFill>
                            <a:srgbClr val="000000"/>
                          </a:solidFill>
                          <a:latin typeface="Arial"/>
                        </a:rPr>
                        <a:t>4 RS Irati</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250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142,91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245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139,15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252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142,22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294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165,93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273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154,08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5 RS Guarapuava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606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132,72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631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137,99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662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144,56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678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148,05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659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143,90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13480">
                <a:tc>
                  <a:txBody>
                    <a:bodyPr lIns="36000" rIns="36000" anchor="t">
                      <a:noAutofit/>
                    </a:bodyPr>
                    <a:p>
                      <a:pPr>
                        <a:lnSpc>
                          <a:spcPct val="100000"/>
                        </a:lnSpc>
                      </a:pPr>
                      <a:r>
                        <a:rPr b="1" lang="pt-BR" sz="800" spc="-1" strike="noStrike">
                          <a:solidFill>
                            <a:srgbClr val="000000"/>
                          </a:solidFill>
                          <a:latin typeface="Arial"/>
                        </a:rPr>
                        <a:t>6 RS União da Vitória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243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137,05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211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118,39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283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278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155,21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281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156,88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7 RS Pato Branco</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392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146,69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365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135,91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378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140,07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392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145,26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414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153,41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13480">
                <a:tc>
                  <a:txBody>
                    <a:bodyPr lIns="36000" rIns="36000" anchor="t">
                      <a:noAutofit/>
                    </a:bodyPr>
                    <a:p>
                      <a:pPr>
                        <a:lnSpc>
                          <a:spcPct val="100000"/>
                        </a:lnSpc>
                      </a:pPr>
                      <a:r>
                        <a:rPr b="1" lang="pt-BR" sz="800" spc="-1" strike="noStrike">
                          <a:solidFill>
                            <a:srgbClr val="000000"/>
                          </a:solidFill>
                          <a:latin typeface="Arial"/>
                        </a:rPr>
                        <a:t>8 RS Francisco  Beltrão</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523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146,03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476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132,37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512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141,82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516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142,93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552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152,90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9 RS Foz do Iguaçu</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556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137,48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521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128,56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529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130,28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564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138,9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591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145,55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13480">
                <a:tc>
                  <a:txBody>
                    <a:bodyPr lIns="36000" rIns="36000" anchor="t">
                      <a:noAutofit/>
                    </a:bodyPr>
                    <a:p>
                      <a:pPr>
                        <a:lnSpc>
                          <a:spcPct val="100000"/>
                        </a:lnSpc>
                      </a:pPr>
                      <a:r>
                        <a:rPr b="1" lang="pt-BR" sz="800" spc="-1" strike="noStrike">
                          <a:solidFill>
                            <a:srgbClr val="000000"/>
                          </a:solidFill>
                          <a:latin typeface="Arial"/>
                        </a:rPr>
                        <a:t>10 RS Cascavel</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697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126,56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684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123,41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730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130,9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799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143,28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791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141,84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11 RS Campo Mourão</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483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146,87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469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143,16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481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147,38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445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136,35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539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165,15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13480">
                <a:tc>
                  <a:txBody>
                    <a:bodyPr lIns="36000" rIns="36000" anchor="t">
                      <a:noAutofit/>
                    </a:bodyPr>
                    <a:p>
                      <a:pPr>
                        <a:lnSpc>
                          <a:spcPct val="100000"/>
                        </a:lnSpc>
                      </a:pPr>
                      <a:r>
                        <a:rPr b="1" lang="pt-BR" sz="800" spc="-1" strike="noStrike">
                          <a:solidFill>
                            <a:srgbClr val="000000"/>
                          </a:solidFill>
                          <a:latin typeface="Arial"/>
                        </a:rPr>
                        <a:t>12 RS Umuarama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355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128,45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390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140,79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417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150,2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417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150,2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397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143,00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13 RS Cianorte</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189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117,65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199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122,63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195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119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212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129,38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213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129,99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13480">
                <a:tc>
                  <a:txBody>
                    <a:bodyPr lIns="36000" rIns="36000" anchor="t">
                      <a:noAutofit/>
                    </a:bodyPr>
                    <a:p>
                      <a:pPr>
                        <a:lnSpc>
                          <a:spcPct val="100000"/>
                        </a:lnSpc>
                      </a:pPr>
                      <a:r>
                        <a:rPr b="1" lang="pt-BR" sz="800" spc="-1" strike="noStrike">
                          <a:solidFill>
                            <a:srgbClr val="000000"/>
                          </a:solidFill>
                          <a:latin typeface="Arial"/>
                        </a:rPr>
                        <a:t>14 RS Paranavaí</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352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127,55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395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142,57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435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156,41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424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152,45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413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148,50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15 RS Maringá</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1.028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122,67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1.060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125,07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1.094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127,68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1.102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128,61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1.175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137,13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13480">
                <a:tc>
                  <a:txBody>
                    <a:bodyPr lIns="36000" rIns="36000" anchor="t">
                      <a:noAutofit/>
                    </a:bodyPr>
                    <a:p>
                      <a:pPr>
                        <a:lnSpc>
                          <a:spcPct val="100000"/>
                        </a:lnSpc>
                      </a:pPr>
                      <a:r>
                        <a:rPr b="1" lang="pt-BR" sz="800" spc="-1" strike="noStrike">
                          <a:solidFill>
                            <a:srgbClr val="000000"/>
                          </a:solidFill>
                          <a:latin typeface="Arial"/>
                        </a:rPr>
                        <a:t>16 RS Apucarana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505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131,44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480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123,9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503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128,8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518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132,64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554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141,85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17 RS Londrina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1.324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137,31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1.337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137,51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1.372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139,99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1.394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142,23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1.410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143,86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13480">
                <a:tc>
                  <a:txBody>
                    <a:bodyPr lIns="36000" rIns="36000" anchor="t">
                      <a:noAutofit/>
                    </a:bodyPr>
                    <a:p>
                      <a:pPr>
                        <a:lnSpc>
                          <a:spcPct val="100000"/>
                        </a:lnSpc>
                      </a:pPr>
                      <a:r>
                        <a:rPr b="1" lang="pt-BR" sz="800" spc="-1" strike="noStrike">
                          <a:solidFill>
                            <a:srgbClr val="000000"/>
                          </a:solidFill>
                          <a:latin typeface="Arial"/>
                        </a:rPr>
                        <a:t>18 RS Cornélio Procópio</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310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139,27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293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132,13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321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145,3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324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146,65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342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154,80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19 RS Jacarezinho</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400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138,4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433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149,52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387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133,38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423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145,79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415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143,03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13480">
                <a:tc>
                  <a:txBody>
                    <a:bodyPr lIns="36000" rIns="36000" anchor="t">
                      <a:noAutofit/>
                    </a:bodyPr>
                    <a:p>
                      <a:pPr>
                        <a:lnSpc>
                          <a:spcPct val="100000"/>
                        </a:lnSpc>
                      </a:pPr>
                      <a:r>
                        <a:rPr b="1" lang="pt-BR" sz="800" spc="-1" strike="noStrike">
                          <a:solidFill>
                            <a:srgbClr val="000000"/>
                          </a:solidFill>
                          <a:latin typeface="Arial"/>
                        </a:rPr>
                        <a:t>20 RS Toledo</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484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121,51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556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138,39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518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127,86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558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137,73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541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133,54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21 RS Telêmaco Borba</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190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100,81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196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103,29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229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119,9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204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106,81</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212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0" lang="pt-BR" sz="800" spc="-1" strike="noStrike">
                          <a:solidFill>
                            <a:srgbClr val="000000"/>
                          </a:solidFill>
                          <a:latin typeface="Arial"/>
                        </a:rPr>
                        <a:t>111,00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r h="213480">
                <a:tc>
                  <a:txBody>
                    <a:bodyPr lIns="36000" rIns="36000" anchor="t">
                      <a:noAutofit/>
                    </a:bodyPr>
                    <a:p>
                      <a:pPr>
                        <a:lnSpc>
                          <a:spcPct val="100000"/>
                        </a:lnSpc>
                      </a:pPr>
                      <a:r>
                        <a:rPr b="1" lang="pt-BR" sz="800" spc="-1" strike="noStrike">
                          <a:solidFill>
                            <a:srgbClr val="000000"/>
                          </a:solidFill>
                          <a:latin typeface="Arial"/>
                        </a:rPr>
                        <a:t>22 RS Ivaiporã</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188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146,14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199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156,4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189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150,16</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210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166,85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200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gn="ctr">
                        <a:lnSpc>
                          <a:spcPct val="100000"/>
                        </a:lnSpc>
                      </a:pPr>
                      <a:r>
                        <a:rPr b="0" lang="pt-BR" sz="800" spc="-1" strike="noStrike">
                          <a:solidFill>
                            <a:srgbClr val="000000"/>
                          </a:solidFill>
                          <a:latin typeface="Arial"/>
                        </a:rPr>
                        <a:t>158,90</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r h="213480">
                <a:tc>
                  <a:txBody>
                    <a:bodyPr lIns="36000" rIns="36000" anchor="t">
                      <a:noAutofit/>
                    </a:bodyPr>
                    <a:p>
                      <a:pPr>
                        <a:lnSpc>
                          <a:spcPct val="100000"/>
                        </a:lnSpc>
                      </a:pPr>
                      <a:r>
                        <a:rPr b="1" lang="pt-BR" sz="800" spc="-1" strike="noStrike">
                          <a:solidFill>
                            <a:srgbClr val="000000"/>
                          </a:solidFill>
                          <a:latin typeface="Arial"/>
                        </a:rPr>
                        <a:t>Total</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1" lang="pt-BR" sz="800" spc="-1" strike="noStrike">
                          <a:solidFill>
                            <a:srgbClr val="000000"/>
                          </a:solidFill>
                          <a:latin typeface="Arial"/>
                        </a:rPr>
                        <a:t>14.658</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1" lang="pt-BR" sz="800" spc="-1" strike="noStrike">
                          <a:solidFill>
                            <a:srgbClr val="000000"/>
                          </a:solidFill>
                          <a:latin typeface="Arial"/>
                        </a:rPr>
                        <a:t>128,2</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1" lang="pt-BR" sz="800" spc="-1" strike="noStrike">
                          <a:solidFill>
                            <a:srgbClr val="000000"/>
                          </a:solidFill>
                          <a:latin typeface="Arial"/>
                        </a:rPr>
                        <a:t>14.757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1" lang="pt-BR" sz="800" spc="-1" strike="noStrike">
                          <a:solidFill>
                            <a:srgbClr val="000000"/>
                          </a:solidFill>
                          <a:latin typeface="Arial"/>
                        </a:rPr>
                        <a:t>128,13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1" lang="pt-BR" sz="800" spc="-1" strike="noStrike">
                          <a:solidFill>
                            <a:srgbClr val="000000"/>
                          </a:solidFill>
                          <a:latin typeface="Arial"/>
                        </a:rPr>
                        <a:t>15.197</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1" lang="pt-BR" sz="800" spc="-1" strike="noStrike">
                          <a:solidFill>
                            <a:srgbClr val="000000"/>
                          </a:solidFill>
                          <a:latin typeface="Arial"/>
                        </a:rPr>
                        <a:t>131,04</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1" lang="pt-BR" sz="800" spc="-1" strike="noStrike">
                          <a:solidFill>
                            <a:srgbClr val="000000"/>
                          </a:solidFill>
                          <a:latin typeface="Arial"/>
                        </a:rPr>
                        <a:t>15.649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1" lang="pt-BR" sz="800" spc="-1" strike="noStrike">
                          <a:solidFill>
                            <a:srgbClr val="000000"/>
                          </a:solidFill>
                          <a:latin typeface="Arial"/>
                        </a:rPr>
                        <a:t>134,93</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1" lang="pt-BR" sz="800" spc="-1" strike="noStrike">
                          <a:solidFill>
                            <a:srgbClr val="000000"/>
                          </a:solidFill>
                          <a:latin typeface="Arial"/>
                        </a:rPr>
                        <a:t>15.999</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c>
                  <a:txBody>
                    <a:bodyPr lIns="36000" rIns="36000" anchor="t">
                      <a:noAutofit/>
                    </a:bodyPr>
                    <a:p>
                      <a:pPr algn="ctr">
                        <a:lnSpc>
                          <a:spcPct val="100000"/>
                        </a:lnSpc>
                      </a:pPr>
                      <a:r>
                        <a:rPr b="1" lang="pt-BR" sz="800" spc="-1" strike="noStrike">
                          <a:solidFill>
                            <a:srgbClr val="000000"/>
                          </a:solidFill>
                          <a:latin typeface="Arial"/>
                        </a:rPr>
                        <a:t>137,95</a:t>
                      </a:r>
                      <a:endParaRPr b="0" lang="pt-BR" sz="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ffff"/>
                    </a:solidFill>
                  </a:tcPr>
                </a:tc>
              </a:tr>
            </a:tbl>
          </a:graphicData>
        </a:graphic>
      </p:graphicFrame>
      <p:sp>
        <p:nvSpPr>
          <p:cNvPr id="86" name=""/>
          <p:cNvSpPr/>
          <p:nvPr/>
        </p:nvSpPr>
        <p:spPr>
          <a:xfrm>
            <a:off x="399600" y="2830320"/>
            <a:ext cx="6118200" cy="218160"/>
          </a:xfrm>
          <a:prstGeom prst="rect">
            <a:avLst/>
          </a:prstGeom>
          <a:noFill/>
          <a:ln w="36000">
            <a:noFill/>
          </a:ln>
        </p:spPr>
        <p:style>
          <a:lnRef idx="0"/>
          <a:fillRef idx="0"/>
          <a:effectRef idx="0"/>
          <a:fontRef idx="minor"/>
        </p:style>
        <p:txBody>
          <a:bodyPr lIns="90000" rIns="90000" tIns="45000" bIns="45000" anchor="ctr">
            <a:noAutofit/>
          </a:bodyPr>
          <a:p>
            <a:pPr algn="just">
              <a:lnSpc>
                <a:spcPct val="150000"/>
              </a:lnSpc>
              <a:spcAft>
                <a:spcPts val="145"/>
              </a:spcAft>
            </a:pPr>
            <a:endParaRPr b="0" lang="pt-BR" sz="1200" spc="-1" strike="noStrike">
              <a:solidFill>
                <a:srgbClr val="000000"/>
              </a:solidFill>
              <a:latin typeface="Arial"/>
              <a:ea typeface="DejaVu Sans"/>
            </a:endParaRPr>
          </a:p>
        </p:txBody>
      </p:sp>
      <p:sp>
        <p:nvSpPr>
          <p:cNvPr id="87" name=""/>
          <p:cNvSpPr/>
          <p:nvPr/>
        </p:nvSpPr>
        <p:spPr>
          <a:xfrm>
            <a:off x="399600" y="2830320"/>
            <a:ext cx="6118200" cy="218160"/>
          </a:xfrm>
          <a:prstGeom prst="rect">
            <a:avLst/>
          </a:prstGeom>
          <a:noFill/>
          <a:ln w="36000">
            <a:noFill/>
          </a:ln>
        </p:spPr>
        <p:style>
          <a:lnRef idx="0"/>
          <a:fillRef idx="0"/>
          <a:effectRef idx="0"/>
          <a:fontRef idx="minor"/>
        </p:style>
        <p:txBody>
          <a:bodyPr lIns="90000" rIns="90000" tIns="45000" bIns="45000" anchor="ctr">
            <a:noAutofit/>
          </a:bodyPr>
          <a:p>
            <a:pPr algn="just">
              <a:lnSpc>
                <a:spcPct val="150000"/>
              </a:lnSpc>
              <a:spcAft>
                <a:spcPts val="145"/>
              </a:spcAft>
            </a:pPr>
            <a:endParaRPr b="0" lang="pt-BR" sz="1200" spc="-1" strike="noStrike">
              <a:solidFill>
                <a:srgbClr val="000000"/>
              </a:solidFill>
              <a:latin typeface="Arial"/>
              <a:ea typeface="DejaVu Sans"/>
            </a:endParaRPr>
          </a:p>
        </p:txBody>
      </p:sp>
      <p:sp>
        <p:nvSpPr>
          <p:cNvPr id="88" name=""/>
          <p:cNvSpPr/>
          <p:nvPr/>
        </p:nvSpPr>
        <p:spPr>
          <a:xfrm>
            <a:off x="412200" y="5202720"/>
            <a:ext cx="6118200" cy="218160"/>
          </a:xfrm>
          <a:prstGeom prst="rect">
            <a:avLst/>
          </a:prstGeom>
          <a:noFill/>
          <a:ln w="36000">
            <a:noFill/>
          </a:ln>
        </p:spPr>
        <p:style>
          <a:lnRef idx="0"/>
          <a:fillRef idx="0"/>
          <a:effectRef idx="0"/>
          <a:fontRef idx="minor"/>
        </p:style>
        <p:txBody>
          <a:bodyPr lIns="90000" rIns="90000" tIns="45000" bIns="45000" anchor="ctr">
            <a:noAutofit/>
          </a:bodyPr>
          <a:p>
            <a:pPr algn="just">
              <a:lnSpc>
                <a:spcPct val="150000"/>
              </a:lnSpc>
              <a:spcAft>
                <a:spcPts val="145"/>
              </a:spcAft>
            </a:pPr>
            <a:endParaRPr b="0" lang="pt-BR" sz="1200" spc="-1" strike="noStrike">
              <a:solidFill>
                <a:srgbClr val="000000"/>
              </a:solidFill>
              <a:latin typeface="Arial"/>
              <a:ea typeface="DejaVu Sans"/>
            </a:endParaRPr>
          </a:p>
        </p:txBody>
      </p:sp>
      <p:sp>
        <p:nvSpPr>
          <p:cNvPr id="89" name=""/>
          <p:cNvSpPr/>
          <p:nvPr/>
        </p:nvSpPr>
        <p:spPr>
          <a:xfrm>
            <a:off x="399600" y="1750680"/>
            <a:ext cx="6118200" cy="218160"/>
          </a:xfrm>
          <a:prstGeom prst="rect">
            <a:avLst/>
          </a:prstGeom>
          <a:noFill/>
          <a:ln w="36000">
            <a:noFill/>
          </a:ln>
        </p:spPr>
        <p:style>
          <a:lnRef idx="0"/>
          <a:fillRef idx="0"/>
          <a:effectRef idx="0"/>
          <a:fontRef idx="minor"/>
        </p:style>
        <p:txBody>
          <a:bodyPr lIns="90000" rIns="90000" tIns="45000" bIns="45000" anchor="ctr">
            <a:noAutofit/>
          </a:bodyPr>
          <a:p>
            <a:pPr algn="just">
              <a:lnSpc>
                <a:spcPct val="150000"/>
              </a:lnSpc>
              <a:spcAft>
                <a:spcPts val="145"/>
              </a:spcAft>
            </a:pPr>
            <a:endParaRPr b="0" lang="pt-BR" sz="1200" spc="-1" strike="noStrike">
              <a:solidFill>
                <a:srgbClr val="000000"/>
              </a:solidFill>
              <a:latin typeface="Arial"/>
              <a:ea typeface="DejaVu Sans"/>
            </a:endParaRPr>
          </a:p>
        </p:txBody>
      </p:sp>
      <p:sp>
        <p:nvSpPr>
          <p:cNvPr id="90" name=""/>
          <p:cNvSpPr/>
          <p:nvPr/>
        </p:nvSpPr>
        <p:spPr>
          <a:xfrm>
            <a:off x="6788520" y="1303560"/>
            <a:ext cx="2113200" cy="3092400"/>
          </a:xfrm>
          <a:prstGeom prst="rect">
            <a:avLst/>
          </a:prstGeom>
          <a:noFill/>
          <a:ln w="36000">
            <a:solidFill>
              <a:srgbClr val="000000"/>
            </a:solidFill>
            <a:round/>
          </a:ln>
        </p:spPr>
        <p:style>
          <a:lnRef idx="0"/>
          <a:fillRef idx="0"/>
          <a:effectRef idx="0"/>
          <a:fontRef idx="minor"/>
        </p:style>
        <p:txBody>
          <a:bodyPr lIns="90000" rIns="90000" tIns="45000" bIns="45000" anchor="t">
            <a:noAutofit/>
          </a:bodyPr>
          <a:p>
            <a:pPr>
              <a:lnSpc>
                <a:spcPct val="150000"/>
              </a:lnSpc>
              <a:spcAft>
                <a:spcPts val="145"/>
              </a:spcAft>
            </a:pPr>
            <a:r>
              <a:rPr b="0" lang="pt-BR" sz="1200" spc="-1" strike="noStrike">
                <a:solidFill>
                  <a:srgbClr val="000000"/>
                </a:solidFill>
                <a:latin typeface="Arial"/>
                <a:ea typeface="DejaVu Sans"/>
              </a:rPr>
              <a:t>Em 2023 as maiores taxas de mortalidade por neoplasias malignas foram observadas em sete RS:</a:t>
            </a:r>
            <a:endParaRPr b="0" lang="pt-BR" sz="1200" spc="-1" strike="noStrike">
              <a:solidFill>
                <a:srgbClr val="000000"/>
              </a:solidFill>
              <a:latin typeface="Arial"/>
            </a:endParaRPr>
          </a:p>
          <a:p>
            <a:pPr marL="216000" indent="-216000">
              <a:lnSpc>
                <a:spcPct val="150000"/>
              </a:lnSpc>
              <a:spcAft>
                <a:spcPts val="145"/>
              </a:spcAft>
              <a:buClr>
                <a:srgbClr val="000000"/>
              </a:buClr>
              <a:buSzPct val="45000"/>
              <a:buFont typeface="Wingdings" charset="2"/>
              <a:buChar char=""/>
            </a:pPr>
            <a:r>
              <a:rPr b="0" lang="pt-BR" sz="1200" spc="-1" strike="noStrike">
                <a:solidFill>
                  <a:srgbClr val="000000"/>
                </a:solidFill>
                <a:latin typeface="Arial"/>
                <a:ea typeface="DejaVu Sans"/>
              </a:rPr>
              <a:t>Campo Mourão</a:t>
            </a:r>
            <a:endParaRPr b="0" lang="pt-BR" sz="1200" spc="-1" strike="noStrike">
              <a:solidFill>
                <a:srgbClr val="000000"/>
              </a:solidFill>
              <a:latin typeface="Arial"/>
            </a:endParaRPr>
          </a:p>
          <a:p>
            <a:pPr marL="216000" indent="-216000">
              <a:lnSpc>
                <a:spcPct val="150000"/>
              </a:lnSpc>
              <a:spcAft>
                <a:spcPts val="145"/>
              </a:spcAft>
              <a:buClr>
                <a:srgbClr val="000000"/>
              </a:buClr>
              <a:buSzPct val="45000"/>
              <a:buFont typeface="Wingdings" charset="2"/>
              <a:buChar char=""/>
            </a:pPr>
            <a:r>
              <a:rPr b="0" lang="pt-BR" sz="1200" spc="-1" strike="noStrike">
                <a:solidFill>
                  <a:srgbClr val="000000"/>
                </a:solidFill>
                <a:latin typeface="Arial"/>
                <a:ea typeface="DejaVu Sans"/>
              </a:rPr>
              <a:t>Ivaiporã</a:t>
            </a:r>
            <a:endParaRPr b="0" lang="pt-BR" sz="1200" spc="-1" strike="noStrike">
              <a:solidFill>
                <a:srgbClr val="000000"/>
              </a:solidFill>
              <a:latin typeface="Arial"/>
            </a:endParaRPr>
          </a:p>
          <a:p>
            <a:pPr marL="216000" indent="-216000">
              <a:lnSpc>
                <a:spcPct val="150000"/>
              </a:lnSpc>
              <a:spcAft>
                <a:spcPts val="145"/>
              </a:spcAft>
              <a:buClr>
                <a:srgbClr val="000000"/>
              </a:buClr>
              <a:buSzPct val="45000"/>
              <a:buFont typeface="Wingdings" charset="2"/>
              <a:buChar char=""/>
            </a:pPr>
            <a:r>
              <a:rPr b="0" lang="pt-BR" sz="1200" spc="-1" strike="noStrike">
                <a:solidFill>
                  <a:srgbClr val="000000"/>
                </a:solidFill>
                <a:latin typeface="Arial"/>
                <a:ea typeface="DejaVu Sans"/>
              </a:rPr>
              <a:t>União da Vitória</a:t>
            </a:r>
            <a:endParaRPr b="0" lang="pt-BR" sz="1200" spc="-1" strike="noStrike">
              <a:solidFill>
                <a:srgbClr val="000000"/>
              </a:solidFill>
              <a:latin typeface="Arial"/>
            </a:endParaRPr>
          </a:p>
          <a:p>
            <a:pPr marL="216000" indent="-216000">
              <a:lnSpc>
                <a:spcPct val="150000"/>
              </a:lnSpc>
              <a:spcAft>
                <a:spcPts val="145"/>
              </a:spcAft>
              <a:buClr>
                <a:srgbClr val="000000"/>
              </a:buClr>
              <a:buSzPct val="45000"/>
              <a:buFont typeface="Wingdings" charset="2"/>
              <a:buChar char=""/>
            </a:pPr>
            <a:r>
              <a:rPr b="0" lang="pt-BR" sz="1200" spc="-1" strike="noStrike">
                <a:solidFill>
                  <a:srgbClr val="000000"/>
                </a:solidFill>
                <a:latin typeface="Arial"/>
                <a:ea typeface="DejaVu Sans"/>
              </a:rPr>
              <a:t>Cornélio Procópio</a:t>
            </a:r>
            <a:endParaRPr b="0" lang="pt-BR" sz="1200" spc="-1" strike="noStrike">
              <a:solidFill>
                <a:srgbClr val="000000"/>
              </a:solidFill>
              <a:latin typeface="Arial"/>
            </a:endParaRPr>
          </a:p>
          <a:p>
            <a:pPr marL="216000" indent="-216000">
              <a:lnSpc>
                <a:spcPct val="150000"/>
              </a:lnSpc>
              <a:spcAft>
                <a:spcPts val="145"/>
              </a:spcAft>
              <a:buClr>
                <a:srgbClr val="000000"/>
              </a:buClr>
              <a:buSzPct val="45000"/>
              <a:buFont typeface="Wingdings" charset="2"/>
              <a:buChar char=""/>
            </a:pPr>
            <a:r>
              <a:rPr b="0" lang="pt-BR" sz="1200" spc="-1" strike="noStrike">
                <a:solidFill>
                  <a:srgbClr val="000000"/>
                </a:solidFill>
                <a:latin typeface="Arial"/>
                <a:ea typeface="DejaVu Sans"/>
              </a:rPr>
              <a:t>Irati</a:t>
            </a:r>
            <a:endParaRPr b="0" lang="pt-BR" sz="1200" spc="-1" strike="noStrike">
              <a:solidFill>
                <a:srgbClr val="000000"/>
              </a:solidFill>
              <a:latin typeface="Arial"/>
            </a:endParaRPr>
          </a:p>
          <a:p>
            <a:pPr marL="216000" indent="-216000">
              <a:lnSpc>
                <a:spcPct val="150000"/>
              </a:lnSpc>
              <a:spcAft>
                <a:spcPts val="145"/>
              </a:spcAft>
              <a:buClr>
                <a:srgbClr val="000000"/>
              </a:buClr>
              <a:buSzPct val="45000"/>
              <a:buFont typeface="Wingdings" charset="2"/>
              <a:buChar char=""/>
            </a:pPr>
            <a:r>
              <a:rPr b="0" lang="pt-BR" sz="1200" spc="-1" strike="noStrike">
                <a:solidFill>
                  <a:srgbClr val="000000"/>
                </a:solidFill>
                <a:latin typeface="Arial"/>
                <a:ea typeface="DejaVu Sans"/>
              </a:rPr>
              <a:t>Pato Branco</a:t>
            </a:r>
            <a:endParaRPr b="0" lang="pt-BR" sz="1200" spc="-1" strike="noStrike">
              <a:solidFill>
                <a:srgbClr val="000000"/>
              </a:solidFill>
              <a:latin typeface="Arial"/>
            </a:endParaRPr>
          </a:p>
        </p:txBody>
      </p:sp>
      <p:sp>
        <p:nvSpPr>
          <p:cNvPr id="91" name=""/>
          <p:cNvSpPr/>
          <p:nvPr/>
        </p:nvSpPr>
        <p:spPr>
          <a:xfrm>
            <a:off x="348480" y="2794320"/>
            <a:ext cx="6118920" cy="191160"/>
          </a:xfrm>
          <a:prstGeom prst="rect">
            <a:avLst/>
          </a:prstGeom>
          <a:noFill/>
          <a:ln w="10080">
            <a:solidFill>
              <a:srgbClr val="ff0000"/>
            </a:solidFill>
            <a:round/>
          </a:ln>
        </p:spPr>
        <p:style>
          <a:lnRef idx="0"/>
          <a:fillRef idx="0"/>
          <a:effectRef idx="0"/>
          <a:fontRef idx="minor"/>
        </p:style>
        <p:txBody>
          <a:bodyPr lIns="95040" rIns="95040" tIns="50040" bIns="50040" anchor="ctr">
            <a:noAutofit/>
          </a:bodyPr>
          <a:p>
            <a:pPr>
              <a:lnSpc>
                <a:spcPct val="100000"/>
              </a:lnSpc>
            </a:pPr>
            <a:endParaRPr b="0" lang="pt-BR" sz="1800" spc="-1" strike="noStrike">
              <a:solidFill>
                <a:srgbClr val="000000"/>
              </a:solidFill>
              <a:latin typeface="Arial"/>
              <a:ea typeface="DejaVu Sans"/>
            </a:endParaRPr>
          </a:p>
        </p:txBody>
      </p:sp>
      <p:sp>
        <p:nvSpPr>
          <p:cNvPr id="92" name=""/>
          <p:cNvSpPr/>
          <p:nvPr/>
        </p:nvSpPr>
        <p:spPr>
          <a:xfrm>
            <a:off x="348840" y="5146560"/>
            <a:ext cx="6118920" cy="191160"/>
          </a:xfrm>
          <a:prstGeom prst="rect">
            <a:avLst/>
          </a:prstGeom>
          <a:noFill/>
          <a:ln w="10080">
            <a:solidFill>
              <a:srgbClr val="ff0000"/>
            </a:solidFill>
            <a:round/>
          </a:ln>
        </p:spPr>
        <p:style>
          <a:lnRef idx="0"/>
          <a:fillRef idx="0"/>
          <a:effectRef idx="0"/>
          <a:fontRef idx="minor"/>
        </p:style>
        <p:txBody>
          <a:bodyPr lIns="95040" rIns="95040" tIns="50040" bIns="50040" anchor="ctr">
            <a:noAutofit/>
          </a:bodyPr>
          <a:p>
            <a:pPr>
              <a:lnSpc>
                <a:spcPct val="100000"/>
              </a:lnSpc>
            </a:pPr>
            <a:endParaRPr b="0" lang="pt-BR" sz="1800" spc="-1" strike="noStrike">
              <a:solidFill>
                <a:srgbClr val="000000"/>
              </a:solidFill>
              <a:latin typeface="Arial"/>
              <a:ea typeface="DejaVu Sans"/>
            </a:endParaRPr>
          </a:p>
        </p:txBody>
      </p:sp>
      <p:sp>
        <p:nvSpPr>
          <p:cNvPr id="93" name=""/>
          <p:cNvSpPr/>
          <p:nvPr/>
        </p:nvSpPr>
        <p:spPr>
          <a:xfrm>
            <a:off x="326880" y="1733040"/>
            <a:ext cx="6118920" cy="191160"/>
          </a:xfrm>
          <a:prstGeom prst="rect">
            <a:avLst/>
          </a:prstGeom>
          <a:noFill/>
          <a:ln w="10080">
            <a:solidFill>
              <a:srgbClr val="ff0000"/>
            </a:solidFill>
            <a:round/>
          </a:ln>
        </p:spPr>
        <p:style>
          <a:lnRef idx="0"/>
          <a:fillRef idx="0"/>
          <a:effectRef idx="0"/>
          <a:fontRef idx="minor"/>
        </p:style>
        <p:txBody>
          <a:bodyPr lIns="95040" rIns="95040" tIns="50040" bIns="50040" anchor="ctr">
            <a:noAutofit/>
          </a:bodyPr>
          <a:p>
            <a:pPr>
              <a:lnSpc>
                <a:spcPct val="100000"/>
              </a:lnSpc>
            </a:pPr>
            <a:endParaRPr b="0" lang="pt-BR" sz="1800" spc="-1" strike="noStrike">
              <a:solidFill>
                <a:srgbClr val="000000"/>
              </a:solidFill>
              <a:latin typeface="Arial"/>
              <a:ea typeface="DejaVu Sans"/>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9.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7265</TotalTime>
  <Application>LibreOffice/7.6.3.2$Windows_X86_64 LibreOffice_project/29d686fea9f6705b262d369fede658f824154cc0</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2019-02-06T16:41:46Z</dcterms:created>
  <dc:creator>Márcio Popia</dc:creator>
  <dc:description/>
  <dc:language>pt-BR</dc:language>
  <cp:lastModifiedBy/>
  <cp:lastPrinted>2024-05-13T10:42:28Z</cp:lastPrinted>
  <dcterms:modified xsi:type="dcterms:W3CDTF">2024-05-15T16:49:39Z</dcterms:modified>
  <cp:revision>148</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ddenSlides">
    <vt:r8>5</vt:r8>
  </property>
  <property fmtid="{D5CDD505-2E9C-101B-9397-08002B2CF9AE}" pid="3" name="Notes">
    <vt:r8>17</vt:r8>
  </property>
  <property fmtid="{D5CDD505-2E9C-101B-9397-08002B2CF9AE}" pid="4" name="PresentationFormat">
    <vt:lpwstr>Widescreen</vt:lpwstr>
  </property>
  <property fmtid="{D5CDD505-2E9C-101B-9397-08002B2CF9AE}" pid="5" name="Slides">
    <vt:r8>18</vt:r8>
  </property>
</Properties>
</file>