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362" r:id="rId3"/>
    <p:sldId id="467" r:id="rId4"/>
    <p:sldId id="457" r:id="rId5"/>
    <p:sldId id="373" r:id="rId6"/>
    <p:sldId id="366" r:id="rId7"/>
    <p:sldId id="363" r:id="rId8"/>
    <p:sldId id="383" r:id="rId9"/>
    <p:sldId id="455" r:id="rId10"/>
    <p:sldId id="462" r:id="rId11"/>
    <p:sldId id="468" r:id="rId12"/>
    <p:sldId id="469" r:id="rId13"/>
    <p:sldId id="470" r:id="rId14"/>
    <p:sldId id="461" r:id="rId15"/>
    <p:sldId id="465" r:id="rId16"/>
    <p:sldId id="466" r:id="rId17"/>
    <p:sldId id="464" r:id="rId18"/>
    <p:sldId id="426" r:id="rId19"/>
  </p:sldIdLst>
  <p:sldSz cx="12188825" cy="6858000"/>
  <p:notesSz cx="6796088" cy="9856788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000" b="1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000" b="1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000" b="1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000" b="1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000" b="1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5pPr>
    <a:lvl6pPr marL="2286000" algn="l" defTabSz="914400" rtl="0" eaLnBrk="1" latinLnBrk="0" hangingPunct="1">
      <a:defRPr sz="1000" b="1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6pPr>
    <a:lvl7pPr marL="2743200" algn="l" defTabSz="914400" rtl="0" eaLnBrk="1" latinLnBrk="0" hangingPunct="1">
      <a:defRPr sz="1000" b="1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7pPr>
    <a:lvl8pPr marL="3200400" algn="l" defTabSz="914400" rtl="0" eaLnBrk="1" latinLnBrk="0" hangingPunct="1">
      <a:defRPr sz="1000" b="1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8pPr>
    <a:lvl9pPr marL="3657600" algn="l" defTabSz="914400" rtl="0" eaLnBrk="1" latinLnBrk="0" hangingPunct="1">
      <a:defRPr sz="1000" b="1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ção Padrão" id="{144ECD50-B195-431C-9EFC-A09C4B22030F}">
          <p14:sldIdLst>
            <p14:sldId id="256"/>
            <p14:sldId id="362"/>
            <p14:sldId id="467"/>
            <p14:sldId id="457"/>
            <p14:sldId id="373"/>
            <p14:sldId id="366"/>
            <p14:sldId id="363"/>
            <p14:sldId id="383"/>
          </p14:sldIdLst>
        </p14:section>
        <p14:section name="Seção sem Título" id="{C5B6C6E5-F622-41B6-BE7B-19C616104DF5}">
          <p14:sldIdLst>
            <p14:sldId id="455"/>
            <p14:sldId id="462"/>
            <p14:sldId id="468"/>
            <p14:sldId id="469"/>
            <p14:sldId id="470"/>
            <p14:sldId id="461"/>
            <p14:sldId id="465"/>
            <p14:sldId id="466"/>
            <p14:sldId id="464"/>
            <p14:sldId id="42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inicius de Lima Goncalves" initials="VdLG" lastIdx="1" clrIdx="0">
    <p:extLst>
      <p:ext uri="{19B8F6BF-5375-455C-9EA6-DF929625EA0E}">
        <p15:presenceInfo xmlns:p15="http://schemas.microsoft.com/office/powerpoint/2012/main" userId="S-1-5-21-1004336348-838170752-839522115-11837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0DB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012ECD-51FC-41F1-AA8D-1B2483CD663E}" styleName="Estilo Claro 2 - Ênfas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Estilo Claro 1 - Ênfas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EC20E35-A176-4012-BC5E-935CFFF8708E}" styleName="Estilo Mé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799B23B-EC83-4686-B30A-512413B5E67A}" styleName="Estilo Claro 3 - Ênfas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41" autoAdjust="0"/>
    <p:restoredTop sz="95340" autoAdjust="0"/>
  </p:normalViewPr>
  <p:slideViewPr>
    <p:cSldViewPr>
      <p:cViewPr varScale="1">
        <p:scale>
          <a:sx n="109" d="100"/>
          <a:sy n="109" d="100"/>
        </p:scale>
        <p:origin x="786" y="10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3996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luster.arquivos.parana\sesa\CENTRAL\SVS\DEVE\SVS-DVVPI\VACINAS\COVID%2019\COBERTURA%20VACINAL%20-%20DASHBOARD\2022\novembro\Grafico%20de%20D1%20e%20D2%2029-11-2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/>
          <a:lstStyle/>
          <a:p>
            <a:pPr>
              <a:defRPr lang="pt-BR" sz="1800" b="1" strike="noStrike" spc="-1">
                <a:solidFill>
                  <a:srgbClr val="000000"/>
                </a:solidFill>
                <a:latin typeface="Calibri"/>
              </a:defRPr>
            </a:pPr>
            <a:r>
              <a:rPr lang="pt-BR" sz="1800" b="1" strike="noStrike" spc="-1">
                <a:solidFill>
                  <a:srgbClr val="000000"/>
                </a:solidFill>
                <a:latin typeface="Calibri"/>
              </a:rPr>
              <a:t>Doses aplicadas de vacina contra a Covid-19 no Paraná - 17/11/2022</a:t>
            </a:r>
          </a:p>
        </c:rich>
      </c:tx>
      <c:overlay val="0"/>
      <c:spPr>
        <a:noFill/>
        <a:ln w="0">
          <a:noFill/>
        </a:ln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Planilha1!$E$3</c:f>
              <c:strCache>
                <c:ptCount val="1"/>
                <c:pt idx="0">
                  <c:v>74,44%</c:v>
                </c:pt>
              </c:strCache>
            </c:strRef>
          </c:tx>
          <c:spPr>
            <a:gradFill>
              <a:gsLst>
                <a:gs pos="0">
                  <a:srgbClr val="5A78B8"/>
                </a:gs>
                <a:gs pos="100000">
                  <a:srgbClr val="3663B3"/>
                </a:gs>
              </a:gsLst>
              <a:lin ang="5400000"/>
            </a:gradFill>
            <a:ln w="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eparator>; </c:separator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Planilha1!$B$2:$T$2</c:f>
              <c:strCache>
                <c:ptCount val="19"/>
                <c:pt idx="1">
                  <c:v>6m a 2</c:v>
                </c:pt>
                <c:pt idx="2">
                  <c:v>3 a 4 </c:v>
                </c:pt>
                <c:pt idx="3">
                  <c:v>5 a 11</c:v>
                </c:pt>
                <c:pt idx="4">
                  <c:v>12 a 17</c:v>
                </c:pt>
                <c:pt idx="5">
                  <c:v>18 a 19</c:v>
                </c:pt>
                <c:pt idx="6">
                  <c:v>20 a 24</c:v>
                </c:pt>
                <c:pt idx="7">
                  <c:v>25 a 29</c:v>
                </c:pt>
                <c:pt idx="8">
                  <c:v>30 a 34</c:v>
                </c:pt>
                <c:pt idx="9">
                  <c:v>35 a 39</c:v>
                </c:pt>
                <c:pt idx="10">
                  <c:v>40 a 44</c:v>
                </c:pt>
                <c:pt idx="11">
                  <c:v>45 a 49</c:v>
                </c:pt>
                <c:pt idx="12">
                  <c:v>50 a 54</c:v>
                </c:pt>
                <c:pt idx="13">
                  <c:v>55 a 59</c:v>
                </c:pt>
                <c:pt idx="14">
                  <c:v>60 a 64</c:v>
                </c:pt>
                <c:pt idx="15">
                  <c:v>65 a 69</c:v>
                </c:pt>
                <c:pt idx="16">
                  <c:v>70 a 74</c:v>
                </c:pt>
                <c:pt idx="17">
                  <c:v>75 a 79</c:v>
                </c:pt>
                <c:pt idx="18">
                  <c:v>80 e mais</c:v>
                </c:pt>
              </c:strCache>
            </c:strRef>
          </c:cat>
          <c:val>
            <c:numRef>
              <c:f>Planilha1!$B$3:$T$3</c:f>
              <c:numCache>
                <c:formatCode>0.00%</c:formatCode>
                <c:ptCount val="19"/>
                <c:pt idx="0">
                  <c:v>0</c:v>
                </c:pt>
                <c:pt idx="1">
                  <c:v>4.3E-3</c:v>
                </c:pt>
                <c:pt idx="2">
                  <c:v>0.25159999999999999</c:v>
                </c:pt>
                <c:pt idx="3">
                  <c:v>0.74439999999999995</c:v>
                </c:pt>
                <c:pt idx="4">
                  <c:v>0.94159999999999999</c:v>
                </c:pt>
                <c:pt idx="5">
                  <c:v>0.99729999999999996</c:v>
                </c:pt>
                <c:pt idx="6">
                  <c:v>1.0536000000000001</c:v>
                </c:pt>
                <c:pt idx="7">
                  <c:v>0.98529999999999995</c:v>
                </c:pt>
                <c:pt idx="8">
                  <c:v>0.98750000000000004</c:v>
                </c:pt>
                <c:pt idx="9">
                  <c:v>1.0134000000000001</c:v>
                </c:pt>
                <c:pt idx="10">
                  <c:v>1.0144</c:v>
                </c:pt>
                <c:pt idx="11">
                  <c:v>0.99680000000000002</c:v>
                </c:pt>
                <c:pt idx="12">
                  <c:v>0.99619999999999997</c:v>
                </c:pt>
                <c:pt idx="13">
                  <c:v>1.0216000000000001</c:v>
                </c:pt>
                <c:pt idx="14">
                  <c:v>1.0434000000000001</c:v>
                </c:pt>
                <c:pt idx="15">
                  <c:v>1.0556000000000001</c:v>
                </c:pt>
                <c:pt idx="16">
                  <c:v>1.0412999999999999</c:v>
                </c:pt>
                <c:pt idx="17">
                  <c:v>1.0373000000000001</c:v>
                </c:pt>
                <c:pt idx="18">
                  <c:v>0.99009999999999998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A30-45BF-B7B8-BA243BF2FB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972285"/>
        <c:axId val="93288178"/>
      </c:barChart>
      <c:lineChart>
        <c:grouping val="standard"/>
        <c:varyColors val="0"/>
        <c:ser>
          <c:idx val="1"/>
          <c:order val="1"/>
          <c:tx>
            <c:strRef>
              <c:f>Planilha1!$B$4</c:f>
              <c:strCache>
                <c:ptCount val="1"/>
                <c:pt idx="0">
                  <c:v>D2</c:v>
                </c:pt>
              </c:strCache>
            </c:strRef>
          </c:tx>
          <c:spPr>
            <a:ln w="44280">
              <a:solidFill>
                <a:srgbClr val="ED7D31"/>
              </a:solidFill>
              <a:round/>
            </a:ln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wrap="square"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</a:defRPr>
                </a:pPr>
                <a:endParaRPr lang="pt-BR"/>
              </a:p>
            </c:txPr>
            <c:dLblPos val="r"/>
            <c:showLegendKey val="0"/>
            <c:showVal val="0"/>
            <c:showCatName val="0"/>
            <c:showSerName val="0"/>
            <c:showPercent val="0"/>
            <c:showBubbleSize val="1"/>
            <c:separator>; </c:separator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Planilha1!$B$2:$T$2</c:f>
              <c:strCache>
                <c:ptCount val="19"/>
                <c:pt idx="1">
                  <c:v>6m a 2</c:v>
                </c:pt>
                <c:pt idx="2">
                  <c:v>3 a 4 </c:v>
                </c:pt>
                <c:pt idx="3">
                  <c:v>5 a 11</c:v>
                </c:pt>
                <c:pt idx="4">
                  <c:v>12 a 17</c:v>
                </c:pt>
                <c:pt idx="5">
                  <c:v>18 a 19</c:v>
                </c:pt>
                <c:pt idx="6">
                  <c:v>20 a 24</c:v>
                </c:pt>
                <c:pt idx="7">
                  <c:v>25 a 29</c:v>
                </c:pt>
                <c:pt idx="8">
                  <c:v>30 a 34</c:v>
                </c:pt>
                <c:pt idx="9">
                  <c:v>35 a 39</c:v>
                </c:pt>
                <c:pt idx="10">
                  <c:v>40 a 44</c:v>
                </c:pt>
                <c:pt idx="11">
                  <c:v>45 a 49</c:v>
                </c:pt>
                <c:pt idx="12">
                  <c:v>50 a 54</c:v>
                </c:pt>
                <c:pt idx="13">
                  <c:v>55 a 59</c:v>
                </c:pt>
                <c:pt idx="14">
                  <c:v>60 a 64</c:v>
                </c:pt>
                <c:pt idx="15">
                  <c:v>65 a 69</c:v>
                </c:pt>
                <c:pt idx="16">
                  <c:v>70 a 74</c:v>
                </c:pt>
                <c:pt idx="17">
                  <c:v>75 a 79</c:v>
                </c:pt>
                <c:pt idx="18">
                  <c:v>80 e mais</c:v>
                </c:pt>
              </c:strCache>
            </c:strRef>
          </c:cat>
          <c:val>
            <c:numRef>
              <c:f>Planilha1!$B$4:$T$4</c:f>
              <c:numCache>
                <c:formatCode>0.00%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0.43640000000000001</c:v>
                </c:pt>
                <c:pt idx="3">
                  <c:v>0.76019999999999999</c:v>
                </c:pt>
                <c:pt idx="4">
                  <c:v>0.85660000000000003</c:v>
                </c:pt>
                <c:pt idx="5">
                  <c:v>0.88670000000000004</c:v>
                </c:pt>
                <c:pt idx="6">
                  <c:v>0.90110000000000001</c:v>
                </c:pt>
                <c:pt idx="7">
                  <c:v>0.91849999999999998</c:v>
                </c:pt>
                <c:pt idx="8">
                  <c:v>0.93640000000000001</c:v>
                </c:pt>
                <c:pt idx="9">
                  <c:v>0.93869999999999998</c:v>
                </c:pt>
                <c:pt idx="10">
                  <c:v>0.95540000000000003</c:v>
                </c:pt>
                <c:pt idx="11">
                  <c:v>0.96020000000000005</c:v>
                </c:pt>
                <c:pt idx="12">
                  <c:v>0.96960000000000002</c:v>
                </c:pt>
                <c:pt idx="13">
                  <c:v>0.97950000000000004</c:v>
                </c:pt>
                <c:pt idx="14">
                  <c:v>0.97799999999999998</c:v>
                </c:pt>
                <c:pt idx="15">
                  <c:v>0.99239999999999995</c:v>
                </c:pt>
                <c:pt idx="16">
                  <c:v>0.98629999999999995</c:v>
                </c:pt>
                <c:pt idx="17">
                  <c:v>0.98509999999999998</c:v>
                </c:pt>
                <c:pt idx="18">
                  <c:v>0.96419999999999995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A30-45BF-B7B8-BA243BF2FB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0">
              <a:noFill/>
            </a:ln>
          </c:spPr>
        </c:hiLowLines>
        <c:marker val="1"/>
        <c:smooth val="0"/>
        <c:axId val="9972285"/>
        <c:axId val="93288178"/>
      </c:lineChart>
      <c:catAx>
        <c:axId val="9972285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6480">
            <a:solidFill>
              <a:srgbClr val="8B8B8B"/>
            </a:solidFill>
            <a:round/>
          </a:ln>
        </c:spPr>
        <c:txPr>
          <a:bodyPr/>
          <a:lstStyle/>
          <a:p>
            <a:pPr>
              <a:defRPr sz="1000" b="0" strike="noStrike" spc="-1">
                <a:solidFill>
                  <a:srgbClr val="000000"/>
                </a:solidFill>
                <a:latin typeface="Calibri"/>
              </a:defRPr>
            </a:pPr>
            <a:endParaRPr lang="pt-BR"/>
          </a:p>
        </c:txPr>
        <c:crossAx val="93288178"/>
        <c:crosses val="autoZero"/>
        <c:auto val="1"/>
        <c:lblAlgn val="ctr"/>
        <c:lblOffset val="100"/>
        <c:noMultiLvlLbl val="0"/>
      </c:catAx>
      <c:valAx>
        <c:axId val="93288178"/>
        <c:scaling>
          <c:orientation val="minMax"/>
        </c:scaling>
        <c:delete val="0"/>
        <c:axPos val="l"/>
        <c:majorGridlines>
          <c:spPr>
            <a:ln w="6480">
              <a:solidFill>
                <a:srgbClr val="8B8B8B"/>
              </a:solidFill>
              <a:round/>
            </a:ln>
          </c:spPr>
        </c:majorGridlines>
        <c:numFmt formatCode="0.00%" sourceLinked="0"/>
        <c:majorTickMark val="none"/>
        <c:minorTickMark val="none"/>
        <c:tickLblPos val="nextTo"/>
        <c:spPr>
          <a:ln w="6480">
            <a:solidFill>
              <a:srgbClr val="8B8B8B"/>
            </a:solidFill>
            <a:round/>
          </a:ln>
        </c:spPr>
        <c:txPr>
          <a:bodyPr/>
          <a:lstStyle/>
          <a:p>
            <a:pPr>
              <a:defRPr sz="1000" b="0" strike="noStrike" spc="-1">
                <a:solidFill>
                  <a:srgbClr val="000000"/>
                </a:solidFill>
                <a:latin typeface="Calibri"/>
              </a:defRPr>
            </a:pPr>
            <a:endParaRPr lang="pt-BR"/>
          </a:p>
        </c:txPr>
        <c:crossAx val="9972285"/>
        <c:crosses val="autoZero"/>
        <c:crossBetween val="between"/>
      </c:valAx>
      <c:spPr>
        <a:noFill/>
        <a:ln w="0">
          <a:noFill/>
        </a:ln>
      </c:spPr>
    </c:plotArea>
    <c:plotVisOnly val="1"/>
    <c:dispBlanksAs val="gap"/>
    <c:showDLblsOverMax val="1"/>
  </c:chart>
  <c:spPr>
    <a:solidFill>
      <a:srgbClr val="FFFFFF"/>
    </a:solidFill>
    <a:ln w="9360">
      <a:solidFill>
        <a:srgbClr val="D9D9D9"/>
      </a:solidFill>
      <a:round/>
    </a:ln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DAEF5FCD-1811-4016-9F4A-E728F96316B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ED604FA9-0C62-4421-87B3-6003841A93D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48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47D945-8D38-4683-B484-D3BFF07075D6}" type="datetimeFigureOut">
              <a:rPr lang="pt-BR" smtClean="0"/>
              <a:t>06/12/2022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7A9264BC-9912-4E30-B19A-6DFCF65D93B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63075"/>
            <a:ext cx="2944813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F0109A63-41EA-424B-8B21-4754622A121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363075"/>
            <a:ext cx="2944812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DBBD2F-DD40-47AD-BE94-E07AB50A43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245125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>
            <a:extLst>
              <a:ext uri="{FF2B5EF4-FFF2-40B4-BE49-F238E27FC236}">
                <a16:creationId xmlns:a16="http://schemas.microsoft.com/office/drawing/2014/main" id="{2641443E-A900-4152-B3DA-3786686D81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60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50" name="AutoShape 2">
            <a:extLst>
              <a:ext uri="{FF2B5EF4-FFF2-40B4-BE49-F238E27FC236}">
                <a16:creationId xmlns:a16="http://schemas.microsoft.com/office/drawing/2014/main" id="{6D4770B7-3BB6-4C2A-9C3D-D7E50EF1B3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7675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51" name="AutoShape 3">
            <a:extLst>
              <a:ext uri="{FF2B5EF4-FFF2-40B4-BE49-F238E27FC236}">
                <a16:creationId xmlns:a16="http://schemas.microsoft.com/office/drawing/2014/main" id="{D2D77534-9F11-44B7-85FB-AE59391957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7675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52" name="AutoShape 4">
            <a:extLst>
              <a:ext uri="{FF2B5EF4-FFF2-40B4-BE49-F238E27FC236}">
                <a16:creationId xmlns:a16="http://schemas.microsoft.com/office/drawing/2014/main" id="{B797BA36-58CC-4DFB-A6D9-0EA940738A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7675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53" name="AutoShape 5">
            <a:extLst>
              <a:ext uri="{FF2B5EF4-FFF2-40B4-BE49-F238E27FC236}">
                <a16:creationId xmlns:a16="http://schemas.microsoft.com/office/drawing/2014/main" id="{85FC7D70-B154-4F5C-A25F-C682F6B91F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9263" cy="985837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54" name="AutoShape 6">
            <a:extLst>
              <a:ext uri="{FF2B5EF4-FFF2-40B4-BE49-F238E27FC236}">
                <a16:creationId xmlns:a16="http://schemas.microsoft.com/office/drawing/2014/main" id="{67E5DC1D-8945-4D96-8950-94091DE31B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9263" cy="985837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55" name="Text Box 7">
            <a:extLst>
              <a:ext uri="{FF2B5EF4-FFF2-40B4-BE49-F238E27FC236}">
                <a16:creationId xmlns:a16="http://schemas.microsoft.com/office/drawing/2014/main" id="{174F632F-DDE2-48DE-B177-D4E1822AF6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56" name="Text Box 8">
            <a:extLst>
              <a:ext uri="{FF2B5EF4-FFF2-40B4-BE49-F238E27FC236}">
                <a16:creationId xmlns:a16="http://schemas.microsoft.com/office/drawing/2014/main" id="{BD1550FC-AE8B-4034-B315-D54E0CDD18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2863" y="0"/>
            <a:ext cx="29464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8DC0F0A1-1E9D-46FE-ACBD-F593F61650EB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9063" y="739775"/>
            <a:ext cx="6553200" cy="368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CF1F7EB4-0524-47B9-AAA7-E4779416652D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679450" y="4681538"/>
            <a:ext cx="5432425" cy="442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pt-BR" altLang="pt-BR"/>
          </a:p>
        </p:txBody>
      </p:sp>
      <p:sp>
        <p:nvSpPr>
          <p:cNvPr id="2059" name="Text Box 11">
            <a:extLst>
              <a:ext uri="{FF2B5EF4-FFF2-40B4-BE49-F238E27FC236}">
                <a16:creationId xmlns:a16="http://schemas.microsoft.com/office/drawing/2014/main" id="{81CA47D1-710E-4B65-9EE3-1591918AD0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9364663"/>
            <a:ext cx="294640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0CE7312C-5485-4041-B251-9581D5905866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3852863" y="9364663"/>
            <a:ext cx="2936875" cy="48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200" b="0">
                <a:solidFill>
                  <a:srgbClr val="000000"/>
                </a:solidFill>
                <a:latin typeface="Times New Roman" panose="02020603050405020304" pitchFamily="18" charset="0"/>
                <a:cs typeface="DejaVu Sans" panose="020B0603030804020204" pitchFamily="34" charset="0"/>
              </a:defRPr>
            </a:lvl1pPr>
          </a:lstStyle>
          <a:p>
            <a:fld id="{AB5C5643-1FC8-49B6-9190-1245F65242D4}" type="slidenum">
              <a:rPr lang="pt-BR" altLang="pt-BR"/>
              <a:pPr/>
              <a:t>‹nº›</a:t>
            </a:fld>
            <a:endParaRPr lang="pt-BR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2">
            <a:extLst>
              <a:ext uri="{FF2B5EF4-FFF2-40B4-BE49-F238E27FC236}">
                <a16:creationId xmlns:a16="http://schemas.microsoft.com/office/drawing/2014/main" id="{16CDC5D2-7155-4677-A7D0-A105F44340AA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A7F3E41-40BD-45BB-8F2A-700E0D41AEA0}" type="slidenum">
              <a:rPr lang="pt-BR" altLang="pt-BR"/>
              <a:pPr/>
              <a:t>1</a:t>
            </a:fld>
            <a:endParaRPr lang="pt-BR" altLang="pt-BR"/>
          </a:p>
        </p:txBody>
      </p:sp>
      <p:sp>
        <p:nvSpPr>
          <p:cNvPr id="8193" name="Text Box 1">
            <a:extLst>
              <a:ext uri="{FF2B5EF4-FFF2-40B4-BE49-F238E27FC236}">
                <a16:creationId xmlns:a16="http://schemas.microsoft.com/office/drawing/2014/main" id="{A38EC056-A891-4252-AE4C-312FD64FBE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2863" y="9364663"/>
            <a:ext cx="2938462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buClrTx/>
              <a:buFontTx/>
              <a:buNone/>
            </a:pPr>
            <a:fld id="{7D8C9434-36EE-4F27-92CC-E89D53548845}" type="slidenum">
              <a:rPr lang="pt-BR" altLang="pt-BR" sz="1200" b="0">
                <a:solidFill>
                  <a:srgbClr val="000000"/>
                </a:solidFill>
                <a:latin typeface="Times New Roman" panose="02020603050405020304" pitchFamily="18" charset="0"/>
              </a:rPr>
              <a:pPr algn="r" eaLnBrk="1" hangingPunct="1">
                <a:buClrTx/>
                <a:buFontTx/>
                <a:buNone/>
              </a:pPr>
              <a:t>1</a:t>
            </a:fld>
            <a:endParaRPr lang="pt-BR" altLang="pt-BR" sz="12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194" name="Text Box 2">
            <a:extLst>
              <a:ext uri="{FF2B5EF4-FFF2-40B4-BE49-F238E27FC236}">
                <a16:creationId xmlns:a16="http://schemas.microsoft.com/office/drawing/2014/main" id="{E0F07AEE-E5A1-4674-9D3A-9E600EE72B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2863" y="9364663"/>
            <a:ext cx="2943225" cy="49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buClrTx/>
              <a:buFontTx/>
              <a:buNone/>
            </a:pPr>
            <a:fld id="{63EB7907-F7EF-4874-8DCF-C8D98296B860}" type="slidenum">
              <a:rPr lang="pt-BR" altLang="pt-BR" sz="1200">
                <a:solidFill>
                  <a:srgbClr val="000000"/>
                </a:solidFill>
                <a:latin typeface="Times New Roman" panose="02020603050405020304" pitchFamily="18" charset="0"/>
              </a:rPr>
              <a:pPr algn="r" eaLnBrk="1" hangingPunct="1">
                <a:buClrTx/>
                <a:buFontTx/>
                <a:buNone/>
              </a:pPr>
              <a:t>1</a:t>
            </a:fld>
            <a:endParaRPr lang="pt-BR" altLang="pt-BR" sz="12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195" name="Text Box 3">
            <a:extLst>
              <a:ext uri="{FF2B5EF4-FFF2-40B4-BE49-F238E27FC236}">
                <a16:creationId xmlns:a16="http://schemas.microsoft.com/office/drawing/2014/main" id="{7557094D-11BE-4A93-A83F-195F52C6FF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2863" y="9364663"/>
            <a:ext cx="294640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buClrTx/>
              <a:buFontTx/>
              <a:buNone/>
            </a:pPr>
            <a:fld id="{528F0E95-4CD5-4BF3-9576-DD21EDED39DD}" type="slidenum">
              <a:rPr lang="pt-BR" altLang="pt-BR" sz="1200">
                <a:solidFill>
                  <a:srgbClr val="000000"/>
                </a:solidFill>
              </a:rPr>
              <a:pPr algn="r" eaLnBrk="1" hangingPunct="1">
                <a:buClrTx/>
                <a:buFontTx/>
                <a:buNone/>
              </a:pPr>
              <a:t>1</a:t>
            </a:fld>
            <a:endParaRPr lang="pt-BR" altLang="pt-BR" sz="1200">
              <a:solidFill>
                <a:srgbClr val="000000"/>
              </a:solidFill>
            </a:endParaRPr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35E17F1B-4486-4234-A6DB-C199A8F5D320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442913" y="1231900"/>
            <a:ext cx="5915025" cy="33274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C601CEF2-893F-4486-AAAA-B4E42E566076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50" y="4743450"/>
            <a:ext cx="5441950" cy="38830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  <p:sp>
        <p:nvSpPr>
          <p:cNvPr id="8198" name="Text Box 6">
            <a:extLst>
              <a:ext uri="{FF2B5EF4-FFF2-40B4-BE49-F238E27FC236}">
                <a16:creationId xmlns:a16="http://schemas.microsoft.com/office/drawing/2014/main" id="{59141100-5DB4-4CB6-B6FC-532F4896A9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2863" y="9364663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buClrTx/>
              <a:buFontTx/>
              <a:buNone/>
            </a:pPr>
            <a:fld id="{03D28FEA-FA60-477B-BA8C-63FDF574BDBD}" type="slidenum">
              <a:rPr lang="pt-BR" altLang="pt-BR" sz="1200">
                <a:solidFill>
                  <a:srgbClr val="000000"/>
                </a:solidFill>
                <a:latin typeface="Calibri" panose="020F0502020204030204" pitchFamily="34" charset="0"/>
              </a:rPr>
              <a:pPr algn="r" eaLnBrk="1" hangingPunct="1">
                <a:buClrTx/>
                <a:buFontTx/>
                <a:buNone/>
              </a:pPr>
              <a:t>1</a:t>
            </a:fld>
            <a:endParaRPr lang="pt-BR" altLang="pt-BR" sz="12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5D29A0-9929-4EC4-9828-05FA927832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0825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4585A0B-E31F-4A99-8125-EFE38CF72C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0825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191D368E-50A8-4DE8-A728-EFFC744FF2F2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7FE510C-9423-476A-8206-80E630B874D0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886382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087E24-21D2-4D78-94BF-23EA90AFF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06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526A07F1-A7BA-4A17-B936-BD9EE2E1D1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1600" y="987425"/>
            <a:ext cx="61706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F25F45CA-8049-41C6-980E-33FBAD4816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06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B65F444A-ADF7-452C-866A-5B116B294E75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F979CD6-FA5E-4FAC-99E2-1AB9977AAB48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578712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AB5523-213C-4BF4-B933-485D7B0BB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A61CFE80-D672-48CD-9404-B9BB26184A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C94FD965-55D1-4863-8A49-3510BE27D6DC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FE5CA33-96CF-499C-AF30-1ADCB4C0F745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4366359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BD038554-0CAA-4A63-9B56-BDE4CDE0C8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18550" y="365125"/>
            <a:ext cx="2625725" cy="580548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B160C73E-6F25-47C0-B89C-2D0231AE0E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27950" cy="580548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A89BAACF-6B06-482E-8BB3-294BE5A3A45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496C809-E501-4BCE-A68D-C25A69B655AF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553678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7751A1-A973-4A00-AAAC-04FA64A77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1555"/>
            <a:ext cx="12188825" cy="1319213"/>
          </a:xfrm>
        </p:spPr>
        <p:txBody>
          <a:bodyPr anchor="t"/>
          <a:lstStyle>
            <a:lvl1pPr algn="ctr">
              <a:defRPr/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B24BE7A-574E-4BC0-97B8-8124F257E9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4784"/>
            <a:ext cx="10506075" cy="4685829"/>
          </a:xfrm>
        </p:spPr>
        <p:txBody>
          <a:bodyPr/>
          <a:lstStyle>
            <a:lvl1pPr marL="0" indent="0">
              <a:defRPr/>
            </a:lvl1pPr>
          </a:lstStyle>
          <a:p>
            <a:pPr lvl="0"/>
            <a:r>
              <a:rPr lang="pt-BR" dirty="0"/>
              <a:t>Clique para editar os estilos de texto Mestres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00565ECD-8BD0-4BD4-A285-3F75A6D20B61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C7D5D79-BD2B-4348-885A-DE4EFE78832B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385887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Conteúdo e Rodap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7751A1-A973-4A00-AAAC-04FA64A77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97" y="44624"/>
            <a:ext cx="12173527" cy="1319213"/>
          </a:xfrm>
        </p:spPr>
        <p:txBody>
          <a:bodyPr anchor="t"/>
          <a:lstStyle>
            <a:lvl1pPr algn="ctr">
              <a:defRPr/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B24BE7A-574E-4BC0-97B8-8124F257E9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4785"/>
            <a:ext cx="10506075" cy="4032448"/>
          </a:xfrm>
        </p:spPr>
        <p:txBody>
          <a:bodyPr/>
          <a:lstStyle>
            <a:lvl1pPr marL="0" indent="0">
              <a:defRPr/>
            </a:lvl1pPr>
          </a:lstStyle>
          <a:p>
            <a:pPr lvl="0"/>
            <a:r>
              <a:rPr lang="pt-BR" dirty="0"/>
              <a:t>Clique para editar os estilos de texto Mestres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00565ECD-8BD0-4BD4-A285-3F75A6D20B61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C7D5D79-BD2B-4348-885A-DE4EFE78832B}" type="slidenum">
              <a:rPr lang="pt-BR" altLang="pt-BR"/>
              <a:pPr/>
              <a:t>‹nº›</a:t>
            </a:fld>
            <a:endParaRPr lang="pt-BR" altLang="pt-BR"/>
          </a:p>
        </p:txBody>
      </p:sp>
      <p:sp>
        <p:nvSpPr>
          <p:cNvPr id="10" name="Espaço Reservado para Conteúdo 9">
            <a:extLst>
              <a:ext uri="{FF2B5EF4-FFF2-40B4-BE49-F238E27FC236}">
                <a16:creationId xmlns:a16="http://schemas.microsoft.com/office/drawing/2014/main" id="{35635FFA-25B0-4539-93E1-488B95198DC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15297" y="5658518"/>
            <a:ext cx="10399596" cy="731083"/>
          </a:xfrm>
        </p:spPr>
        <p:txBody>
          <a:bodyPr anchor="b"/>
          <a:lstStyle>
            <a:lvl1pPr marL="0" indent="0" algn="l">
              <a:defRPr sz="1200" spc="0"/>
            </a:lvl1pPr>
          </a:lstStyle>
          <a:p>
            <a:pPr lvl="0"/>
            <a:r>
              <a:rPr lang="pt-BR" dirty="0"/>
              <a:t>RODAPÉ</a:t>
            </a:r>
          </a:p>
        </p:txBody>
      </p:sp>
    </p:spTree>
    <p:extLst>
      <p:ext uri="{BB962C8B-B14F-4D97-AF65-F5344CB8AC3E}">
        <p14:creationId xmlns:p14="http://schemas.microsoft.com/office/powerpoint/2010/main" val="4099343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3F343D-50A9-4BFD-8049-3FE23E35EF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24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F85C0C4-366C-4CF6-80E2-7DC654C4E4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2425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C314FC0D-9EAC-468B-93EA-263395AF29D4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335486B-1AA2-421E-9C26-FC826BFCE708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120977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08FC13-CB94-46D2-A3F6-064F28764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A8E31A0-4148-439F-B164-4B734ECB79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76838" cy="43449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C7B95B8A-117B-4E7C-B9ED-E577735DAF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67438" y="1825625"/>
            <a:ext cx="5176837" cy="43449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D9F41502-7D73-47ED-9C01-E172020060D6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2D40761-F3CE-47E5-A1F1-3EF5EF1022E1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954027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A98A13-9E17-4729-993D-6049135D6F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2425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4C6118F-1DA3-4F5E-AF80-1441E6D256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62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56D641F-D1C1-476B-9C83-9FA92F5E5A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6200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BFFBD803-E203-42FC-92C6-B8D99B5430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613" y="1681163"/>
            <a:ext cx="51816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AD0F3D31-4D45-403F-8659-0B93FB5C8D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613" y="2505075"/>
            <a:ext cx="5181600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37E7A92-6E83-4DF4-85AA-D6D57927E0A3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F495611-3CB2-4F47-A6AA-C6AE297E9177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723415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25AF21A-4EC3-4E90-8C06-C04754B82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54A47F44-53BA-4711-82DD-A7D730DBCF8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1747354-9EE3-49D5-96F4-FD81459A97A0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822309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>
            <a:extLst>
              <a:ext uri="{FF2B5EF4-FFF2-40B4-BE49-F238E27FC236}">
                <a16:creationId xmlns:a16="http://schemas.microsoft.com/office/drawing/2014/main" id="{2359880D-E6E8-47CB-8964-3A894E6EBAE1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2AB3EFB-CB0D-4B82-8E10-63A21C7CDD51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644639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16E63E-C77C-4188-A29F-C7DFBEF99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06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B98F896-93E0-478E-AB93-CF86145555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600" y="987425"/>
            <a:ext cx="61706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110CAFD-79F8-45F3-9D6E-C98D5E1743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06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48BA6D43-6642-451D-8EF9-6FB2885C484E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1BABE61-54EA-4B99-B1EE-1FCBD1EFD929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525369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>
            <a:extLst>
              <a:ext uri="{FF2B5EF4-FFF2-40B4-BE49-F238E27FC236}">
                <a16:creationId xmlns:a16="http://schemas.microsoft.com/office/drawing/2014/main" id="{D1B0A7A0-7072-48AB-8364-223B4F4923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06075" cy="1319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t-BR"/>
              <a:t>Clique para editar o formato do texto do título</a:t>
            </a:r>
          </a:p>
        </p:txBody>
      </p:sp>
      <p:sp>
        <p:nvSpPr>
          <p:cNvPr id="1026" name="Rectangle 2">
            <a:extLst>
              <a:ext uri="{FF2B5EF4-FFF2-40B4-BE49-F238E27FC236}">
                <a16:creationId xmlns:a16="http://schemas.microsoft.com/office/drawing/2014/main" id="{7C26FF7B-9481-417A-94A8-482B907EB27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06075" cy="434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t-BR"/>
              <a:t>Clique para editar o formato do texto da estrutura de tópicos</a:t>
            </a:r>
          </a:p>
          <a:p>
            <a:pPr lvl="1"/>
            <a:r>
              <a:rPr lang="en-GB" altLang="pt-BR"/>
              <a:t>2.º nível da estrutura de tópicos</a:t>
            </a:r>
          </a:p>
          <a:p>
            <a:pPr lvl="2"/>
            <a:r>
              <a:rPr lang="en-GB" altLang="pt-BR"/>
              <a:t>3.º nível da estrutura de tópicos</a:t>
            </a:r>
          </a:p>
          <a:p>
            <a:pPr lvl="3"/>
            <a:r>
              <a:rPr lang="en-GB" altLang="pt-BR"/>
              <a:t>4.º nível da estrutura de tópicos</a:t>
            </a:r>
          </a:p>
          <a:p>
            <a:pPr lvl="4"/>
            <a:r>
              <a:rPr lang="en-GB" altLang="pt-BR"/>
              <a:t>5.º nível da estrutura de tópicos</a:t>
            </a:r>
          </a:p>
          <a:p>
            <a:pPr lvl="4"/>
            <a:r>
              <a:rPr lang="en-GB" altLang="pt-BR"/>
              <a:t>6.º nível da estrutura de tópicos</a:t>
            </a:r>
          </a:p>
          <a:p>
            <a:pPr lvl="4"/>
            <a:r>
              <a:rPr lang="en-GB" altLang="pt-BR"/>
              <a:t>7.º nível da estrutura de tópicos</a:t>
            </a:r>
          </a:p>
        </p:txBody>
      </p:sp>
      <p:sp>
        <p:nvSpPr>
          <p:cNvPr id="1027" name="Text Box 3">
            <a:extLst>
              <a:ext uri="{FF2B5EF4-FFF2-40B4-BE49-F238E27FC236}">
                <a16:creationId xmlns:a16="http://schemas.microsoft.com/office/drawing/2014/main" id="{FFFF1498-DF9C-4EF9-9A49-327895D634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6356350"/>
            <a:ext cx="27368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028" name="Text Box 4">
            <a:extLst>
              <a:ext uri="{FF2B5EF4-FFF2-40B4-BE49-F238E27FC236}">
                <a16:creationId xmlns:a16="http://schemas.microsoft.com/office/drawing/2014/main" id="{46B4D6C1-579B-403A-A74D-D972ED4AD9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7013" y="6356350"/>
            <a:ext cx="41148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67555988-3E83-458E-A9D7-7789DC62130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8609013" y="6356350"/>
            <a:ext cx="2735262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 eaLnBrk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200" b="0">
                <a:solidFill>
                  <a:srgbClr val="898989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fld id="{B3B1A394-9B6B-46A1-BD92-82D125BD71EB}" type="slidenum">
              <a:rPr lang="pt-BR" altLang="pt-BR"/>
              <a:pPr/>
              <a:t>‹nº›</a:t>
            </a:fld>
            <a:endParaRPr lang="pt-BR" altLang="pt-BR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2FAE290B-AD9D-4347-B6F4-B89DAC756B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12188825" cy="685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3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2pPr>
      <a:lvl3pPr marL="1143000" indent="-228600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3pPr>
      <a:lvl4pPr marL="1600200" indent="-228600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4pPr>
      <a:lvl5pPr marL="2057400" indent="-228600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5pPr>
      <a:lvl6pPr marL="2514600" indent="-228600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6pPr>
      <a:lvl7pPr marL="2971800" indent="-228600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7pPr>
      <a:lvl8pPr marL="3429000" indent="-228600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8pPr>
      <a:lvl9pPr marL="3886200" indent="-228600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7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3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9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7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7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>
            <a:extLst>
              <a:ext uri="{FF2B5EF4-FFF2-40B4-BE49-F238E27FC236}">
                <a16:creationId xmlns:a16="http://schemas.microsoft.com/office/drawing/2014/main" id="{AA97613B-3BA3-499C-A1CB-DB9ACA8C90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491" y="4173"/>
            <a:ext cx="12188825" cy="685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Rectangle 9">
            <a:extLst>
              <a:ext uri="{FF2B5EF4-FFF2-40B4-BE49-F238E27FC236}">
                <a16:creationId xmlns:a16="http://schemas.microsoft.com/office/drawing/2014/main" id="{834C2596-A5EB-4E4E-BCB2-84210715177E}"/>
              </a:ext>
            </a:extLst>
          </p:cNvPr>
          <p:cNvSpPr/>
          <p:nvPr/>
        </p:nvSpPr>
        <p:spPr>
          <a:xfrm>
            <a:off x="837828" y="5851430"/>
            <a:ext cx="6480720" cy="860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14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DVVPI - DIVISÃO DE VIGILÂNCIA DO PROGRAMA DE IMUNIZAÇÃO</a:t>
            </a:r>
            <a:endParaRPr lang="pt-BR" sz="1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4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     </a:t>
            </a:r>
            <a:r>
              <a:rPr lang="pt-BR" sz="12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COORDENADORIA DE VIGILÂNCIA EPIDEMIOLÓGICA</a:t>
            </a:r>
            <a:endParaRPr lang="pt-BR" sz="1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2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  DIRETORIA DE ATENÇÃO E VIGILÂNCIA EM SAÚDE</a:t>
            </a:r>
          </a:p>
          <a:p>
            <a:pPr algn="ctr">
              <a:lnSpc>
                <a:spcPct val="100000"/>
              </a:lnSpc>
            </a:pPr>
            <a:r>
              <a:rPr lang="pt-BR" altLang="pt-BR" b="0" dirty="0"/>
              <a:t>Curitiba</a:t>
            </a:r>
            <a:r>
              <a:rPr lang="pt-BR" altLang="pt-BR" b="0"/>
              <a:t>, 06 </a:t>
            </a:r>
            <a:r>
              <a:rPr lang="pt-BR" altLang="pt-BR" b="0" dirty="0"/>
              <a:t>de dezembro de 2022</a:t>
            </a:r>
            <a:endParaRPr lang="pt-BR" b="0" strike="noStrike" spc="-1" dirty="0">
              <a:latin typeface="Arial"/>
            </a:endParaRP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D956C1FF-FA90-4DC5-AAC0-57939C719821}"/>
              </a:ext>
            </a:extLst>
          </p:cNvPr>
          <p:cNvSpPr/>
          <p:nvPr/>
        </p:nvSpPr>
        <p:spPr>
          <a:xfrm>
            <a:off x="405780" y="1362590"/>
            <a:ext cx="6480720" cy="101420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30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Plano Estadual de Vacinação contra a COVID-19</a:t>
            </a:r>
            <a:endParaRPr lang="pt-BR" sz="3000" b="0" strike="noStrike" spc="-1" dirty="0">
              <a:latin typeface="Arial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191478-F845-824F-9640-7B29C3FB42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1844" y="1844824"/>
            <a:ext cx="9471139" cy="432048"/>
          </a:xfrm>
        </p:spPr>
        <p:txBody>
          <a:bodyPr/>
          <a:lstStyle/>
          <a:p>
            <a:pPr algn="l"/>
            <a:r>
              <a:rPr lang="pt-PT" sz="24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Arial MT"/>
              </a:rPr>
              <a:t>Pfizer Baby – Nota Técnica nº 114/2022 – DEIDT/SVS/MS </a:t>
            </a:r>
            <a:br>
              <a:rPr lang="pt-PT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br>
              <a:rPr lang="pt-PT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  <a:t>Vacinação de crianças co</a:t>
            </a:r>
            <a:r>
              <a:rPr lang="pt-BR" sz="2000" dirty="0">
                <a:latin typeface="Arial" panose="020B0604020202020204" pitchFamily="34" charset="0"/>
                <a:ea typeface="Arial MT"/>
              </a:rPr>
              <a:t>m comorbidades de 6 meses a 2 anos, 11 meses e 29 dias.</a:t>
            </a:r>
            <a:br>
              <a:rPr lang="pt-BR" sz="2000" dirty="0">
                <a:latin typeface="Arial" panose="020B0604020202020204" pitchFamily="34" charset="0"/>
                <a:ea typeface="Arial MT"/>
              </a:rPr>
            </a:br>
            <a:br>
              <a:rPr lang="pt-BR" sz="2000" dirty="0">
                <a:latin typeface="Arial" panose="020B0604020202020204" pitchFamily="34" charset="0"/>
                <a:ea typeface="Arial MT"/>
              </a:rPr>
            </a:br>
            <a:br>
              <a:rPr lang="pt-BR" sz="2000" dirty="0">
                <a:latin typeface="Arial" panose="020B0604020202020204" pitchFamily="34" charset="0"/>
                <a:ea typeface="Arial MT"/>
              </a:rPr>
            </a:br>
            <a:r>
              <a:rPr lang="pt-BR" sz="2000" dirty="0">
                <a:latin typeface="Arial" panose="020B0604020202020204" pitchFamily="34" charset="0"/>
                <a:ea typeface="Arial MT"/>
              </a:rPr>
              <a:t>População estimada no PR </a:t>
            </a:r>
            <a:r>
              <a:rPr lang="pt-BR" sz="2000" dirty="0">
                <a:latin typeface="Arial" panose="020B0604020202020204" pitchFamily="34" charset="0"/>
                <a:ea typeface="Arial MT"/>
                <a:sym typeface="Wingdings" panose="05000000000000000000" pitchFamily="2" charset="2"/>
              </a:rPr>
              <a:t> 377.702</a:t>
            </a:r>
            <a:br>
              <a:rPr lang="pt-BR" sz="2000" dirty="0">
                <a:latin typeface="Arial" panose="020B0604020202020204" pitchFamily="34" charset="0"/>
                <a:ea typeface="Arial MT"/>
                <a:sym typeface="Wingdings" panose="05000000000000000000" pitchFamily="2" charset="2"/>
              </a:rPr>
            </a:br>
            <a:br>
              <a:rPr lang="pt-BR" sz="2000" dirty="0">
                <a:latin typeface="Arial" panose="020B0604020202020204" pitchFamily="34" charset="0"/>
                <a:ea typeface="Arial MT"/>
                <a:sym typeface="Wingdings" panose="05000000000000000000" pitchFamily="2" charset="2"/>
              </a:rPr>
            </a:br>
            <a:br>
              <a:rPr lang="pt-BR" sz="2000" dirty="0">
                <a:latin typeface="Arial" panose="020B0604020202020204" pitchFamily="34" charset="0"/>
                <a:ea typeface="Arial MT"/>
                <a:sym typeface="Wingdings" panose="05000000000000000000" pitchFamily="2" charset="2"/>
              </a:rPr>
            </a:br>
            <a:r>
              <a:rPr lang="pt-BR" sz="2000" dirty="0">
                <a:latin typeface="Arial" panose="020B0604020202020204" pitchFamily="34" charset="0"/>
                <a:ea typeface="Arial MT"/>
                <a:sym typeface="Wingdings" panose="05000000000000000000" pitchFamily="2" charset="2"/>
              </a:rPr>
              <a:t>Não temos a população de crianças com comorbidades</a:t>
            </a:r>
            <a:br>
              <a:rPr lang="pt-BR" sz="2000" dirty="0">
                <a:latin typeface="Arial" panose="020B0604020202020204" pitchFamily="34" charset="0"/>
                <a:ea typeface="Arial MT"/>
                <a:sym typeface="Wingdings" panose="05000000000000000000" pitchFamily="2" charset="2"/>
              </a:rPr>
            </a:br>
            <a:br>
              <a:rPr lang="pt-BR" sz="2000" dirty="0">
                <a:latin typeface="Arial" panose="020B0604020202020204" pitchFamily="34" charset="0"/>
                <a:ea typeface="Arial MT"/>
                <a:sym typeface="Wingdings" panose="05000000000000000000" pitchFamily="2" charset="2"/>
              </a:rPr>
            </a:br>
            <a:br>
              <a:rPr lang="pt-BR" sz="2000" dirty="0">
                <a:latin typeface="Arial" panose="020B0604020202020204" pitchFamily="34" charset="0"/>
                <a:ea typeface="Arial MT"/>
                <a:sym typeface="Wingdings" panose="05000000000000000000" pitchFamily="2" charset="2"/>
              </a:rPr>
            </a:br>
            <a:br>
              <a:rPr lang="pt-BR" sz="2000" dirty="0">
                <a:latin typeface="Arial" panose="020B0604020202020204" pitchFamily="34" charset="0"/>
                <a:ea typeface="Arial MT"/>
                <a:sym typeface="Wingdings" panose="05000000000000000000" pitchFamily="2" charset="2"/>
              </a:rPr>
            </a:br>
            <a:r>
              <a:rPr lang="pt-BR" sz="2000" dirty="0">
                <a:latin typeface="Arial" panose="020B0604020202020204" pitchFamily="34" charset="0"/>
                <a:ea typeface="Arial MT"/>
                <a:sym typeface="Wingdings" panose="05000000000000000000" pitchFamily="2" charset="2"/>
              </a:rPr>
              <a:t>Esquema vacinal: D1, D2 e D3  53.580 doses</a:t>
            </a:r>
            <a:br>
              <a:rPr lang="pt-BR" sz="2000" dirty="0">
                <a:latin typeface="Arial" panose="020B0604020202020204" pitchFamily="34" charset="0"/>
                <a:ea typeface="Arial MT"/>
                <a:sym typeface="Wingdings" panose="05000000000000000000" pitchFamily="2" charset="2"/>
              </a:rPr>
            </a:br>
            <a:b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b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br>
              <a:rPr lang="pt-PT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  <a:cs typeface="Arial" panose="020B0604020202020204" pitchFamily="34" charset="0"/>
              </a:rPr>
            </a:br>
            <a:b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AutoShape 2">
            <a:extLst>
              <a:ext uri="{FF2B5EF4-FFF2-40B4-BE49-F238E27FC236}">
                <a16:creationId xmlns:a16="http://schemas.microsoft.com/office/drawing/2014/main" id="{D9FA7112-32ED-770A-9CAF-4D0991A7639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2013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395A96A0-2076-453F-8DB2-37A19D04B963}"/>
              </a:ext>
            </a:extLst>
          </p:cNvPr>
          <p:cNvSpPr txBox="1">
            <a:spLocks/>
          </p:cNvSpPr>
          <p:nvPr/>
        </p:nvSpPr>
        <p:spPr bwMode="auto">
          <a:xfrm>
            <a:off x="765820" y="692696"/>
            <a:ext cx="9471139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 kern="12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2pPr>
            <a:lvl3pPr marL="11430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3pPr>
            <a:lvl4pPr marL="16002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4pPr>
            <a:lvl5pPr marL="20574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5pPr>
            <a:lvl6pPr marL="25146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6pPr>
            <a:lvl7pPr marL="29718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7pPr>
            <a:lvl8pPr marL="34290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8pPr>
            <a:lvl9pPr marL="38862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9pPr>
          </a:lstStyle>
          <a:p>
            <a:r>
              <a:rPr lang="pt-BR" sz="32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Atualizações</a:t>
            </a:r>
            <a:br>
              <a:rPr lang="pt-BR" sz="32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BR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5065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191478-F845-824F-9640-7B29C3FB42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1844" y="1844824"/>
            <a:ext cx="9471139" cy="432048"/>
          </a:xfrm>
        </p:spPr>
        <p:txBody>
          <a:bodyPr/>
          <a:lstStyle/>
          <a:p>
            <a:pPr algn="l"/>
            <a:r>
              <a:rPr lang="pt-PT" sz="24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Arial MT"/>
              </a:rPr>
              <a:t>Pfizer Baby </a:t>
            </a:r>
            <a:br>
              <a:rPr lang="pt-PT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br>
              <a:rPr lang="pt-PT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  <a:t>Deliberação CIB nº 262/2022 – 16/11/2022</a:t>
            </a:r>
            <a:b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b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b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r>
              <a:rPr lang="pt-BR" sz="2000" dirty="0"/>
              <a:t>Aprova “ad referendum” o início da vacinação de crianças de 6 meses a 2 anos de idade com comorbidades no estado do Paraná, sendo o esquema de vacinação primário, conforme definido pelo Programa Nacional de Imunizações (PNI). A fim de evitar perdas de doses por validade após a reconstituição desta vacina, os municípios devem desenvolver estratégias de agendamento para aplicação das doses. As doses remanescentes deste público poderão ser ofertadas para as crianças sem comorbidades. A distribuição das doses de vacina será realizada de forma proporcional para todos os municípios, considerando o quantitativo de doses recebidas do Ministério da Saúde e a estimativa populacional SINASC 2020 desta faixa etária.</a:t>
            </a:r>
            <a:br>
              <a:rPr lang="pt-BR" sz="2000" dirty="0">
                <a:latin typeface="Arial" panose="020B0604020202020204" pitchFamily="34" charset="0"/>
                <a:ea typeface="Arial MT"/>
                <a:sym typeface="Wingdings" panose="05000000000000000000" pitchFamily="2" charset="2"/>
              </a:rPr>
            </a:br>
            <a:b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b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br>
              <a:rPr lang="pt-PT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  <a:cs typeface="Arial" panose="020B0604020202020204" pitchFamily="34" charset="0"/>
              </a:rPr>
            </a:br>
            <a:b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AutoShape 2">
            <a:extLst>
              <a:ext uri="{FF2B5EF4-FFF2-40B4-BE49-F238E27FC236}">
                <a16:creationId xmlns:a16="http://schemas.microsoft.com/office/drawing/2014/main" id="{D9FA7112-32ED-770A-9CAF-4D0991A7639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2013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395A96A0-2076-453F-8DB2-37A19D04B963}"/>
              </a:ext>
            </a:extLst>
          </p:cNvPr>
          <p:cNvSpPr txBox="1">
            <a:spLocks/>
          </p:cNvSpPr>
          <p:nvPr/>
        </p:nvSpPr>
        <p:spPr bwMode="auto">
          <a:xfrm>
            <a:off x="765820" y="692696"/>
            <a:ext cx="9471139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 kern="12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2pPr>
            <a:lvl3pPr marL="11430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3pPr>
            <a:lvl4pPr marL="16002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4pPr>
            <a:lvl5pPr marL="20574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5pPr>
            <a:lvl6pPr marL="25146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6pPr>
            <a:lvl7pPr marL="29718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7pPr>
            <a:lvl8pPr marL="34290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8pPr>
            <a:lvl9pPr marL="38862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9pPr>
          </a:lstStyle>
          <a:p>
            <a:r>
              <a:rPr lang="pt-BR" sz="32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Atualizações</a:t>
            </a:r>
            <a:br>
              <a:rPr lang="pt-BR" sz="32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BR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33691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191478-F845-824F-9640-7B29C3FB42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1844" y="1844824"/>
            <a:ext cx="9471139" cy="432048"/>
          </a:xfrm>
        </p:spPr>
        <p:txBody>
          <a:bodyPr/>
          <a:lstStyle/>
          <a:p>
            <a:pPr algn="l"/>
            <a:r>
              <a:rPr lang="pt-PT" sz="24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Arial MT"/>
              </a:rPr>
              <a:t>Dose de reforço</a:t>
            </a:r>
            <a:br>
              <a:rPr lang="pt-PT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br>
              <a:rPr lang="pt-PT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r>
              <a:rPr lang="pt-BR" sz="2000" dirty="0">
                <a:latin typeface="Arial" panose="020B0604020202020204" pitchFamily="34" charset="0"/>
                <a:ea typeface="Arial MT"/>
              </a:rPr>
              <a:t>Deliberação CIB nº 254/2022 – 08/11/2022</a:t>
            </a:r>
            <a:br>
              <a:rPr lang="pt-BR" sz="2000" dirty="0">
                <a:latin typeface="Arial" panose="020B0604020202020204" pitchFamily="34" charset="0"/>
                <a:ea typeface="Arial MT"/>
              </a:rPr>
            </a:br>
            <a:br>
              <a:rPr lang="pt-BR" sz="2000" dirty="0">
                <a:latin typeface="Arial" panose="020B0604020202020204" pitchFamily="34" charset="0"/>
                <a:ea typeface="Arial MT"/>
              </a:rPr>
            </a:br>
            <a:br>
              <a:rPr lang="pt-BR" sz="2000" dirty="0">
                <a:latin typeface="Arial" panose="020B0604020202020204" pitchFamily="34" charset="0"/>
                <a:ea typeface="Arial MT"/>
              </a:rPr>
            </a:br>
            <a:br>
              <a:rPr lang="pt-BR" sz="2000" dirty="0">
                <a:latin typeface="Arial" panose="020B0604020202020204" pitchFamily="34" charset="0"/>
                <a:ea typeface="Arial MT"/>
              </a:rPr>
            </a:br>
            <a:r>
              <a:rPr lang="pt-BR" sz="2000" dirty="0"/>
              <a:t>Aprova “Ad Referendum” a aplicação imediata da segunda dose de reforço de vacina contra a COVID-19 em pessoas acima de 18 anos de idade, enquanto houver disponibilidade de doses, desde que realizada 4 meses após a primeira dose de reforço. Na sequência, a depender da disponibilidade de doses enviadas pelo Ministério da Saúde, será realizada distribuição de forma equânime aos municípios paranaenses.</a:t>
            </a:r>
            <a:b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b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br>
              <a:rPr lang="pt-PT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  <a:cs typeface="Arial" panose="020B0604020202020204" pitchFamily="34" charset="0"/>
              </a:rPr>
            </a:br>
            <a:b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AutoShape 2">
            <a:extLst>
              <a:ext uri="{FF2B5EF4-FFF2-40B4-BE49-F238E27FC236}">
                <a16:creationId xmlns:a16="http://schemas.microsoft.com/office/drawing/2014/main" id="{D9FA7112-32ED-770A-9CAF-4D0991A7639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2013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395A96A0-2076-453F-8DB2-37A19D04B963}"/>
              </a:ext>
            </a:extLst>
          </p:cNvPr>
          <p:cNvSpPr txBox="1">
            <a:spLocks/>
          </p:cNvSpPr>
          <p:nvPr/>
        </p:nvSpPr>
        <p:spPr bwMode="auto">
          <a:xfrm>
            <a:off x="765820" y="692696"/>
            <a:ext cx="9471139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 kern="12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2pPr>
            <a:lvl3pPr marL="11430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3pPr>
            <a:lvl4pPr marL="16002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4pPr>
            <a:lvl5pPr marL="20574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5pPr>
            <a:lvl6pPr marL="25146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6pPr>
            <a:lvl7pPr marL="29718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7pPr>
            <a:lvl8pPr marL="34290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8pPr>
            <a:lvl9pPr marL="38862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9pPr>
          </a:lstStyle>
          <a:p>
            <a:r>
              <a:rPr lang="pt-BR" sz="32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Atualizações</a:t>
            </a:r>
            <a:br>
              <a:rPr lang="pt-BR" sz="32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BR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8974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191478-F845-824F-9640-7B29C3FB42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1844" y="1844824"/>
            <a:ext cx="9471139" cy="432048"/>
          </a:xfrm>
        </p:spPr>
        <p:txBody>
          <a:bodyPr/>
          <a:lstStyle/>
          <a:p>
            <a:pPr algn="l"/>
            <a:r>
              <a:rPr lang="pt-PT" sz="24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Arial MT"/>
              </a:rPr>
              <a:t>Distribuição de doses no quadrimestre</a:t>
            </a:r>
            <a:br>
              <a:rPr lang="pt-PT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br>
              <a:rPr lang="pt-PT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b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br>
              <a:rPr lang="pt-PT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  <a:cs typeface="Arial" panose="020B0604020202020204" pitchFamily="34" charset="0"/>
              </a:rPr>
            </a:br>
            <a:b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AutoShape 2">
            <a:extLst>
              <a:ext uri="{FF2B5EF4-FFF2-40B4-BE49-F238E27FC236}">
                <a16:creationId xmlns:a16="http://schemas.microsoft.com/office/drawing/2014/main" id="{D9FA7112-32ED-770A-9CAF-4D0991A7639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2013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395A96A0-2076-453F-8DB2-37A19D04B963}"/>
              </a:ext>
            </a:extLst>
          </p:cNvPr>
          <p:cNvSpPr txBox="1">
            <a:spLocks/>
          </p:cNvSpPr>
          <p:nvPr/>
        </p:nvSpPr>
        <p:spPr bwMode="auto">
          <a:xfrm>
            <a:off x="765820" y="692696"/>
            <a:ext cx="9471139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 kern="12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2pPr>
            <a:lvl3pPr marL="11430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3pPr>
            <a:lvl4pPr marL="16002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4pPr>
            <a:lvl5pPr marL="20574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5pPr>
            <a:lvl6pPr marL="25146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6pPr>
            <a:lvl7pPr marL="29718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7pPr>
            <a:lvl8pPr marL="34290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8pPr>
            <a:lvl9pPr marL="38862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9pPr>
          </a:lstStyle>
          <a:p>
            <a:r>
              <a:rPr lang="pt-BR" sz="32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Atualizações</a:t>
            </a:r>
            <a:br>
              <a:rPr lang="pt-BR" sz="32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BR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E9E23E73-1514-4164-AC6C-844D25B6E7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0813" y="2507704"/>
            <a:ext cx="45720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3587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191478-F845-824F-9640-7B29C3FB42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1844" y="1844824"/>
            <a:ext cx="9471139" cy="432048"/>
          </a:xfrm>
        </p:spPr>
        <p:txBody>
          <a:bodyPr/>
          <a:lstStyle/>
          <a:p>
            <a:pPr algn="l"/>
            <a:r>
              <a:rPr lang="pt-PT" sz="24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Arial MT"/>
              </a:rPr>
              <a:t>Vacina Astrazeneca</a:t>
            </a:r>
            <a:br>
              <a:rPr lang="pt-PT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br>
              <a:rPr lang="pt-PT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  <a:t>Estabelecido Termo de Cooperação Técnica nº 05/2022 entre Ministério da Saúde e Fiocruz</a:t>
            </a:r>
            <a:b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b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b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  <a:t>Prazo para finalização: final de out/2022</a:t>
            </a:r>
            <a:b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b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b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  <a:t>Doses remanescentes deverão ser descartadas</a:t>
            </a:r>
            <a:b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  <a:sym typeface="Wingdings" panose="05000000000000000000" pitchFamily="2" charset="2"/>
              </a:rPr>
            </a:br>
            <a:b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  <a:sym typeface="Wingdings" panose="05000000000000000000" pitchFamily="2" charset="2"/>
              </a:rPr>
            </a:br>
            <a:b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  <a:sym typeface="Wingdings" panose="05000000000000000000" pitchFamily="2" charset="2"/>
              </a:rPr>
            </a:br>
            <a:r>
              <a:rPr lang="pt-BR" sz="2000" dirty="0">
                <a:latin typeface="Arial" panose="020B0604020202020204" pitchFamily="34" charset="0"/>
                <a:ea typeface="Arial MT"/>
                <a:sym typeface="Wingdings" panose="05000000000000000000" pitchFamily="2" charset="2"/>
              </a:rPr>
              <a:t>A</a:t>
            </a:r>
            <a: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  <a:sym typeface="Wingdings" panose="05000000000000000000" pitchFamily="2" charset="2"/>
              </a:rPr>
              <a:t>guardando informação de quais lotes terão logística reversa</a:t>
            </a:r>
            <a:b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b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br>
              <a:rPr lang="pt-PT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  <a:cs typeface="Arial" panose="020B0604020202020204" pitchFamily="34" charset="0"/>
              </a:rPr>
            </a:br>
            <a:b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AutoShape 2">
            <a:extLst>
              <a:ext uri="{FF2B5EF4-FFF2-40B4-BE49-F238E27FC236}">
                <a16:creationId xmlns:a16="http://schemas.microsoft.com/office/drawing/2014/main" id="{D9FA7112-32ED-770A-9CAF-4D0991A7639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2013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395A96A0-2076-453F-8DB2-37A19D04B963}"/>
              </a:ext>
            </a:extLst>
          </p:cNvPr>
          <p:cNvSpPr txBox="1">
            <a:spLocks/>
          </p:cNvSpPr>
          <p:nvPr/>
        </p:nvSpPr>
        <p:spPr bwMode="auto">
          <a:xfrm>
            <a:off x="765820" y="692696"/>
            <a:ext cx="9471139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 kern="12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2pPr>
            <a:lvl3pPr marL="11430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3pPr>
            <a:lvl4pPr marL="16002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4pPr>
            <a:lvl5pPr marL="20574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5pPr>
            <a:lvl6pPr marL="25146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6pPr>
            <a:lvl7pPr marL="29718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7pPr>
            <a:lvl8pPr marL="34290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8pPr>
            <a:lvl9pPr marL="38862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9pPr>
          </a:lstStyle>
          <a:p>
            <a:r>
              <a:rPr lang="pt-BR" sz="32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Atualizações</a:t>
            </a:r>
            <a:br>
              <a:rPr lang="pt-BR" sz="32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BR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9B4D7DED-E62B-4393-865E-2AF176E61D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0636" y="2996952"/>
            <a:ext cx="2789804" cy="2525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3808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191478-F845-824F-9640-7B29C3FB42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1844" y="1844824"/>
            <a:ext cx="9471139" cy="432048"/>
          </a:xfrm>
        </p:spPr>
        <p:txBody>
          <a:bodyPr/>
          <a:lstStyle/>
          <a:p>
            <a:pPr algn="l"/>
            <a:r>
              <a:rPr lang="pt-PT" sz="24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Arial MT"/>
              </a:rPr>
              <a:t>Vacina Janssen</a:t>
            </a:r>
            <a:br>
              <a:rPr lang="pt-PT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br>
              <a:rPr lang="pt-PT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b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br>
              <a:rPr lang="pt-PT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  <a:cs typeface="Arial" panose="020B0604020202020204" pitchFamily="34" charset="0"/>
              </a:rPr>
            </a:br>
            <a:b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AutoShape 2">
            <a:extLst>
              <a:ext uri="{FF2B5EF4-FFF2-40B4-BE49-F238E27FC236}">
                <a16:creationId xmlns:a16="http://schemas.microsoft.com/office/drawing/2014/main" id="{D9FA7112-32ED-770A-9CAF-4D0991A7639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2013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395A96A0-2076-453F-8DB2-37A19D04B963}"/>
              </a:ext>
            </a:extLst>
          </p:cNvPr>
          <p:cNvSpPr txBox="1">
            <a:spLocks/>
          </p:cNvSpPr>
          <p:nvPr/>
        </p:nvSpPr>
        <p:spPr bwMode="auto">
          <a:xfrm>
            <a:off x="765820" y="692696"/>
            <a:ext cx="9471139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 kern="12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2pPr>
            <a:lvl3pPr marL="11430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3pPr>
            <a:lvl4pPr marL="16002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4pPr>
            <a:lvl5pPr marL="20574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5pPr>
            <a:lvl6pPr marL="25146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6pPr>
            <a:lvl7pPr marL="29718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7pPr>
            <a:lvl8pPr marL="34290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8pPr>
            <a:lvl9pPr marL="38862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9pPr>
          </a:lstStyle>
          <a:p>
            <a:r>
              <a:rPr lang="pt-BR" sz="32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Atualizações</a:t>
            </a:r>
            <a:br>
              <a:rPr lang="pt-BR" sz="32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BR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3F9C895D-2F28-4CAD-8FCE-68AF9AB17E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5939" y="2348880"/>
            <a:ext cx="7732099" cy="3555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7723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191478-F845-824F-9640-7B29C3FB42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1844" y="1844824"/>
            <a:ext cx="9471139" cy="432048"/>
          </a:xfrm>
        </p:spPr>
        <p:txBody>
          <a:bodyPr/>
          <a:lstStyle/>
          <a:p>
            <a:pPr algn="l"/>
            <a:r>
              <a:rPr lang="pt-PT" sz="24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Arial MT"/>
              </a:rPr>
              <a:t>Vacina Janssen </a:t>
            </a:r>
            <a:br>
              <a:rPr lang="pt-PT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br>
              <a:rPr lang="pt-PT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r>
              <a:rPr lang="pt-PT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  <a:t>Institui o terceiro reforço para a população de 40 anos e mais que iniciou esquema vacinal com Janssen</a:t>
            </a:r>
            <a:br>
              <a:rPr lang="pt-PT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br>
              <a:rPr lang="pt-PT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br>
              <a:rPr lang="pt-PT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br>
              <a:rPr lang="pt-PT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br>
              <a:rPr lang="pt-BR" sz="2000" dirty="0">
                <a:latin typeface="Arial" panose="020B0604020202020204" pitchFamily="34" charset="0"/>
                <a:ea typeface="Arial MT"/>
                <a:sym typeface="Wingdings" panose="05000000000000000000" pitchFamily="2" charset="2"/>
              </a:rPr>
            </a:br>
            <a:b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b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br>
              <a:rPr lang="pt-PT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  <a:cs typeface="Arial" panose="020B0604020202020204" pitchFamily="34" charset="0"/>
              </a:rPr>
            </a:br>
            <a:b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AutoShape 2">
            <a:extLst>
              <a:ext uri="{FF2B5EF4-FFF2-40B4-BE49-F238E27FC236}">
                <a16:creationId xmlns:a16="http://schemas.microsoft.com/office/drawing/2014/main" id="{D9FA7112-32ED-770A-9CAF-4D0991A7639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2013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395A96A0-2076-453F-8DB2-37A19D04B963}"/>
              </a:ext>
            </a:extLst>
          </p:cNvPr>
          <p:cNvSpPr txBox="1">
            <a:spLocks/>
          </p:cNvSpPr>
          <p:nvPr/>
        </p:nvSpPr>
        <p:spPr bwMode="auto">
          <a:xfrm>
            <a:off x="765820" y="692696"/>
            <a:ext cx="9471139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 kern="12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2pPr>
            <a:lvl3pPr marL="11430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3pPr>
            <a:lvl4pPr marL="16002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4pPr>
            <a:lvl5pPr marL="20574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5pPr>
            <a:lvl6pPr marL="25146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6pPr>
            <a:lvl7pPr marL="29718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7pPr>
            <a:lvl8pPr marL="34290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8pPr>
            <a:lvl9pPr marL="38862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9pPr>
          </a:lstStyle>
          <a:p>
            <a:r>
              <a:rPr lang="pt-BR" sz="32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Atualizações</a:t>
            </a:r>
            <a:br>
              <a:rPr lang="pt-BR" sz="32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BR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7074B8B0-1023-4F7E-980B-1FBFE00819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7948" y="3349052"/>
            <a:ext cx="7595132" cy="2464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8105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191478-F845-824F-9640-7B29C3FB42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1844" y="1844824"/>
            <a:ext cx="9471139" cy="432048"/>
          </a:xfrm>
        </p:spPr>
        <p:txBody>
          <a:bodyPr/>
          <a:lstStyle/>
          <a:p>
            <a:pPr algn="l"/>
            <a:r>
              <a:rPr lang="pt-PT" sz="24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Arial MT"/>
              </a:rPr>
              <a:t>Vacina Coronavac</a:t>
            </a:r>
            <a:br>
              <a:rPr lang="pt-PT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br>
              <a:rPr lang="pt-PT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  <a:t>vacina de escolha para pop. de 3 e 4 anos</a:t>
            </a:r>
            <a:b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b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b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b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  <a:t>municípios iniciaram a vacinação com estoques remanescentes</a:t>
            </a:r>
            <a:b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b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b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r>
              <a:rPr lang="pt-BR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  <a:t>Sesa</a:t>
            </a:r>
            <a: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  <a:t> recebeu apenas 47.820 doses em novembro (D1 e D2)</a:t>
            </a:r>
            <a:b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b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b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  <a:t>aguardando novo envio do Ministério da Saúde</a:t>
            </a:r>
            <a:b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b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b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b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b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b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br>
              <a:rPr lang="pt-PT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  <a:cs typeface="Arial" panose="020B0604020202020204" pitchFamily="34" charset="0"/>
              </a:rPr>
            </a:br>
            <a:b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AutoShape 2">
            <a:extLst>
              <a:ext uri="{FF2B5EF4-FFF2-40B4-BE49-F238E27FC236}">
                <a16:creationId xmlns:a16="http://schemas.microsoft.com/office/drawing/2014/main" id="{D9FA7112-32ED-770A-9CAF-4D0991A7639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2013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395A96A0-2076-453F-8DB2-37A19D04B963}"/>
              </a:ext>
            </a:extLst>
          </p:cNvPr>
          <p:cNvSpPr txBox="1">
            <a:spLocks/>
          </p:cNvSpPr>
          <p:nvPr/>
        </p:nvSpPr>
        <p:spPr bwMode="auto">
          <a:xfrm>
            <a:off x="765820" y="692696"/>
            <a:ext cx="9471139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 kern="12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2pPr>
            <a:lvl3pPr marL="11430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3pPr>
            <a:lvl4pPr marL="16002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4pPr>
            <a:lvl5pPr marL="20574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5pPr>
            <a:lvl6pPr marL="25146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6pPr>
            <a:lvl7pPr marL="29718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7pPr>
            <a:lvl8pPr marL="34290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8pPr>
            <a:lvl9pPr marL="38862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9pPr>
          </a:lstStyle>
          <a:p>
            <a:r>
              <a:rPr lang="pt-BR" sz="32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Atualizações</a:t>
            </a:r>
            <a:br>
              <a:rPr lang="pt-BR" sz="32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BR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08560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9591F3E3-EDDB-6F0E-B9C0-2ADD5998CE7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10036" y="1124744"/>
            <a:ext cx="6215106" cy="403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spaço Reservado para Conteúdo 4">
            <a:extLst>
              <a:ext uri="{FF2B5EF4-FFF2-40B4-BE49-F238E27FC236}">
                <a16:creationId xmlns:a16="http://schemas.microsoft.com/office/drawing/2014/main" id="{D143C4EC-7912-4AE9-6971-EE3238DEE64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5297" y="5658519"/>
            <a:ext cx="10399596" cy="434778"/>
          </a:xfrm>
        </p:spPr>
        <p:txBody>
          <a:bodyPr/>
          <a:lstStyle/>
          <a:p>
            <a:pPr algn="just"/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</a:t>
            </a:r>
          </a:p>
          <a:p>
            <a:pPr algn="just"/>
            <a:endParaRPr lang="pt-B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OBRIGADA!</a:t>
            </a:r>
          </a:p>
        </p:txBody>
      </p:sp>
    </p:spTree>
    <p:extLst>
      <p:ext uri="{BB962C8B-B14F-4D97-AF65-F5344CB8AC3E}">
        <p14:creationId xmlns:p14="http://schemas.microsoft.com/office/powerpoint/2010/main" val="1418274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6268" y="209183"/>
            <a:ext cx="8640960" cy="474838"/>
          </a:xfrm>
        </p:spPr>
        <p:txBody>
          <a:bodyPr/>
          <a:lstStyle/>
          <a:p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Cenário Geral Doses Aplicadas e Distribuídas</a:t>
            </a:r>
            <a:endParaRPr lang="pt-BR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C9617B0-BD53-4D96-A1CF-13CA197EB91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053852" y="6016802"/>
            <a:ext cx="3816424" cy="298315"/>
          </a:xfrm>
        </p:spPr>
        <p:txBody>
          <a:bodyPr/>
          <a:lstStyle/>
          <a:p>
            <a:pPr algn="just">
              <a:spcBef>
                <a:spcPts val="0"/>
              </a:spcBef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Fonte: Boletim epidemiológico Covid-19, 05/12/2022</a:t>
            </a:r>
          </a:p>
        </p:txBody>
      </p:sp>
      <p:sp>
        <p:nvSpPr>
          <p:cNvPr id="9" name="Espaço Reservado para Conteúdo 3">
            <a:extLst>
              <a:ext uri="{FF2B5EF4-FFF2-40B4-BE49-F238E27FC236}">
                <a16:creationId xmlns:a16="http://schemas.microsoft.com/office/drawing/2014/main" id="{6A22E625-C9C6-43B5-BCEA-7DBE3DDCE425}"/>
              </a:ext>
            </a:extLst>
          </p:cNvPr>
          <p:cNvSpPr txBox="1">
            <a:spLocks/>
          </p:cNvSpPr>
          <p:nvPr/>
        </p:nvSpPr>
        <p:spPr bwMode="auto">
          <a:xfrm>
            <a:off x="7606580" y="2852936"/>
            <a:ext cx="4440588" cy="2082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marL="0" indent="0" algn="l" defTabSz="449263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 kern="1200" spc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9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endParaRPr lang="pt-BR" sz="14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0"/>
              </a:spcBef>
            </a:pPr>
            <a:endParaRPr lang="pt-BR" sz="14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pt-BR" sz="1400" b="0" dirty="0">
                <a:latin typeface="Arial" panose="020B0604020202020204" pitchFamily="34" charset="0"/>
                <a:cs typeface="Arial" panose="020B0604020202020204" pitchFamily="34" charset="0"/>
              </a:rPr>
              <a:t>Legenda: </a:t>
            </a:r>
          </a:p>
          <a:p>
            <a:pPr algn="just">
              <a:spcBef>
                <a:spcPts val="0"/>
              </a:spcBef>
            </a:pPr>
            <a:r>
              <a:rPr lang="pt-BR" sz="1400" b="0" dirty="0">
                <a:latin typeface="Arial" panose="020B0604020202020204" pitchFamily="34" charset="0"/>
                <a:cs typeface="Arial" panose="020B0604020202020204" pitchFamily="34" charset="0"/>
              </a:rPr>
              <a:t>1 – Total de doses distribuídas pelo Ministério da Saúde ao Paraná. Esse número contabiliza tanto as doses já recebidas quanto aquelas que estão em processo de distribuição.</a:t>
            </a:r>
          </a:p>
          <a:p>
            <a:pPr algn="just">
              <a:spcBef>
                <a:spcPts val="0"/>
              </a:spcBef>
            </a:pPr>
            <a:r>
              <a:rPr lang="pt-BR" sz="1400" b="0" dirty="0">
                <a:latin typeface="Arial" panose="020B0604020202020204" pitchFamily="34" charset="0"/>
                <a:cs typeface="Arial" panose="020B0604020202020204" pitchFamily="34" charset="0"/>
              </a:rPr>
              <a:t>2 – Considera-se o total de pessoas que recebeu a primeira ou a dose única contra a COVID-19.</a:t>
            </a:r>
          </a:p>
          <a:p>
            <a:pPr algn="just">
              <a:spcBef>
                <a:spcPts val="0"/>
              </a:spcBef>
            </a:pPr>
            <a:r>
              <a:rPr lang="pt-BR" sz="1400" b="0" dirty="0">
                <a:latin typeface="Arial" panose="020B0604020202020204" pitchFamily="34" charset="0"/>
                <a:cs typeface="Arial" panose="020B0604020202020204" pitchFamily="34" charset="0"/>
              </a:rPr>
              <a:t>3 – DA: Imunossuprimidos que receberam mais uma dose, além das duas normais ou dose única.</a:t>
            </a:r>
          </a:p>
          <a:p>
            <a:pPr algn="just">
              <a:spcBef>
                <a:spcPts val="0"/>
              </a:spcBef>
            </a:pPr>
            <a:r>
              <a:rPr lang="pt-BR" sz="1400" b="0" dirty="0">
                <a:latin typeface="Arial" panose="020B0604020202020204" pitchFamily="34" charset="0"/>
                <a:cs typeface="Arial" panose="020B0604020202020204" pitchFamily="34" charset="0"/>
              </a:rPr>
              <a:t>4 – DR: Indivíduos que receberam mais uma dose, além do esquema primário.</a:t>
            </a:r>
          </a:p>
          <a:p>
            <a:pPr algn="just">
              <a:spcBef>
                <a:spcPts val="0"/>
              </a:spcBef>
            </a:pPr>
            <a:r>
              <a:rPr lang="pt-BR" sz="1400" b="0" dirty="0">
                <a:latin typeface="Arial" panose="020B0604020202020204" pitchFamily="34" charset="0"/>
                <a:cs typeface="Arial" panose="020B0604020202020204" pitchFamily="34" charset="0"/>
              </a:rPr>
              <a:t>5 – Engloba o quantitativo de doses aplicadas dos grupos: 1ª dose, 2ªdose e única, doses adicionais (DA) e doses de reforço (DR).</a:t>
            </a:r>
          </a:p>
          <a:p>
            <a:pPr algn="just">
              <a:spcBef>
                <a:spcPts val="0"/>
              </a:spcBef>
            </a:pPr>
            <a:r>
              <a:rPr lang="pt-BR" sz="1400" b="0" dirty="0">
                <a:latin typeface="Arial" panose="020B0604020202020204" pitchFamily="34" charset="0"/>
                <a:cs typeface="Arial" panose="020B0604020202020204" pitchFamily="34" charset="0"/>
              </a:rPr>
              <a:t>6 - Engloba o quantitativo de doses aplicadas de segundo reforço.</a:t>
            </a:r>
          </a:p>
          <a:p>
            <a:pPr algn="just">
              <a:spcBef>
                <a:spcPts val="0"/>
              </a:spcBef>
            </a:pPr>
            <a:endParaRPr lang="pt-BR" sz="14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9B5DFF91-F02B-46F0-9746-200E5BA50B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9836" y="714908"/>
            <a:ext cx="6312060" cy="5314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547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6210"/>
            <a:ext cx="11711036" cy="752509"/>
          </a:xfrm>
        </p:spPr>
        <p:txBody>
          <a:bodyPr/>
          <a:lstStyle/>
          <a:p>
            <a:pPr algn="l"/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Doses aplicadas em 2021 e 2022</a:t>
            </a:r>
            <a:endParaRPr lang="pt-B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Espaço Reservado para Conteúdo 3">
            <a:extLst>
              <a:ext uri="{FF2B5EF4-FFF2-40B4-BE49-F238E27FC236}">
                <a16:creationId xmlns:a16="http://schemas.microsoft.com/office/drawing/2014/main" id="{6AF14051-64C9-4BF3-9762-94E48D655576}"/>
              </a:ext>
            </a:extLst>
          </p:cNvPr>
          <p:cNvSpPr txBox="1">
            <a:spLocks/>
          </p:cNvSpPr>
          <p:nvPr/>
        </p:nvSpPr>
        <p:spPr bwMode="auto">
          <a:xfrm>
            <a:off x="1125860" y="5949280"/>
            <a:ext cx="3888432" cy="249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marL="0" indent="0" algn="l" defTabSz="449263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 kern="1200" spc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9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pt-BR" sz="1000" b="0" dirty="0">
                <a:latin typeface="Arial" panose="020B0604020202020204" pitchFamily="34" charset="0"/>
                <a:cs typeface="Arial" panose="020B0604020202020204" pitchFamily="34" charset="0"/>
              </a:rPr>
              <a:t>Fonte: Dados do </a:t>
            </a:r>
            <a:r>
              <a:rPr lang="pt-BR" sz="1000" b="0" dirty="0" err="1">
                <a:latin typeface="Arial" panose="020B0604020202020204" pitchFamily="34" charset="0"/>
                <a:cs typeface="Arial" panose="020B0604020202020204" pitchFamily="34" charset="0"/>
              </a:rPr>
              <a:t>OpenDatasus</a:t>
            </a:r>
            <a:r>
              <a:rPr lang="pt-BR" sz="1000" b="0" dirty="0">
                <a:latin typeface="Arial" panose="020B0604020202020204" pitchFamily="34" charset="0"/>
                <a:cs typeface="Arial" panose="020B0604020202020204" pitchFamily="34" charset="0"/>
              </a:rPr>
              <a:t>, 14/11/2022.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114D4002-D773-4CF9-9D0D-3803409ED5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0" y="724621"/>
            <a:ext cx="8456017" cy="5241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1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6210"/>
            <a:ext cx="11711036" cy="752509"/>
          </a:xfrm>
        </p:spPr>
        <p:txBody>
          <a:bodyPr/>
          <a:lstStyle/>
          <a:p>
            <a:pPr algn="l"/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Doses aplicadas contra Covid-19, por faixa etária e por dose – D1 e D2</a:t>
            </a:r>
            <a:endParaRPr lang="pt-B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Espaço Reservado para Conteúdo 3">
            <a:extLst>
              <a:ext uri="{FF2B5EF4-FFF2-40B4-BE49-F238E27FC236}">
                <a16:creationId xmlns:a16="http://schemas.microsoft.com/office/drawing/2014/main" id="{6AF14051-64C9-4BF3-9762-94E48D655576}"/>
              </a:ext>
            </a:extLst>
          </p:cNvPr>
          <p:cNvSpPr txBox="1">
            <a:spLocks/>
          </p:cNvSpPr>
          <p:nvPr/>
        </p:nvSpPr>
        <p:spPr bwMode="auto">
          <a:xfrm>
            <a:off x="1125860" y="5949280"/>
            <a:ext cx="3888432" cy="249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marL="0" indent="0" algn="l" defTabSz="449263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 kern="1200" spc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9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pt-BR" sz="1000" b="0" dirty="0">
                <a:latin typeface="Arial" panose="020B0604020202020204" pitchFamily="34" charset="0"/>
                <a:cs typeface="Arial" panose="020B0604020202020204" pitchFamily="34" charset="0"/>
              </a:rPr>
              <a:t>Fonte: Dados do </a:t>
            </a:r>
            <a:r>
              <a:rPr lang="pt-BR" sz="1000" b="0" dirty="0" err="1">
                <a:latin typeface="Arial" panose="020B0604020202020204" pitchFamily="34" charset="0"/>
                <a:cs typeface="Arial" panose="020B0604020202020204" pitchFamily="34" charset="0"/>
              </a:rPr>
              <a:t>OpenDatasus</a:t>
            </a:r>
            <a:r>
              <a:rPr lang="pt-BR" sz="1000" b="0" dirty="0">
                <a:latin typeface="Arial" panose="020B0604020202020204" pitchFamily="34" charset="0"/>
                <a:cs typeface="Arial" panose="020B0604020202020204" pitchFamily="34" charset="0"/>
              </a:rPr>
              <a:t>, 29/11/2022.</a:t>
            </a:r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00000000-0008-0000-00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1614733"/>
              </p:ext>
            </p:extLst>
          </p:nvPr>
        </p:nvGraphicFramePr>
        <p:xfrm>
          <a:off x="981844" y="931620"/>
          <a:ext cx="9334574" cy="4994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633791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788" y="442776"/>
            <a:ext cx="10774932" cy="752509"/>
          </a:xfrm>
        </p:spPr>
        <p:txBody>
          <a:bodyPr/>
          <a:lstStyle/>
          <a:p>
            <a:pPr algn="l"/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Doses aplicadas contra Covid-19, D1 e D2, pop de </a:t>
            </a:r>
            <a:r>
              <a:rPr lang="pt-BR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anos e mais 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no PR. </a:t>
            </a:r>
            <a:endParaRPr lang="pt-B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B20E4B0D-79EF-4652-A516-F933DB6343DD}"/>
              </a:ext>
            </a:extLst>
          </p:cNvPr>
          <p:cNvSpPr/>
          <p:nvPr/>
        </p:nvSpPr>
        <p:spPr>
          <a:xfrm>
            <a:off x="8966523" y="2665816"/>
            <a:ext cx="199080" cy="214560"/>
          </a:xfrm>
          <a:prstGeom prst="rect">
            <a:avLst/>
          </a:prstGeom>
          <a:solidFill>
            <a:srgbClr val="FFFF00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5E4F094D-BD86-42EA-8323-6C1A6F6C92FB}"/>
              </a:ext>
            </a:extLst>
          </p:cNvPr>
          <p:cNvSpPr/>
          <p:nvPr/>
        </p:nvSpPr>
        <p:spPr>
          <a:xfrm>
            <a:off x="8961791" y="3232794"/>
            <a:ext cx="199080" cy="214560"/>
          </a:xfrm>
          <a:prstGeom prst="rect">
            <a:avLst/>
          </a:prstGeom>
          <a:solidFill>
            <a:srgbClr val="00B050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</p:txBody>
      </p:sp>
      <p:sp>
        <p:nvSpPr>
          <p:cNvPr id="6" name="CaixaDeTexto 16">
            <a:extLst>
              <a:ext uri="{FF2B5EF4-FFF2-40B4-BE49-F238E27FC236}">
                <a16:creationId xmlns:a16="http://schemas.microsoft.com/office/drawing/2014/main" id="{386CD779-07FE-4846-88E1-BEED1C1FC76A}"/>
              </a:ext>
            </a:extLst>
          </p:cNvPr>
          <p:cNvSpPr/>
          <p:nvPr/>
        </p:nvSpPr>
        <p:spPr>
          <a:xfrm>
            <a:off x="9262764" y="2635323"/>
            <a:ext cx="1356438" cy="27554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pt-BR" sz="1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entre 75% e </a:t>
            </a:r>
            <a:r>
              <a:rPr lang="pt-BR" sz="1200" b="0" spc="-1" dirty="0">
                <a:solidFill>
                  <a:srgbClr val="000000"/>
                </a:solidFill>
                <a:latin typeface="Arial"/>
                <a:ea typeface="DejaVu Sans"/>
              </a:rPr>
              <a:t>95%</a:t>
            </a:r>
            <a:endParaRPr lang="pt-BR" sz="1200" b="0" strike="noStrike" spc="-1" dirty="0">
              <a:latin typeface="Arial"/>
            </a:endParaRPr>
          </a:p>
        </p:txBody>
      </p:sp>
      <p:sp>
        <p:nvSpPr>
          <p:cNvPr id="7" name="CaixaDeTexto 17">
            <a:extLst>
              <a:ext uri="{FF2B5EF4-FFF2-40B4-BE49-F238E27FC236}">
                <a16:creationId xmlns:a16="http://schemas.microsoft.com/office/drawing/2014/main" id="{34AEC32F-07F2-4CEF-A78C-046D95FE3744}"/>
              </a:ext>
            </a:extLst>
          </p:cNvPr>
          <p:cNvSpPr/>
          <p:nvPr/>
        </p:nvSpPr>
        <p:spPr>
          <a:xfrm>
            <a:off x="9238141" y="3181638"/>
            <a:ext cx="981977" cy="27554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pt-BR" sz="1200" b="0" spc="-1" dirty="0">
                <a:latin typeface="Arial"/>
              </a:rPr>
              <a:t>95</a:t>
            </a:r>
            <a:r>
              <a:rPr lang="pt-BR" sz="1200" b="0" strike="noStrike" spc="-1" dirty="0">
                <a:latin typeface="Arial"/>
              </a:rPr>
              <a:t>% e mais</a:t>
            </a:r>
          </a:p>
        </p:txBody>
      </p:sp>
      <p:sp>
        <p:nvSpPr>
          <p:cNvPr id="8" name="Espaço Reservado para Conteúdo 3">
            <a:extLst>
              <a:ext uri="{FF2B5EF4-FFF2-40B4-BE49-F238E27FC236}">
                <a16:creationId xmlns:a16="http://schemas.microsoft.com/office/drawing/2014/main" id="{6AF14051-64C9-4BF3-9762-94E48D655576}"/>
              </a:ext>
            </a:extLst>
          </p:cNvPr>
          <p:cNvSpPr txBox="1">
            <a:spLocks/>
          </p:cNvSpPr>
          <p:nvPr/>
        </p:nvSpPr>
        <p:spPr bwMode="auto">
          <a:xfrm>
            <a:off x="916079" y="6165578"/>
            <a:ext cx="3888432" cy="249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marL="0" indent="0" algn="l" defTabSz="449263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 kern="1200" spc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9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pt-BR" sz="1000" b="0" dirty="0">
                <a:latin typeface="Arial" panose="020B0604020202020204" pitchFamily="34" charset="0"/>
                <a:cs typeface="Arial" panose="020B0604020202020204" pitchFamily="34" charset="0"/>
              </a:rPr>
              <a:t>Fonte: Dados do </a:t>
            </a:r>
            <a:r>
              <a:rPr lang="pt-BR" sz="1000" b="0" dirty="0" err="1">
                <a:latin typeface="Arial" panose="020B0604020202020204" pitchFamily="34" charset="0"/>
                <a:cs typeface="Arial" panose="020B0604020202020204" pitchFamily="34" charset="0"/>
              </a:rPr>
              <a:t>OpenDatasus</a:t>
            </a:r>
            <a:r>
              <a:rPr lang="pt-BR" sz="1000" b="0" dirty="0">
                <a:latin typeface="Arial" panose="020B0604020202020204" pitchFamily="34" charset="0"/>
                <a:cs typeface="Arial" panose="020B0604020202020204" pitchFamily="34" charset="0"/>
              </a:rPr>
              <a:t>, 29/11/2022.</a:t>
            </a: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CF754BED-1FBF-4F5A-8D0D-ADD0C848DE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804" y="1340768"/>
            <a:ext cx="4295775" cy="4438650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A67E971F-9A7F-4DE4-B9BE-9B8E8FF236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5152" y="1340768"/>
            <a:ext cx="1312054" cy="443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018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764" y="361993"/>
            <a:ext cx="11350996" cy="504056"/>
          </a:xfrm>
        </p:spPr>
        <p:txBody>
          <a:bodyPr/>
          <a:lstStyle/>
          <a:p>
            <a:pPr algn="l"/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Doses aplicadas contra Covid-19, D1 e D2, pop de </a:t>
            </a:r>
            <a:r>
              <a:rPr lang="pt-BR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a 17 anos 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no PR. </a:t>
            </a:r>
            <a:endParaRPr lang="pt-B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Espaço Reservado para Conteúdo 3">
            <a:extLst>
              <a:ext uri="{FF2B5EF4-FFF2-40B4-BE49-F238E27FC236}">
                <a16:creationId xmlns:a16="http://schemas.microsoft.com/office/drawing/2014/main" id="{33283590-BFD6-4FFB-9E16-2F70D7E6CEDF}"/>
              </a:ext>
            </a:extLst>
          </p:cNvPr>
          <p:cNvSpPr txBox="1">
            <a:spLocks/>
          </p:cNvSpPr>
          <p:nvPr/>
        </p:nvSpPr>
        <p:spPr bwMode="auto">
          <a:xfrm>
            <a:off x="981844" y="5805264"/>
            <a:ext cx="3888432" cy="295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marL="0" indent="0" algn="l" defTabSz="449263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 kern="1200" spc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9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pt-BR" sz="1000" b="0" dirty="0">
                <a:latin typeface="Arial" panose="020B0604020202020204" pitchFamily="34" charset="0"/>
                <a:cs typeface="Arial" panose="020B0604020202020204" pitchFamily="34" charset="0"/>
              </a:rPr>
              <a:t>Fonte: Dados do </a:t>
            </a:r>
            <a:r>
              <a:rPr lang="pt-BR" sz="1000" b="0" dirty="0" err="1">
                <a:latin typeface="Arial" panose="020B0604020202020204" pitchFamily="34" charset="0"/>
                <a:cs typeface="Arial" panose="020B0604020202020204" pitchFamily="34" charset="0"/>
              </a:rPr>
              <a:t>OpenDatasus</a:t>
            </a:r>
            <a:r>
              <a:rPr lang="pt-BR" sz="1000" b="0" dirty="0">
                <a:latin typeface="Arial" panose="020B0604020202020204" pitchFamily="34" charset="0"/>
                <a:cs typeface="Arial" panose="020B0604020202020204" pitchFamily="34" charset="0"/>
              </a:rPr>
              <a:t>, 29/11/2022.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901FFDFB-0B8F-4103-A797-9354184AB6D1}"/>
              </a:ext>
            </a:extLst>
          </p:cNvPr>
          <p:cNvSpPr/>
          <p:nvPr/>
        </p:nvSpPr>
        <p:spPr>
          <a:xfrm>
            <a:off x="8174435" y="2595397"/>
            <a:ext cx="199080" cy="214560"/>
          </a:xfrm>
          <a:prstGeom prst="rect">
            <a:avLst/>
          </a:prstGeom>
          <a:solidFill>
            <a:srgbClr val="FF0000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dirty="0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AA1A77FB-AA27-4342-854B-F870790C98C2}"/>
              </a:ext>
            </a:extLst>
          </p:cNvPr>
          <p:cNvSpPr/>
          <p:nvPr/>
        </p:nvSpPr>
        <p:spPr>
          <a:xfrm>
            <a:off x="8157491" y="3204837"/>
            <a:ext cx="199080" cy="214560"/>
          </a:xfrm>
          <a:prstGeom prst="rect">
            <a:avLst/>
          </a:prstGeom>
          <a:solidFill>
            <a:srgbClr val="D79129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</p:txBody>
      </p:sp>
      <p:sp>
        <p:nvSpPr>
          <p:cNvPr id="10" name="CaixaDeTexto 16">
            <a:extLst>
              <a:ext uri="{FF2B5EF4-FFF2-40B4-BE49-F238E27FC236}">
                <a16:creationId xmlns:a16="http://schemas.microsoft.com/office/drawing/2014/main" id="{AB52EBEE-3406-4320-86D7-6784DCC2FCA1}"/>
              </a:ext>
            </a:extLst>
          </p:cNvPr>
          <p:cNvSpPr/>
          <p:nvPr/>
        </p:nvSpPr>
        <p:spPr>
          <a:xfrm>
            <a:off x="8470676" y="2564904"/>
            <a:ext cx="1262118" cy="27554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pt-BR" sz="1200" b="0" spc="-1" dirty="0">
                <a:solidFill>
                  <a:srgbClr val="000000"/>
                </a:solidFill>
                <a:latin typeface="Arial"/>
                <a:ea typeface="DejaVu Sans"/>
              </a:rPr>
              <a:t>Menor que 50%</a:t>
            </a:r>
            <a:endParaRPr lang="pt-BR" sz="1200" b="0" strike="noStrike" spc="-1" dirty="0">
              <a:latin typeface="Arial"/>
            </a:endParaRPr>
          </a:p>
        </p:txBody>
      </p:sp>
      <p:sp>
        <p:nvSpPr>
          <p:cNvPr id="11" name="CaixaDeTexto 17">
            <a:extLst>
              <a:ext uri="{FF2B5EF4-FFF2-40B4-BE49-F238E27FC236}">
                <a16:creationId xmlns:a16="http://schemas.microsoft.com/office/drawing/2014/main" id="{9A4514DE-3F72-4CCB-A2A1-EB943ED45D52}"/>
              </a:ext>
            </a:extLst>
          </p:cNvPr>
          <p:cNvSpPr/>
          <p:nvPr/>
        </p:nvSpPr>
        <p:spPr>
          <a:xfrm>
            <a:off x="8446053" y="3134363"/>
            <a:ext cx="1374072" cy="27554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pt-BR" sz="1200" b="0" strike="noStrike" spc="-1" dirty="0">
                <a:latin typeface="Arial"/>
              </a:rPr>
              <a:t>Entre 50% e 75%</a:t>
            </a: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62A944B7-1BFD-4CE9-ABB2-6C6EE78899D8}"/>
              </a:ext>
            </a:extLst>
          </p:cNvPr>
          <p:cNvSpPr/>
          <p:nvPr/>
        </p:nvSpPr>
        <p:spPr>
          <a:xfrm>
            <a:off x="8162223" y="3752685"/>
            <a:ext cx="199080" cy="214560"/>
          </a:xfrm>
          <a:prstGeom prst="rect">
            <a:avLst/>
          </a:prstGeom>
          <a:solidFill>
            <a:srgbClr val="FFFF00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5DC92306-D7F1-443C-A73B-9B788A4BCFE9}"/>
              </a:ext>
            </a:extLst>
          </p:cNvPr>
          <p:cNvSpPr/>
          <p:nvPr/>
        </p:nvSpPr>
        <p:spPr>
          <a:xfrm>
            <a:off x="8157491" y="4319663"/>
            <a:ext cx="199080" cy="214560"/>
          </a:xfrm>
          <a:prstGeom prst="rect">
            <a:avLst/>
          </a:prstGeom>
          <a:solidFill>
            <a:srgbClr val="00B050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</p:txBody>
      </p:sp>
      <p:sp>
        <p:nvSpPr>
          <p:cNvPr id="14" name="CaixaDeTexto 16">
            <a:extLst>
              <a:ext uri="{FF2B5EF4-FFF2-40B4-BE49-F238E27FC236}">
                <a16:creationId xmlns:a16="http://schemas.microsoft.com/office/drawing/2014/main" id="{DFA97150-B191-4091-98F2-15CEE6403FCA}"/>
              </a:ext>
            </a:extLst>
          </p:cNvPr>
          <p:cNvSpPr/>
          <p:nvPr/>
        </p:nvSpPr>
        <p:spPr>
          <a:xfrm>
            <a:off x="8458464" y="3722192"/>
            <a:ext cx="1356438" cy="27554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pt-BR" sz="1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entre 75% e </a:t>
            </a:r>
            <a:r>
              <a:rPr lang="pt-BR" sz="1200" b="0" spc="-1" dirty="0">
                <a:solidFill>
                  <a:srgbClr val="000000"/>
                </a:solidFill>
                <a:latin typeface="Arial"/>
                <a:ea typeface="DejaVu Sans"/>
              </a:rPr>
              <a:t>95%</a:t>
            </a:r>
            <a:endParaRPr lang="pt-BR" sz="1200" b="0" strike="noStrike" spc="-1" dirty="0">
              <a:latin typeface="Arial"/>
            </a:endParaRPr>
          </a:p>
        </p:txBody>
      </p:sp>
      <p:sp>
        <p:nvSpPr>
          <p:cNvPr id="15" name="CaixaDeTexto 17">
            <a:extLst>
              <a:ext uri="{FF2B5EF4-FFF2-40B4-BE49-F238E27FC236}">
                <a16:creationId xmlns:a16="http://schemas.microsoft.com/office/drawing/2014/main" id="{16F19726-B7BC-42CF-A3EB-3EA4B7B87087}"/>
              </a:ext>
            </a:extLst>
          </p:cNvPr>
          <p:cNvSpPr/>
          <p:nvPr/>
        </p:nvSpPr>
        <p:spPr>
          <a:xfrm>
            <a:off x="8433841" y="4268507"/>
            <a:ext cx="981977" cy="27554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pt-BR" sz="1200" b="0" spc="-1" dirty="0">
                <a:latin typeface="Arial"/>
              </a:rPr>
              <a:t>95</a:t>
            </a:r>
            <a:r>
              <a:rPr lang="pt-BR" sz="1200" b="0" strike="noStrike" spc="-1" dirty="0">
                <a:latin typeface="Arial"/>
              </a:rPr>
              <a:t>% e mais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75333789-0615-4C97-BD92-17CEEFA024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976" y="1209597"/>
            <a:ext cx="4305300" cy="4419600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73CB60AB-E37D-4A2A-A39B-BC50190471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1072" y="1209597"/>
            <a:ext cx="1253458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725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584" y="404396"/>
            <a:ext cx="11737304" cy="774238"/>
          </a:xfrm>
        </p:spPr>
        <p:txBody>
          <a:bodyPr/>
          <a:lstStyle/>
          <a:p>
            <a:pPr algn="l"/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Doses aplicadas contra Covid-19, D1 e D2, pop de </a:t>
            </a:r>
            <a:r>
              <a:rPr lang="pt-BR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05 a 11 anos 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no PR. </a:t>
            </a:r>
            <a:b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E4D9D6C4-B77D-4BFD-860B-670603746527}"/>
              </a:ext>
            </a:extLst>
          </p:cNvPr>
          <p:cNvSpPr/>
          <p:nvPr/>
        </p:nvSpPr>
        <p:spPr>
          <a:xfrm>
            <a:off x="8174435" y="2595397"/>
            <a:ext cx="199080" cy="214560"/>
          </a:xfrm>
          <a:prstGeom prst="rect">
            <a:avLst/>
          </a:prstGeom>
          <a:solidFill>
            <a:srgbClr val="FF0000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dirty="0"/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39BA7094-B936-4505-A975-0E0CD9E379D1}"/>
              </a:ext>
            </a:extLst>
          </p:cNvPr>
          <p:cNvSpPr/>
          <p:nvPr/>
        </p:nvSpPr>
        <p:spPr>
          <a:xfrm>
            <a:off x="8157491" y="3204837"/>
            <a:ext cx="199080" cy="214560"/>
          </a:xfrm>
          <a:prstGeom prst="rect">
            <a:avLst/>
          </a:prstGeom>
          <a:solidFill>
            <a:srgbClr val="D79129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</p:txBody>
      </p:sp>
      <p:sp>
        <p:nvSpPr>
          <p:cNvPr id="12" name="CaixaDeTexto 16">
            <a:extLst>
              <a:ext uri="{FF2B5EF4-FFF2-40B4-BE49-F238E27FC236}">
                <a16:creationId xmlns:a16="http://schemas.microsoft.com/office/drawing/2014/main" id="{498BDC15-A702-488B-9ECA-FF8841472F02}"/>
              </a:ext>
            </a:extLst>
          </p:cNvPr>
          <p:cNvSpPr/>
          <p:nvPr/>
        </p:nvSpPr>
        <p:spPr>
          <a:xfrm>
            <a:off x="8470676" y="2564904"/>
            <a:ext cx="1262118" cy="27554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pt-BR" sz="1200" b="0" spc="-1" dirty="0">
                <a:solidFill>
                  <a:srgbClr val="000000"/>
                </a:solidFill>
                <a:latin typeface="Arial"/>
                <a:ea typeface="DejaVu Sans"/>
              </a:rPr>
              <a:t>Menor que 50%</a:t>
            </a:r>
            <a:endParaRPr lang="pt-BR" sz="1200" b="0" strike="noStrike" spc="-1" dirty="0">
              <a:latin typeface="Arial"/>
            </a:endParaRPr>
          </a:p>
        </p:txBody>
      </p:sp>
      <p:sp>
        <p:nvSpPr>
          <p:cNvPr id="13" name="CaixaDeTexto 17">
            <a:extLst>
              <a:ext uri="{FF2B5EF4-FFF2-40B4-BE49-F238E27FC236}">
                <a16:creationId xmlns:a16="http://schemas.microsoft.com/office/drawing/2014/main" id="{8D1DC2DA-2D3F-4C9C-8581-A46A91950DB5}"/>
              </a:ext>
            </a:extLst>
          </p:cNvPr>
          <p:cNvSpPr/>
          <p:nvPr/>
        </p:nvSpPr>
        <p:spPr>
          <a:xfrm>
            <a:off x="8446053" y="3134363"/>
            <a:ext cx="1374072" cy="27554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pt-BR" sz="1200" b="0" strike="noStrike" spc="-1" dirty="0">
                <a:latin typeface="Arial"/>
              </a:rPr>
              <a:t>Entre 50% e 75%</a:t>
            </a:r>
          </a:p>
        </p:txBody>
      </p:sp>
      <p:sp>
        <p:nvSpPr>
          <p:cNvPr id="10" name="Espaço Reservado para Conteúdo 3">
            <a:extLst>
              <a:ext uri="{FF2B5EF4-FFF2-40B4-BE49-F238E27FC236}">
                <a16:creationId xmlns:a16="http://schemas.microsoft.com/office/drawing/2014/main" id="{A2FF90D6-98B1-48A2-B351-1D0C929B5368}"/>
              </a:ext>
            </a:extLst>
          </p:cNvPr>
          <p:cNvSpPr txBox="1">
            <a:spLocks/>
          </p:cNvSpPr>
          <p:nvPr/>
        </p:nvSpPr>
        <p:spPr bwMode="auto">
          <a:xfrm>
            <a:off x="837828" y="5949280"/>
            <a:ext cx="3888432" cy="249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marL="0" indent="0" algn="l" defTabSz="449263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 kern="1200" spc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9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pt-BR" sz="1000" b="0" dirty="0">
                <a:latin typeface="Arial" panose="020B0604020202020204" pitchFamily="34" charset="0"/>
                <a:cs typeface="Arial" panose="020B0604020202020204" pitchFamily="34" charset="0"/>
              </a:rPr>
              <a:t>Fonte: Dados do </a:t>
            </a:r>
            <a:r>
              <a:rPr lang="pt-BR" sz="1000" b="0" dirty="0" err="1">
                <a:latin typeface="Arial" panose="020B0604020202020204" pitchFamily="34" charset="0"/>
                <a:cs typeface="Arial" panose="020B0604020202020204" pitchFamily="34" charset="0"/>
              </a:rPr>
              <a:t>OpenDatasus</a:t>
            </a:r>
            <a:r>
              <a:rPr lang="pt-BR" sz="1000" b="0" dirty="0">
                <a:latin typeface="Arial" panose="020B0604020202020204" pitchFamily="34" charset="0"/>
                <a:cs typeface="Arial" panose="020B0604020202020204" pitchFamily="34" charset="0"/>
              </a:rPr>
              <a:t>, 29/11/2022.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7331219E-3B0E-440C-808E-6D22A25D3166}"/>
              </a:ext>
            </a:extLst>
          </p:cNvPr>
          <p:cNvSpPr/>
          <p:nvPr/>
        </p:nvSpPr>
        <p:spPr>
          <a:xfrm>
            <a:off x="8162223" y="3752685"/>
            <a:ext cx="199080" cy="214560"/>
          </a:xfrm>
          <a:prstGeom prst="rect">
            <a:avLst/>
          </a:prstGeom>
          <a:solidFill>
            <a:srgbClr val="FFFF00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FB7CCCFB-2280-4D3F-8AA5-E9B5A18927B8}"/>
              </a:ext>
            </a:extLst>
          </p:cNvPr>
          <p:cNvSpPr/>
          <p:nvPr/>
        </p:nvSpPr>
        <p:spPr>
          <a:xfrm>
            <a:off x="8157491" y="4319663"/>
            <a:ext cx="199080" cy="214560"/>
          </a:xfrm>
          <a:prstGeom prst="rect">
            <a:avLst/>
          </a:prstGeom>
          <a:solidFill>
            <a:srgbClr val="00B050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</p:txBody>
      </p:sp>
      <p:sp>
        <p:nvSpPr>
          <p:cNvPr id="15" name="CaixaDeTexto 16">
            <a:extLst>
              <a:ext uri="{FF2B5EF4-FFF2-40B4-BE49-F238E27FC236}">
                <a16:creationId xmlns:a16="http://schemas.microsoft.com/office/drawing/2014/main" id="{3B7538EC-4579-4762-B749-2A8419FB4E36}"/>
              </a:ext>
            </a:extLst>
          </p:cNvPr>
          <p:cNvSpPr/>
          <p:nvPr/>
        </p:nvSpPr>
        <p:spPr>
          <a:xfrm>
            <a:off x="8458464" y="3722192"/>
            <a:ext cx="1356438" cy="27554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pt-BR" sz="1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entre 75% e </a:t>
            </a:r>
            <a:r>
              <a:rPr lang="pt-BR" sz="1200" b="0" spc="-1" dirty="0">
                <a:solidFill>
                  <a:srgbClr val="000000"/>
                </a:solidFill>
                <a:latin typeface="Arial"/>
                <a:ea typeface="DejaVu Sans"/>
              </a:rPr>
              <a:t>95%</a:t>
            </a:r>
            <a:endParaRPr lang="pt-BR" sz="1200" b="0" strike="noStrike" spc="-1" dirty="0">
              <a:latin typeface="Arial"/>
            </a:endParaRPr>
          </a:p>
        </p:txBody>
      </p:sp>
      <p:sp>
        <p:nvSpPr>
          <p:cNvPr id="16" name="CaixaDeTexto 17">
            <a:extLst>
              <a:ext uri="{FF2B5EF4-FFF2-40B4-BE49-F238E27FC236}">
                <a16:creationId xmlns:a16="http://schemas.microsoft.com/office/drawing/2014/main" id="{AD686418-1987-4E1B-A776-6288FEA1C168}"/>
              </a:ext>
            </a:extLst>
          </p:cNvPr>
          <p:cNvSpPr/>
          <p:nvPr/>
        </p:nvSpPr>
        <p:spPr>
          <a:xfrm>
            <a:off x="8433841" y="4268507"/>
            <a:ext cx="981977" cy="27554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pt-BR" sz="1200" b="0" spc="-1" dirty="0">
                <a:latin typeface="Arial"/>
              </a:rPr>
              <a:t>95</a:t>
            </a:r>
            <a:r>
              <a:rPr lang="pt-BR" sz="1200" b="0" strike="noStrike" spc="-1" dirty="0">
                <a:latin typeface="Arial"/>
              </a:rPr>
              <a:t>% e mais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2634E88A-42D3-4343-92DE-F52307676C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2284" y="1204913"/>
            <a:ext cx="1279290" cy="4421896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4B56DF71-9504-4692-8058-A4F596BB5D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584" y="1178634"/>
            <a:ext cx="4562475" cy="444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655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780" y="515844"/>
            <a:ext cx="9001000" cy="504056"/>
          </a:xfrm>
        </p:spPr>
        <p:txBody>
          <a:bodyPr/>
          <a:lstStyle/>
          <a:p>
            <a:pPr algn="l"/>
            <a:r>
              <a:rPr lang="pt-BR" sz="2800" b="1" dirty="0">
                <a:latin typeface="Arial" panose="020B0604020202020204" pitchFamily="34" charset="0"/>
                <a:cs typeface="Arial" panose="020B0604020202020204" pitchFamily="34" charset="0"/>
              </a:rPr>
              <a:t>Total de Faltosos por dose - Paraná</a:t>
            </a:r>
            <a:b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Espaço Reservado para Conteúdo 3">
            <a:extLst>
              <a:ext uri="{FF2B5EF4-FFF2-40B4-BE49-F238E27FC236}">
                <a16:creationId xmlns:a16="http://schemas.microsoft.com/office/drawing/2014/main" id="{DAA3E12B-D8BD-44D3-8C3C-5BEBD2E4E0CF}"/>
              </a:ext>
            </a:extLst>
          </p:cNvPr>
          <p:cNvSpPr txBox="1">
            <a:spLocks/>
          </p:cNvSpPr>
          <p:nvPr/>
        </p:nvSpPr>
        <p:spPr bwMode="auto">
          <a:xfrm>
            <a:off x="189756" y="5949280"/>
            <a:ext cx="3888432" cy="360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marL="0" indent="0" algn="l" defTabSz="449263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 kern="1200" spc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9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pt-BR" sz="1000" b="0" dirty="0">
                <a:latin typeface="Arial" panose="020B0604020202020204" pitchFamily="34" charset="0"/>
                <a:cs typeface="Arial" panose="020B0604020202020204" pitchFamily="34" charset="0"/>
              </a:rPr>
              <a:t>Fonte: </a:t>
            </a:r>
            <a:r>
              <a:rPr lang="pt-BR" sz="1000" b="0" dirty="0" err="1">
                <a:latin typeface="Arial" panose="020B0604020202020204" pitchFamily="34" charset="0"/>
                <a:cs typeface="Arial" panose="020B0604020202020204" pitchFamily="34" charset="0"/>
              </a:rPr>
              <a:t>LocalizaSus</a:t>
            </a:r>
            <a:r>
              <a:rPr lang="pt-BR" sz="1000" b="0" dirty="0">
                <a:latin typeface="Arial" panose="020B0604020202020204" pitchFamily="34" charset="0"/>
                <a:cs typeface="Arial" panose="020B0604020202020204" pitchFamily="34" charset="0"/>
              </a:rPr>
              <a:t>, 05/12/2022.</a:t>
            </a:r>
          </a:p>
        </p:txBody>
      </p:sp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0BFC3EE5-3154-4A93-862A-059E61EBBB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9859291"/>
              </p:ext>
            </p:extLst>
          </p:nvPr>
        </p:nvGraphicFramePr>
        <p:xfrm>
          <a:off x="2926060" y="2177865"/>
          <a:ext cx="5832649" cy="25022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5603">
                  <a:extLst>
                    <a:ext uri="{9D8B030D-6E8A-4147-A177-3AD203B41FA5}">
                      <a16:colId xmlns:a16="http://schemas.microsoft.com/office/drawing/2014/main" val="4010068670"/>
                    </a:ext>
                  </a:extLst>
                </a:gridCol>
                <a:gridCol w="2253523">
                  <a:extLst>
                    <a:ext uri="{9D8B030D-6E8A-4147-A177-3AD203B41FA5}">
                      <a16:colId xmlns:a16="http://schemas.microsoft.com/office/drawing/2014/main" val="2353329493"/>
                    </a:ext>
                  </a:extLst>
                </a:gridCol>
                <a:gridCol w="2253523">
                  <a:extLst>
                    <a:ext uri="{9D8B030D-6E8A-4147-A177-3AD203B41FA5}">
                      <a16:colId xmlns:a16="http://schemas.microsoft.com/office/drawing/2014/main" val="3016391094"/>
                    </a:ext>
                  </a:extLst>
                </a:gridCol>
              </a:tblGrid>
              <a:tr h="500454">
                <a:tc>
                  <a:txBody>
                    <a:bodyPr/>
                    <a:lstStyle/>
                    <a:p>
                      <a:r>
                        <a:rPr lang="pt-BR" dirty="0"/>
                        <a:t>Faltosos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População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Público alvo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1041165"/>
                  </a:ext>
                </a:extLst>
              </a:tr>
              <a:tr h="500454">
                <a:tc>
                  <a:txBody>
                    <a:bodyPr/>
                    <a:lstStyle/>
                    <a:p>
                      <a:r>
                        <a:rPr lang="pt-BR" dirty="0"/>
                        <a:t>D1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846.853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pt-BR" dirty="0"/>
                        <a:t>3 anos 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1877071"/>
                  </a:ext>
                </a:extLst>
              </a:tr>
              <a:tr h="500454">
                <a:tc>
                  <a:txBody>
                    <a:bodyPr/>
                    <a:lstStyle/>
                    <a:p>
                      <a:r>
                        <a:rPr lang="pt-BR" dirty="0"/>
                        <a:t>D2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457.208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7394740"/>
                  </a:ext>
                </a:extLst>
              </a:tr>
              <a:tr h="500454">
                <a:tc>
                  <a:txBody>
                    <a:bodyPr/>
                    <a:lstStyle/>
                    <a:p>
                      <a:r>
                        <a:rPr lang="pt-BR" dirty="0"/>
                        <a:t>1REF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2.525.011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12 anos 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8799113"/>
                  </a:ext>
                </a:extLst>
              </a:tr>
              <a:tr h="500454">
                <a:tc>
                  <a:txBody>
                    <a:bodyPr/>
                    <a:lstStyle/>
                    <a:p>
                      <a:r>
                        <a:rPr lang="pt-BR" dirty="0"/>
                        <a:t>2REF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4.405.930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18 anos 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53678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48970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191478-F845-824F-9640-7B29C3FB42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1844" y="1654152"/>
            <a:ext cx="9471139" cy="432048"/>
          </a:xfrm>
        </p:spPr>
        <p:txBody>
          <a:bodyPr/>
          <a:lstStyle/>
          <a:p>
            <a:pPr algn="l"/>
            <a:r>
              <a:rPr lang="pt-PT" sz="24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Arial MT"/>
              </a:rPr>
              <a:t>Pfizer Baby – aprovação Anvisa para faixa etária de 6m a 4 anos</a:t>
            </a:r>
            <a:br>
              <a:rPr lang="pt-PT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br>
              <a:rPr lang="pt-PT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b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br>
              <a:rPr lang="pt-B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</a:rPr>
            </a:br>
            <a:br>
              <a:rPr lang="pt-PT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MT"/>
                <a:cs typeface="Arial" panose="020B0604020202020204" pitchFamily="34" charset="0"/>
              </a:rPr>
            </a:br>
            <a:b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AutoShape 2">
            <a:extLst>
              <a:ext uri="{FF2B5EF4-FFF2-40B4-BE49-F238E27FC236}">
                <a16:creationId xmlns:a16="http://schemas.microsoft.com/office/drawing/2014/main" id="{D9FA7112-32ED-770A-9CAF-4D0991A7639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2013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395A96A0-2076-453F-8DB2-37A19D04B963}"/>
              </a:ext>
            </a:extLst>
          </p:cNvPr>
          <p:cNvSpPr txBox="1">
            <a:spLocks/>
          </p:cNvSpPr>
          <p:nvPr/>
        </p:nvSpPr>
        <p:spPr bwMode="auto">
          <a:xfrm>
            <a:off x="765820" y="692696"/>
            <a:ext cx="9471139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 kern="12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2pPr>
            <a:lvl3pPr marL="11430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3pPr>
            <a:lvl4pPr marL="16002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4pPr>
            <a:lvl5pPr marL="20574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5pPr>
            <a:lvl6pPr marL="25146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6pPr>
            <a:lvl7pPr marL="29718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7pPr>
            <a:lvl8pPr marL="34290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8pPr>
            <a:lvl9pPr marL="38862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9pPr>
          </a:lstStyle>
          <a:p>
            <a:r>
              <a:rPr lang="pt-BR" sz="32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Atualizações</a:t>
            </a:r>
            <a:br>
              <a:rPr lang="pt-BR" sz="32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BR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E5F9022F-D35D-4287-A1E0-D25E6E7B77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1463" y="2492896"/>
            <a:ext cx="88011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12510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Calibri Light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pt-BR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pt-BR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16743</TotalTime>
  <Words>903</Words>
  <Application>Microsoft Office PowerPoint</Application>
  <PresentationFormat>Personalizar</PresentationFormat>
  <Paragraphs>79</Paragraphs>
  <Slides>18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18</vt:i4>
      </vt:variant>
    </vt:vector>
  </HeadingPairs>
  <TitlesOfParts>
    <vt:vector size="28" baseType="lpstr">
      <vt:lpstr>Microsoft YaHei</vt:lpstr>
      <vt:lpstr>Arial</vt:lpstr>
      <vt:lpstr>Arial MT</vt:lpstr>
      <vt:lpstr>Calibri</vt:lpstr>
      <vt:lpstr>Calibri Light</vt:lpstr>
      <vt:lpstr>DejaVu Sans</vt:lpstr>
      <vt:lpstr>Segoe UI</vt:lpstr>
      <vt:lpstr>Times New Roman</vt:lpstr>
      <vt:lpstr>Wingdings</vt:lpstr>
      <vt:lpstr>Tema do Office</vt:lpstr>
      <vt:lpstr>Apresentação do PowerPoint</vt:lpstr>
      <vt:lpstr>Cenário Geral Doses Aplicadas e Distribuídas</vt:lpstr>
      <vt:lpstr>Doses aplicadas em 2021 e 2022</vt:lpstr>
      <vt:lpstr>Doses aplicadas contra Covid-19, por faixa etária e por dose – D1 e D2</vt:lpstr>
      <vt:lpstr>Doses aplicadas contra Covid-19, D1 e D2, pop de 5 anos e mais no PR. </vt:lpstr>
      <vt:lpstr>Doses aplicadas contra Covid-19, D1 e D2, pop de 12 a 17 anos no PR. </vt:lpstr>
      <vt:lpstr>Doses aplicadas contra Covid-19, D1 e D2, pop de 05 a 11 anos no PR.  </vt:lpstr>
      <vt:lpstr>Total de Faltosos por dose - Paraná </vt:lpstr>
      <vt:lpstr>Pfizer Baby – aprovação Anvisa para faixa etária de 6m a 4 anos      </vt:lpstr>
      <vt:lpstr>Pfizer Baby – Nota Técnica nº 114/2022 – DEIDT/SVS/MS   Vacinação de crianças com comorbidades de 6 meses a 2 anos, 11 meses e 29 dias.   População estimada no PR  377.702   Não temos a população de crianças com comorbidades    Esquema vacinal: D1, D2 e D3  53.580 doses     </vt:lpstr>
      <vt:lpstr>Pfizer Baby   Deliberação CIB nº 262/2022 – 16/11/2022   Aprova “ad referendum” o início da vacinação de crianças de 6 meses a 2 anos de idade com comorbidades no estado do Paraná, sendo o esquema de vacinação primário, conforme definido pelo Programa Nacional de Imunizações (PNI). A fim de evitar perdas de doses por validade após a reconstituição desta vacina, os municípios devem desenvolver estratégias de agendamento para aplicação das doses. As doses remanescentes deste público poderão ser ofertadas para as crianças sem comorbidades. A distribuição das doses de vacina será realizada de forma proporcional para todos os municípios, considerando o quantitativo de doses recebidas do Ministério da Saúde e a estimativa populacional SINASC 2020 desta faixa etária.     </vt:lpstr>
      <vt:lpstr>Dose de reforço  Deliberação CIB nº 254/2022 – 08/11/2022    Aprova “Ad Referendum” a aplicação imediata da segunda dose de reforço de vacina contra a COVID-19 em pessoas acima de 18 anos de idade, enquanto houver disponibilidade de doses, desde que realizada 4 meses após a primeira dose de reforço. Na sequência, a depender da disponibilidade de doses enviadas pelo Ministério da Saúde, será realizada distribuição de forma equânime aos municípios paranaenses.    </vt:lpstr>
      <vt:lpstr>Distribuição de doses no quadrimestre     </vt:lpstr>
      <vt:lpstr>Vacina Astrazeneca  Estabelecido Termo de Cooperação Técnica nº 05/2022 entre Ministério da Saúde e Fiocruz   Prazo para finalização: final de out/2022   Doses remanescentes deverão ser descartadas   Aguardando informação de quais lotes terão logística reversa    </vt:lpstr>
      <vt:lpstr>Vacina Janssen     </vt:lpstr>
      <vt:lpstr>Vacina Janssen   Institui o terceiro reforço para a população de 40 anos e mais que iniciou esquema vacinal com Janssen         </vt:lpstr>
      <vt:lpstr>Vacina Coronavac  vacina de escolha para pop. de 3 e 4 anos    municípios iniciaram a vacinação com estoques remanescentes   Sesa recebeu apenas 47.820 doses em novembro (D1 e D2)   aguardando novo envio do Ministério da Saúde        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SESA</dc:creator>
  <cp:lastModifiedBy>Virginia Dobkowski Franco dos Santos</cp:lastModifiedBy>
  <cp:revision>1192</cp:revision>
  <cp:lastPrinted>2021-06-14T23:43:57Z</cp:lastPrinted>
  <dcterms:created xsi:type="dcterms:W3CDTF">2019-05-27T16:04:40Z</dcterms:created>
  <dcterms:modified xsi:type="dcterms:W3CDTF">2022-12-06T11:59:46Z</dcterms:modified>
</cp:coreProperties>
</file>