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7.xml" ContentType="application/vnd.openxmlformats-officedocument.drawingml.chart+xml"/>
  <Override PartName="/ppt/notesSlides/notesSlide21.xml" ContentType="application/vnd.openxmlformats-officedocument.presentationml.notesSlide+xml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28"/>
  </p:notesMasterIdLst>
  <p:sldIdLst>
    <p:sldId id="256" r:id="rId3"/>
    <p:sldId id="257" r:id="rId4"/>
    <p:sldId id="287" r:id="rId5"/>
    <p:sldId id="282" r:id="rId6"/>
    <p:sldId id="258" r:id="rId7"/>
    <p:sldId id="260" r:id="rId8"/>
    <p:sldId id="264" r:id="rId9"/>
    <p:sldId id="290" r:id="rId10"/>
    <p:sldId id="289" r:id="rId11"/>
    <p:sldId id="265" r:id="rId12"/>
    <p:sldId id="267" r:id="rId13"/>
    <p:sldId id="269" r:id="rId14"/>
    <p:sldId id="271" r:id="rId15"/>
    <p:sldId id="294" r:id="rId16"/>
    <p:sldId id="295" r:id="rId17"/>
    <p:sldId id="298" r:id="rId18"/>
    <p:sldId id="302" r:id="rId19"/>
    <p:sldId id="301" r:id="rId20"/>
    <p:sldId id="307" r:id="rId21"/>
    <p:sldId id="303" r:id="rId22"/>
    <p:sldId id="306" r:id="rId23"/>
    <p:sldId id="304" r:id="rId24"/>
    <p:sldId id="305" r:id="rId25"/>
    <p:sldId id="309" r:id="rId26"/>
    <p:sldId id="278" r:id="rId2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B0BB1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A488322-F2BA-4B5B-9748-0D474271808F}" styleName="Estilo Médio 3 - Ênfas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78" autoAdjust="0"/>
    <p:restoredTop sz="95857" autoAdjust="0"/>
  </p:normalViewPr>
  <p:slideViewPr>
    <p:cSldViewPr snapToGrid="0">
      <p:cViewPr varScale="1">
        <p:scale>
          <a:sx n="111" d="100"/>
          <a:sy n="111" d="100"/>
        </p:scale>
        <p:origin x="-161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luster.arquivos.parana\sesa\UN\LACEN-SJP\Bio_Molecular\V&#237;rus%20DEN-CHIK-ZIKA\Registro%20anual\quantitativo%20Arbo%202019\Resumo%20Arbo%202019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luster.arquivos.parana\sesa\UN\LACEN-SJP\Bio_Molecular\V&#237;rus%20DEN-CHIK-ZIKA\Registro%20anual\quantitativo%20Arbo%202019\Resumo%20Arbo%202019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cluster.arquivos.parana\sesa\UN\LACEN-SJP\Bio_Molecular\V&#237;rus%20DEN-CHIK-ZIKA\Registro%20anual\quantitativo%20Arbo%202019\Resumo%20Arbo%202019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cluster.arquivos.parana\sesa\UN\LACEN-SJP\Bio_Molecular\V&#237;rus%20DEN-CHIK-ZIKA\Registro%20anual\quantitativo%20Arbo%202019\Resumo%20Arbo%202019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cluster.arquivos.parana\sesa\UN\LACEN-SJP\Bio_Molecular\V&#237;rus%20DEN-CHIK-ZIKA\Registro%20anual\quantitativo%20Arbo%202019\Resumo%20Arbo%202019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cluster.arquivos.parana\sesa\UN\LACEN-SJP\Bio_Molecular\V&#237;rus%20DEN-CHIK-ZIKA\Registro%20anual\quantitativo%20Arbo%202019\Resumo%20Arbo%202019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Planilha_do_Microsoft_Office_Excel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BR"/>
  <c:chart>
    <c:title>
      <c:tx>
        <c:rich>
          <a:bodyPr/>
          <a:lstStyle/>
          <a:p>
            <a:pPr>
              <a:defRPr sz="1100"/>
            </a:pPr>
            <a:r>
              <a:rPr lang="en-US" sz="1200" b="1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ARBOVIROSES 2016 </a:t>
            </a:r>
          </a:p>
          <a:p>
            <a:pPr>
              <a:defRPr sz="1100"/>
            </a:pPr>
            <a:r>
              <a:rPr lang="en-US" sz="1200" b="1" i="0" baseline="0" dirty="0" err="1">
                <a:latin typeface="Calibri" panose="020F0502020204030204" pitchFamily="34" charset="0"/>
                <a:cs typeface="Calibri" panose="020F0502020204030204" pitchFamily="34" charset="0"/>
              </a:rPr>
              <a:t>qRT</a:t>
            </a:r>
            <a:r>
              <a:rPr lang="en-US" sz="1200" b="1" i="0" baseline="0" dirty="0">
                <a:latin typeface="Calibri" panose="020F0502020204030204" pitchFamily="34" charset="0"/>
                <a:cs typeface="Calibri" panose="020F0502020204030204" pitchFamily="34" charset="0"/>
              </a:rPr>
              <a:t>-PCR n= 31.124</a:t>
            </a:r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.11476876124581957"/>
          <c:y val="0.26371231904660647"/>
          <c:w val="0.54869644970222109"/>
          <c:h val="0.63824851211453004"/>
        </c:manualLayout>
      </c:layout>
      <c:pie3DChart>
        <c:varyColors val="1"/>
        <c:dLbls/>
      </c:pie3DChart>
    </c:plotArea>
    <c:plotVisOnly val="1"/>
    <c:dispBlanksAs val="zero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BR"/>
  <c:chart>
    <c:title>
      <c:tx>
        <c:rich>
          <a:bodyPr/>
          <a:lstStyle/>
          <a:p>
            <a:pPr>
              <a:defRPr sz="1100"/>
            </a:pPr>
            <a:r>
              <a:rPr lang="en-US" sz="1100" b="1" i="0" baseline="0" dirty="0"/>
              <a:t>ARBOVIROSES 2016 </a:t>
            </a:r>
          </a:p>
          <a:p>
            <a:pPr>
              <a:defRPr sz="1100"/>
            </a:pPr>
            <a:r>
              <a:rPr lang="en-US" sz="1100" b="1" i="0" baseline="0" dirty="0" err="1"/>
              <a:t>qRT</a:t>
            </a:r>
            <a:r>
              <a:rPr lang="en-US" sz="1100" b="1" i="0" baseline="0" dirty="0"/>
              <a:t>-PCR n= 31.124</a:t>
            </a:r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.11476876124581957"/>
          <c:y val="0.26371231904660647"/>
          <c:w val="0.54869644970222109"/>
          <c:h val="0.63824851211453004"/>
        </c:manualLayout>
      </c:layout>
      <c:pie3DChart>
        <c:varyColors val="1"/>
        <c:ser>
          <c:idx val="0"/>
          <c:order val="0"/>
          <c:explosion val="25"/>
          <c:dPt>
            <c:idx val="0"/>
            <c:spPr>
              <a:solidFill>
                <a:schemeClr val="bg2">
                  <a:lumMod val="9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C75-486D-8DA0-CD44140806F1}"/>
              </c:ext>
            </c:extLst>
          </c:dPt>
          <c:dPt>
            <c:idx val="1"/>
            <c:spPr>
              <a:solidFill>
                <a:schemeClr val="bg1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C75-486D-8DA0-CD44140806F1}"/>
              </c:ext>
            </c:extLst>
          </c:dPt>
          <c:dPt>
            <c:idx val="2"/>
            <c:spPr>
              <a:solidFill>
                <a:srgbClr val="FF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C75-486D-8DA0-CD44140806F1}"/>
              </c:ext>
            </c:extLst>
          </c:dPt>
          <c:dPt>
            <c:idx val="3"/>
            <c:spPr>
              <a:solidFill>
                <a:srgbClr val="00B05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C75-486D-8DA0-CD44140806F1}"/>
              </c:ext>
            </c:extLst>
          </c:dPt>
          <c:dLbls>
            <c:dLbl>
              <c:idx val="0"/>
              <c:layout>
                <c:manualLayout>
                  <c:x val="-0.11410359109735556"/>
                  <c:y val="-1.2273832743384141E-2"/>
                </c:manualLayout>
              </c:layout>
              <c:showPercent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EC75-486D-8DA0-CD44140806F1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6.1131794941817329E-2"/>
                  <c:y val="5.953815406101761E-2"/>
                </c:manualLayout>
              </c:layout>
              <c:showPercent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EC75-486D-8DA0-CD44140806F1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14944821203707942"/>
                  <c:y val="-9.6732403862361243E-3"/>
                </c:manualLayout>
              </c:layout>
              <c:showPercent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EC75-486D-8DA0-CD44140806F1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Percent val="1"/>
            <c:showLeaderLines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Plan1!$O$2:$O$5</c:f>
              <c:strCache>
                <c:ptCount val="4"/>
                <c:pt idx="0">
                  <c:v>Cancelado</c:v>
                </c:pt>
                <c:pt idx="1">
                  <c:v>Não realizado</c:v>
                </c:pt>
                <c:pt idx="2">
                  <c:v>Detectável</c:v>
                </c:pt>
                <c:pt idx="3">
                  <c:v>Não detectável</c:v>
                </c:pt>
              </c:strCache>
            </c:strRef>
          </c:cat>
          <c:val>
            <c:numRef>
              <c:f>Plan1!$P$2:$P$5</c:f>
              <c:numCache>
                <c:formatCode>General</c:formatCode>
                <c:ptCount val="4"/>
                <c:pt idx="0">
                  <c:v>7898</c:v>
                </c:pt>
                <c:pt idx="1">
                  <c:v>4256</c:v>
                </c:pt>
                <c:pt idx="2">
                  <c:v>3635</c:v>
                </c:pt>
                <c:pt idx="3">
                  <c:v>15333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EC75-486D-8DA0-CD44140806F1}"/>
            </c:ext>
          </c:extLst>
        </c:ser>
        <c:dLbls/>
      </c:pie3DChart>
    </c:plotArea>
    <c:plotVisOnly val="1"/>
    <c:dispBlanksAs val="zero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BR"/>
  <c:chart>
    <c:title>
      <c:tx>
        <c:rich>
          <a:bodyPr/>
          <a:lstStyle/>
          <a:p>
            <a:pPr>
              <a:defRPr sz="1000"/>
            </a:pPr>
            <a:r>
              <a:rPr lang="en-US" sz="1100" b="1" i="0" baseline="0" dirty="0"/>
              <a:t>ARBOVIROSES 2018 </a:t>
            </a:r>
          </a:p>
          <a:p>
            <a:pPr>
              <a:defRPr sz="1000"/>
            </a:pPr>
            <a:r>
              <a:rPr lang="en-US" sz="1100" b="1" i="0" baseline="0" dirty="0" err="1"/>
              <a:t>qRT</a:t>
            </a:r>
            <a:r>
              <a:rPr lang="en-US" sz="1100" b="1" i="0" baseline="0" dirty="0"/>
              <a:t>-PCR   n= 8.654</a:t>
            </a:r>
          </a:p>
        </c:rich>
      </c:tx>
      <c:layout>
        <c:manualLayout>
          <c:xMode val="edge"/>
          <c:yMode val="edge"/>
          <c:x val="0.23119623799005751"/>
          <c:y val="4.624863976938795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8.8753074514270724E-2"/>
          <c:y val="0.36891211911545491"/>
          <c:w val="0.71310505355572196"/>
          <c:h val="0.55068313804070335"/>
        </c:manualLayout>
      </c:layout>
      <c:pie3DChart>
        <c:varyColors val="1"/>
        <c:ser>
          <c:idx val="0"/>
          <c:order val="0"/>
          <c:explosion val="25"/>
          <c:dPt>
            <c:idx val="0"/>
            <c:spPr>
              <a:solidFill>
                <a:schemeClr val="bg2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668-4FE4-A867-CEA94292D50B}"/>
              </c:ext>
            </c:extLst>
          </c:dPt>
          <c:dPt>
            <c:idx val="1"/>
            <c:spPr>
              <a:solidFill>
                <a:schemeClr val="bg1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0668-4FE4-A867-CEA94292D50B}"/>
              </c:ext>
            </c:extLst>
          </c:dPt>
          <c:dPt>
            <c:idx val="2"/>
            <c:spPr>
              <a:solidFill>
                <a:srgbClr val="FF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0668-4FE4-A867-CEA94292D50B}"/>
              </c:ext>
            </c:extLst>
          </c:dPt>
          <c:dPt>
            <c:idx val="3"/>
            <c:spPr>
              <a:solidFill>
                <a:srgbClr val="00B05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0668-4FE4-A867-CEA94292D50B}"/>
              </c:ext>
            </c:extLst>
          </c:dPt>
          <c:dLbls>
            <c:dLbl>
              <c:idx val="0"/>
              <c:layout>
                <c:manualLayout>
                  <c:x val="-0.17099207279591419"/>
                  <c:y val="3.1967147070040794E-2"/>
                </c:manualLayout>
              </c:layout>
              <c:showPercent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0668-4FE4-A867-CEA94292D50B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Percent val="1"/>
            <c:showLeaderLines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Plan1!$Q$15:$Q$18</c:f>
              <c:strCache>
                <c:ptCount val="4"/>
                <c:pt idx="0">
                  <c:v>Cancelado</c:v>
                </c:pt>
                <c:pt idx="1">
                  <c:v>Não realizado</c:v>
                </c:pt>
                <c:pt idx="2">
                  <c:v>Detectável</c:v>
                </c:pt>
                <c:pt idx="3">
                  <c:v>Não detectável</c:v>
                </c:pt>
              </c:strCache>
            </c:strRef>
          </c:cat>
          <c:val>
            <c:numRef>
              <c:f>Plan1!$R$42:$R$45</c:f>
              <c:numCache>
                <c:formatCode>General</c:formatCode>
                <c:ptCount val="4"/>
                <c:pt idx="0">
                  <c:v>189</c:v>
                </c:pt>
                <c:pt idx="1">
                  <c:v>1026</c:v>
                </c:pt>
                <c:pt idx="2">
                  <c:v>97</c:v>
                </c:pt>
                <c:pt idx="3">
                  <c:v>7342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0668-4FE4-A867-CEA94292D50B}"/>
            </c:ext>
          </c:extLst>
        </c:ser>
        <c:dLbls/>
      </c:pie3DChart>
    </c:plotArea>
    <c:plotVisOnly val="1"/>
    <c:dispBlanksAs val="zero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BR"/>
  <c:chart>
    <c:title>
      <c:tx>
        <c:rich>
          <a:bodyPr/>
          <a:lstStyle/>
          <a:p>
            <a:pPr>
              <a:defRPr sz="1100"/>
            </a:pPr>
            <a:r>
              <a:rPr lang="en-US" sz="1100" b="1" i="0" baseline="0" dirty="0"/>
              <a:t>ARBOVIROSES 2019 </a:t>
            </a:r>
          </a:p>
          <a:p>
            <a:pPr>
              <a:defRPr sz="1100"/>
            </a:pPr>
            <a:r>
              <a:rPr lang="en-US" sz="1100" b="1" i="0" baseline="0" dirty="0" err="1"/>
              <a:t>qRT</a:t>
            </a:r>
            <a:r>
              <a:rPr lang="en-US" sz="1100" b="1" i="0" baseline="0" dirty="0"/>
              <a:t>-PCR    n = 39.588</a:t>
            </a:r>
            <a:endParaRPr lang="pt-BR" sz="1100" dirty="0"/>
          </a:p>
        </c:rich>
      </c:tx>
      <c:layout>
        <c:manualLayout>
          <c:xMode val="edge"/>
          <c:yMode val="edge"/>
          <c:x val="0.27729061456546078"/>
          <c:y val="4.306001899839685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8.2740940584611067E-2"/>
          <c:y val="0.36074181211895634"/>
          <c:w val="0.79909608058533621"/>
          <c:h val="0.54319818731512381"/>
        </c:manualLayout>
      </c:layout>
      <c:pie3DChart>
        <c:varyColors val="1"/>
        <c:ser>
          <c:idx val="0"/>
          <c:order val="0"/>
          <c:explosion val="25"/>
          <c:dPt>
            <c:idx val="0"/>
            <c:spPr>
              <a:solidFill>
                <a:schemeClr val="bg2">
                  <a:lumMod val="90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CCD-47B7-9091-5AE41373AC40}"/>
              </c:ext>
            </c:extLst>
          </c:dPt>
          <c:dPt>
            <c:idx val="1"/>
            <c:spPr>
              <a:solidFill>
                <a:schemeClr val="bg1">
                  <a:lumMod val="6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CCD-47B7-9091-5AE41373AC40}"/>
              </c:ext>
            </c:extLst>
          </c:dPt>
          <c:dPt>
            <c:idx val="2"/>
            <c:spPr>
              <a:solidFill>
                <a:srgbClr val="FF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CCD-47B7-9091-5AE41373AC40}"/>
              </c:ext>
            </c:extLst>
          </c:dPt>
          <c:dPt>
            <c:idx val="3"/>
            <c:spPr>
              <a:solidFill>
                <a:srgbClr val="00B05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CCD-47B7-9091-5AE41373AC40}"/>
              </c:ext>
            </c:extLst>
          </c:dPt>
          <c:dLbls>
            <c:dLbl>
              <c:idx val="0"/>
              <c:layout>
                <c:manualLayout>
                  <c:x val="-0.12001083052211461"/>
                  <c:y val="4.599680270882555E-2"/>
                </c:manualLayout>
              </c:layout>
              <c:showPercent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8CCD-47B7-9091-5AE41373AC40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.20151201486852621"/>
                  <c:y val="-9.7261959185657068E-2"/>
                </c:manualLayout>
              </c:layout>
              <c:showPercent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8CCD-47B7-9091-5AE41373AC40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Percent val="1"/>
            <c:showLeaderLines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Plan1!$Q$65:$Q$68</c:f>
              <c:strCache>
                <c:ptCount val="4"/>
                <c:pt idx="0">
                  <c:v>Cancelado</c:v>
                </c:pt>
                <c:pt idx="1">
                  <c:v>Não realizado</c:v>
                </c:pt>
                <c:pt idx="2">
                  <c:v>Detectável</c:v>
                </c:pt>
                <c:pt idx="3">
                  <c:v>Não detectável</c:v>
                </c:pt>
              </c:strCache>
            </c:strRef>
          </c:cat>
          <c:val>
            <c:numRef>
              <c:f>Plan1!$R$65:$R$68</c:f>
              <c:numCache>
                <c:formatCode>General</c:formatCode>
                <c:ptCount val="4"/>
                <c:pt idx="0">
                  <c:v>202</c:v>
                </c:pt>
                <c:pt idx="1">
                  <c:v>4734</c:v>
                </c:pt>
                <c:pt idx="2">
                  <c:v>6264</c:v>
                </c:pt>
                <c:pt idx="3">
                  <c:v>28358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8CCD-47B7-9091-5AE41373AC40}"/>
            </c:ext>
          </c:extLst>
        </c:ser>
        <c:dLbls/>
      </c:pie3DChart>
    </c:plotArea>
    <c:plotVisOnly val="1"/>
    <c:dispBlanksAs val="zero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BR"/>
  <c:chart>
    <c:title>
      <c:tx>
        <c:rich>
          <a:bodyPr/>
          <a:lstStyle/>
          <a:p>
            <a:pPr>
              <a:defRPr/>
            </a:pPr>
            <a:r>
              <a:rPr lang="en-US" sz="1100" b="1" i="0" baseline="0" dirty="0"/>
              <a:t>ARBOVIROSES 2017 </a:t>
            </a:r>
          </a:p>
          <a:p>
            <a:pPr>
              <a:defRPr/>
            </a:pPr>
            <a:r>
              <a:rPr lang="en-US" sz="1100" b="1" i="0" baseline="0" dirty="0" err="1"/>
              <a:t>qRT</a:t>
            </a:r>
            <a:r>
              <a:rPr lang="en-US" sz="1100" b="1" i="0" baseline="0" dirty="0"/>
              <a:t>-PCR   n=10.060</a:t>
            </a:r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.1079897128775288"/>
          <c:y val="0.38579126623264798"/>
          <c:w val="0.68849217720213196"/>
          <c:h val="0.5267811778788194"/>
        </c:manualLayout>
      </c:layout>
      <c:pie3DChart>
        <c:varyColors val="1"/>
        <c:ser>
          <c:idx val="0"/>
          <c:order val="0"/>
          <c:explosion val="25"/>
          <c:dPt>
            <c:idx val="0"/>
            <c:spPr>
              <a:solidFill>
                <a:schemeClr val="bg2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FC8-4D15-823B-07B8BEB99066}"/>
              </c:ext>
            </c:extLst>
          </c:dPt>
          <c:dPt>
            <c:idx val="1"/>
            <c:spPr>
              <a:solidFill>
                <a:schemeClr val="bg1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FC8-4D15-823B-07B8BEB99066}"/>
              </c:ext>
            </c:extLst>
          </c:dPt>
          <c:dPt>
            <c:idx val="2"/>
            <c:spPr>
              <a:solidFill>
                <a:srgbClr val="FF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FC8-4D15-823B-07B8BEB99066}"/>
              </c:ext>
            </c:extLst>
          </c:dPt>
          <c:dPt>
            <c:idx val="3"/>
            <c:spPr>
              <a:solidFill>
                <a:srgbClr val="00B05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FC8-4D15-823B-07B8BEB99066}"/>
              </c:ext>
            </c:extLst>
          </c:dPt>
          <c:dLbls>
            <c:dLbl>
              <c:idx val="1"/>
              <c:layout>
                <c:manualLayout>
                  <c:x val="-1.1018421030815026E-2"/>
                  <c:y val="6.5405246108237976E-3"/>
                </c:manualLayout>
              </c:layout>
              <c:showPercent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DFC8-4D15-823B-07B8BEB99066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5.9133830198220917E-2"/>
                  <c:y val="0.12804732844203387"/>
                </c:manualLayout>
              </c:layout>
              <c:showPercent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DFC8-4D15-823B-07B8BEB99066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6.5823889308009254E-2"/>
                  <c:y val="-0.17208316529036416"/>
                </c:manualLayout>
              </c:layout>
              <c:showPercent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DFC8-4D15-823B-07B8BEB99066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Percent val="1"/>
            <c:showLeaderLines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Plan1!$Q$15:$Q$18</c:f>
              <c:strCache>
                <c:ptCount val="4"/>
                <c:pt idx="0">
                  <c:v>Cancelado</c:v>
                </c:pt>
                <c:pt idx="1">
                  <c:v>Não realizado</c:v>
                </c:pt>
                <c:pt idx="2">
                  <c:v>Detectável</c:v>
                </c:pt>
                <c:pt idx="3">
                  <c:v>Não detectável</c:v>
                </c:pt>
              </c:strCache>
            </c:strRef>
          </c:cat>
          <c:val>
            <c:numRef>
              <c:f>Plan1!$R$15:$R$18</c:f>
              <c:numCache>
                <c:formatCode>General</c:formatCode>
                <c:ptCount val="4"/>
                <c:pt idx="0">
                  <c:v>309</c:v>
                </c:pt>
                <c:pt idx="1">
                  <c:v>1084</c:v>
                </c:pt>
                <c:pt idx="2">
                  <c:v>36</c:v>
                </c:pt>
                <c:pt idx="3">
                  <c:v>8631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DFC8-4D15-823B-07B8BEB99066}"/>
            </c:ext>
          </c:extLst>
        </c:ser>
        <c:dLbls/>
      </c:pie3DChart>
    </c:plotArea>
    <c:plotVisOnly val="1"/>
    <c:dispBlanksAs val="zero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BR"/>
  <c:chart>
    <c:title>
      <c:tx>
        <c:rich>
          <a:bodyPr/>
          <a:lstStyle/>
          <a:p>
            <a:pPr>
              <a:defRPr sz="1400"/>
            </a:pPr>
            <a:r>
              <a:rPr lang="en-US" sz="1400" b="1" i="0" baseline="0"/>
              <a:t>ARBOVIROSES 2020- qRT-PCR</a:t>
            </a:r>
            <a:endParaRPr lang="pt-BR" sz="1400" b="1" i="0" baseline="0"/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explosion val="25"/>
          <c:dPt>
            <c:idx val="0"/>
            <c:spPr>
              <a:solidFill>
                <a:schemeClr val="bg2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0-AB14-4B7A-AADD-B7CB1D65A4DA}"/>
              </c:ext>
            </c:extLst>
          </c:dPt>
          <c:dPt>
            <c:idx val="1"/>
            <c:spPr>
              <a:solidFill>
                <a:schemeClr val="bg1">
                  <a:lumMod val="75000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B14-4B7A-AADD-B7CB1D65A4DA}"/>
              </c:ext>
            </c:extLst>
          </c:dPt>
          <c:dPt>
            <c:idx val="2"/>
            <c:spPr>
              <a:solidFill>
                <a:srgbClr val="FF000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AB14-4B7A-AADD-B7CB1D65A4DA}"/>
              </c:ext>
            </c:extLst>
          </c:dPt>
          <c:dPt>
            <c:idx val="3"/>
            <c:spPr>
              <a:solidFill>
                <a:srgbClr val="00B050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B14-4B7A-AADD-B7CB1D65A4D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100" b="1" i="0">
                    <a:latin typeface="Calibri" panose="020F0502020204030204" pitchFamily="34" charset="0"/>
                    <a:cs typeface="Calibri" panose="020F0502020204030204" pitchFamily="34" charset="0"/>
                  </a:defRPr>
                </a:pPr>
                <a:endParaRPr lang="pt-BR"/>
              </a:p>
            </c:txPr>
            <c:showPercent val="1"/>
            <c:showLeaderLines val="1"/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Plan1!$Q$65:$Q$68</c:f>
              <c:strCache>
                <c:ptCount val="4"/>
                <c:pt idx="0">
                  <c:v>Cancelado</c:v>
                </c:pt>
                <c:pt idx="1">
                  <c:v>Não realizado</c:v>
                </c:pt>
                <c:pt idx="2">
                  <c:v>Detectável</c:v>
                </c:pt>
                <c:pt idx="3">
                  <c:v>Não detectável</c:v>
                </c:pt>
              </c:strCache>
            </c:strRef>
          </c:cat>
          <c:val>
            <c:numRef>
              <c:f>Plan1!$R$93:$R$96</c:f>
              <c:numCache>
                <c:formatCode>General</c:formatCode>
                <c:ptCount val="4"/>
                <c:pt idx="0">
                  <c:v>117</c:v>
                </c:pt>
                <c:pt idx="1">
                  <c:v>6559</c:v>
                </c:pt>
                <c:pt idx="2">
                  <c:v>3859</c:v>
                </c:pt>
                <c:pt idx="3">
                  <c:v>8063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B14-4B7A-AADD-B7CB1D65A4DA}"/>
            </c:ext>
          </c:extLst>
        </c:ser>
        <c:dLbls/>
      </c:pie3DChart>
    </c:plotArea>
    <c:legend>
      <c:legendPos val="r"/>
      <c:layout/>
      <c:txPr>
        <a:bodyPr/>
        <a:lstStyle/>
        <a:p>
          <a:pPr rtl="0">
            <a:defRPr sz="1200" i="0">
              <a:latin typeface="Calibri" panose="020F0502020204030204" pitchFamily="34" charset="0"/>
              <a:cs typeface="Calibri" panose="020F0502020204030204" pitchFamily="34" charset="0"/>
            </a:defRPr>
          </a:pPr>
          <a:endParaRPr lang="pt-BR"/>
        </a:p>
      </c:txPr>
    </c:legend>
    <c:plotVisOnly val="1"/>
    <c:dispBlanksAs val="zero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BR"/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/>
              <a:t>1ª Regional</a:t>
            </a:r>
          </a:p>
        </c:rich>
      </c:tx>
      <c:layout/>
      <c:spPr>
        <a:noFill/>
        <a:ln>
          <a:noFill/>
        </a:ln>
        <a:effectLst/>
      </c:spPr>
    </c:title>
    <c:plotArea>
      <c:layout/>
      <c:scatterChart>
        <c:scatterStyle val="lineMarker"/>
        <c:ser>
          <c:idx val="0"/>
          <c:order val="0"/>
          <c:tx>
            <c:strRef>
              <c:f>'1ª '!$F$26</c:f>
              <c:strCache>
                <c:ptCount val="1"/>
                <c:pt idx="0">
                  <c:v>1ª Regional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>
                <a:prstDash val="sysDash"/>
              </a:ln>
            </c:spPr>
            <c:trendlineType val="linear"/>
          </c:trendline>
          <c:xVal>
            <c:numRef>
              <c:f>'1ª '!$E$27:$E$38</c:f>
              <c:numCache>
                <c:formatCode>0.000</c:formatCode>
                <c:ptCount val="12"/>
                <c:pt idx="0">
                  <c:v>5.0847457627118682E-2</c:v>
                </c:pt>
                <c:pt idx="1">
                  <c:v>0.91525423728813582</c:v>
                </c:pt>
                <c:pt idx="2" formatCode="General">
                  <c:v>0</c:v>
                </c:pt>
                <c:pt idx="3" formatCode="General">
                  <c:v>3.3300000000000003E-2</c:v>
                </c:pt>
                <c:pt idx="4" formatCode="General">
                  <c:v>1</c:v>
                </c:pt>
                <c:pt idx="5" formatCode="General">
                  <c:v>0</c:v>
                </c:pt>
                <c:pt idx="6" formatCode="General">
                  <c:v>0</c:v>
                </c:pt>
                <c:pt idx="7" formatCode="General">
                  <c:v>0</c:v>
                </c:pt>
                <c:pt idx="8" formatCode="General">
                  <c:v>0.13890000000000005</c:v>
                </c:pt>
                <c:pt idx="9" formatCode="General">
                  <c:v>0.8611000000000002</c:v>
                </c:pt>
                <c:pt idx="10" formatCode="General">
                  <c:v>0</c:v>
                </c:pt>
                <c:pt idx="11" formatCode="General">
                  <c:v>0</c:v>
                </c:pt>
              </c:numCache>
            </c:numRef>
          </c:xVal>
          <c:yVal>
            <c:numRef>
              <c:f>'1ª '!$F$27:$F$38</c:f>
              <c:numCache>
                <c:formatCode>0.000</c:formatCode>
                <c:ptCount val="12"/>
                <c:pt idx="0" formatCode="0.00">
                  <c:v>8.2400000000000015E-2</c:v>
                </c:pt>
                <c:pt idx="1">
                  <c:v>0.89659999999999973</c:v>
                </c:pt>
                <c:pt idx="2" formatCode="General">
                  <c:v>0</c:v>
                </c:pt>
                <c:pt idx="3" formatCode="General">
                  <c:v>2.35E-2</c:v>
                </c:pt>
                <c:pt idx="4" formatCode="General">
                  <c:v>1</c:v>
                </c:pt>
                <c:pt idx="5" formatCode="General">
                  <c:v>0</c:v>
                </c:pt>
                <c:pt idx="6" formatCode="General">
                  <c:v>0</c:v>
                </c:pt>
                <c:pt idx="7" formatCode="General">
                  <c:v>0</c:v>
                </c:pt>
                <c:pt idx="8" formatCode="General">
                  <c:v>0.11899999999999998</c:v>
                </c:pt>
                <c:pt idx="9" formatCode="General">
                  <c:v>0.88100000000000001</c:v>
                </c:pt>
                <c:pt idx="10" formatCode="General">
                  <c:v>0</c:v>
                </c:pt>
                <c:pt idx="11" formatCode="General">
                  <c:v>0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1-723F-4C8F-9C4E-82FDD7256D42}"/>
            </c:ext>
          </c:extLst>
        </c:ser>
        <c:dLbls/>
        <c:axId val="140504064"/>
        <c:axId val="140592256"/>
      </c:scatterChart>
      <c:valAx>
        <c:axId val="140504064"/>
        <c:scaling>
          <c:orientation val="minMax"/>
          <c:max val="1"/>
        </c:scaling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BR"/>
                  <a:t>Frequência do Sorotipo nas</a:t>
                </a:r>
                <a:r>
                  <a:rPr lang="pt-BR" baseline="0"/>
                  <a:t> US</a:t>
                </a:r>
                <a:endParaRPr lang="pt-BR"/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0.00" sourceLinked="0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40592256"/>
        <c:crosses val="autoZero"/>
        <c:crossBetween val="midCat"/>
        <c:majorUnit val="0.2"/>
      </c:valAx>
      <c:valAx>
        <c:axId val="140592256"/>
        <c:scaling>
          <c:orientation val="minMax"/>
          <c:max val="1"/>
        </c:scaling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t-BR"/>
                  <a:t>Frequência do Sorotipo </a:t>
                </a:r>
                <a:r>
                  <a:rPr lang="pt-BR" baseline="0"/>
                  <a:t> na Regional</a:t>
                </a:r>
                <a:endParaRPr lang="pt-BR"/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0.00" sourceLinked="0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pt-BR"/>
          </a:p>
        </c:txPr>
        <c:crossAx val="140504064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plotVisOnly val="1"/>
    <c:dispBlanksAs val="gap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pt-BR"/>
    </a:p>
  </c:txPr>
  <c:externalData r:id="rId2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 para editar o formato de notas</a:t>
            </a:r>
          </a:p>
        </p:txBody>
      </p:sp>
      <p:sp>
        <p:nvSpPr>
          <p:cNvPr id="85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&lt;cabeçalho&gt;</a:t>
            </a:r>
          </a:p>
        </p:txBody>
      </p:sp>
      <p:sp>
        <p:nvSpPr>
          <p:cNvPr id="86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&lt;data/hora&gt;</a:t>
            </a:r>
          </a:p>
        </p:txBody>
      </p:sp>
      <p:sp>
        <p:nvSpPr>
          <p:cNvPr id="87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&lt;rodapé&gt;</a:t>
            </a:r>
          </a:p>
        </p:txBody>
      </p:sp>
      <p:sp>
        <p:nvSpPr>
          <p:cNvPr id="88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48311232-3F32-4C4A-B639-6C5734D995F5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‹nº›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747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9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C9D190A9-5D2A-44A7-A5D1-12AB89D35013}" type="slidenum">
              <a:rPr lang="pt-BR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</a:rPr>
              <a:pPr algn="r">
                <a:lnSpc>
                  <a:spcPct val="100000"/>
                </a:lnSpc>
              </a:pPr>
              <a:t>2</a:t>
            </a:fld>
            <a:endParaRPr lang="pt-BR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48377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9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F4D7A567-221E-4AA1-B218-48CAEA667A43}" type="slidenum">
              <a:rPr lang="pt-BR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</a:rPr>
              <a:pPr algn="r">
                <a:lnSpc>
                  <a:spcPct val="100000"/>
                </a:lnSpc>
              </a:pPr>
              <a:t>12</a:t>
            </a:fld>
            <a:endParaRPr lang="pt-BR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29563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3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910D186C-2237-409D-99BF-AA790889A92B}" type="slidenum">
              <a:rPr lang="pt-BR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</a:rPr>
              <a:pPr algn="r">
                <a:lnSpc>
                  <a:spcPct val="100000"/>
                </a:lnSpc>
              </a:pPr>
              <a:t>13</a:t>
            </a:fld>
            <a:endParaRPr lang="pt-BR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8044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pt-BR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3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910D186C-2237-409D-99BF-AA790889A92B}" type="slidenum">
              <a:rPr lang="pt-BR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</a:rPr>
              <a:pPr algn="r">
                <a:lnSpc>
                  <a:spcPct val="100000"/>
                </a:lnSpc>
              </a:pPr>
              <a:t>14</a:t>
            </a:fld>
            <a:endParaRPr lang="pt-BR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71893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pt-BR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3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910D186C-2237-409D-99BF-AA790889A92B}" type="slidenum">
              <a:rPr lang="pt-BR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</a:rPr>
              <a:pPr algn="r">
                <a:lnSpc>
                  <a:spcPct val="100000"/>
                </a:lnSpc>
              </a:pPr>
              <a:t>15</a:t>
            </a:fld>
            <a:endParaRPr lang="pt-BR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18622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pt-BR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3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910D186C-2237-409D-99BF-AA790889A92B}" type="slidenum">
              <a:rPr lang="pt-BR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</a:rPr>
              <a:pPr algn="r">
                <a:lnSpc>
                  <a:spcPct val="100000"/>
                </a:lnSpc>
              </a:pPr>
              <a:t>16</a:t>
            </a:fld>
            <a:endParaRPr lang="pt-BR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45934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pt-BR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3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910D186C-2237-409D-99BF-AA790889A92B}" type="slidenum">
              <a:rPr lang="pt-BR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</a:rPr>
              <a:pPr algn="r">
                <a:lnSpc>
                  <a:spcPct val="100000"/>
                </a:lnSpc>
              </a:pPr>
              <a:t>17</a:t>
            </a:fld>
            <a:endParaRPr lang="pt-BR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61681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pt-BR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3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BFD575AF-E535-49E6-ADB2-F53F142B1DB7}" type="slidenum">
              <a:rPr lang="pt-BR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</a:rPr>
              <a:pPr algn="r">
                <a:lnSpc>
                  <a:spcPct val="100000"/>
                </a:lnSpc>
              </a:pPr>
              <a:t>18</a:t>
            </a:fld>
            <a:endParaRPr lang="pt-BR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641108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3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EA928BE1-5828-46AC-ADCF-B344B4DACC4C}" type="slidenum">
              <a:rPr lang="pt-BR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</a:rPr>
              <a:pPr algn="r">
                <a:lnSpc>
                  <a:spcPct val="100000"/>
                </a:lnSpc>
              </a:pPr>
              <a:t>19</a:t>
            </a:fld>
            <a:endParaRPr lang="pt-BR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9668709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pt-BR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3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910D186C-2237-409D-99BF-AA790889A92B}" type="slidenum">
              <a:rPr lang="pt-BR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</a:rPr>
              <a:pPr algn="r">
                <a:lnSpc>
                  <a:spcPct val="100000"/>
                </a:lnSpc>
              </a:pPr>
              <a:t>20</a:t>
            </a:fld>
            <a:endParaRPr lang="pt-BR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7637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pt-BR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3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910D186C-2237-409D-99BF-AA790889A92B}" type="slidenum">
              <a:rPr lang="pt-BR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</a:rPr>
              <a:pPr algn="r">
                <a:lnSpc>
                  <a:spcPct val="100000"/>
                </a:lnSpc>
              </a:pPr>
              <a:t>21</a:t>
            </a:fld>
            <a:endParaRPr lang="pt-BR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477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7292A642-32F4-4C59-8164-8A545CB73BE4}" type="slidenum">
              <a:rPr lang="pt-BR" smtClean="0">
                <a:ea typeface="Microsoft YaHei" charset="-122"/>
              </a:rPr>
              <a:pPr/>
              <a:t>3</a:t>
            </a:fld>
            <a:endParaRPr lang="pt-BR">
              <a:ea typeface="Microsoft YaHei" charset="-122"/>
            </a:endParaRPr>
          </a:p>
        </p:txBody>
      </p:sp>
      <p:sp>
        <p:nvSpPr>
          <p:cNvPr id="6041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solidFill>
            <a:srgbClr val="FFFFFF"/>
          </a:solidFill>
          <a:ln/>
        </p:spPr>
      </p:sp>
      <p:sp>
        <p:nvSpPr>
          <p:cNvPr id="6042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noFill/>
          <a:ln/>
        </p:spPr>
        <p:txBody>
          <a:bodyPr wrap="none" anchor="ctr"/>
          <a:lstStyle/>
          <a:p>
            <a:endParaRPr lang="pt-BR" dirty="0"/>
          </a:p>
        </p:txBody>
      </p:sp>
      <p:sp>
        <p:nvSpPr>
          <p:cNvPr id="60421" name="Text Box 3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ADD91FE0-1749-4837-96D6-DD1F3C92C3B9}" type="slidenum">
              <a:rPr lang="pt-BR" sz="1200">
                <a:solidFill>
                  <a:srgbClr val="000000"/>
                </a:solidFill>
              </a:rPr>
              <a:pPr algn="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3</a:t>
            </a:fld>
            <a:endParaRPr lang="pt-BR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16323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pt-BR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3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910D186C-2237-409D-99BF-AA790889A92B}" type="slidenum">
              <a:rPr lang="pt-BR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</a:rPr>
              <a:pPr algn="r">
                <a:lnSpc>
                  <a:spcPct val="100000"/>
                </a:lnSpc>
              </a:pPr>
              <a:t>22</a:t>
            </a:fld>
            <a:endParaRPr lang="pt-BR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87523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pt-BR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3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910D186C-2237-409D-99BF-AA790889A92B}" type="slidenum">
              <a:rPr lang="pt-BR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</a:rPr>
              <a:pPr algn="r">
                <a:lnSpc>
                  <a:spcPct val="100000"/>
                </a:lnSpc>
              </a:pPr>
              <a:t>23</a:t>
            </a:fld>
            <a:endParaRPr lang="pt-BR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17046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48311232-3F32-4C4A-B639-6C5734D995F5}" type="slidenum">
              <a:rPr lang="pt-BR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4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91206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pPr algn="r"/>
            <a:fld id="{48311232-3F32-4C4A-B639-6C5734D995F5}" type="slidenum">
              <a:rPr lang="pt-BR" sz="1400" b="0" strike="noStrike" spc="-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5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16601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pt-BR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3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BFD575AF-E535-49E6-ADB2-F53F142B1DB7}" type="slidenum">
              <a:rPr lang="pt-BR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</a:rPr>
              <a:pPr algn="r">
                <a:lnSpc>
                  <a:spcPct val="100000"/>
                </a:lnSpc>
              </a:pPr>
              <a:t>6</a:t>
            </a:fld>
            <a:endParaRPr lang="pt-BR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76036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pt-BR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3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BFD575AF-E535-49E6-ADB2-F53F142B1DB7}" type="slidenum">
              <a:rPr lang="pt-BR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</a:rPr>
              <a:pPr algn="r">
                <a:lnSpc>
                  <a:spcPct val="100000"/>
                </a:lnSpc>
              </a:pPr>
              <a:t>8</a:t>
            </a:fld>
            <a:endParaRPr lang="pt-BR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07083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pt-BR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3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BFD575AF-E535-49E6-ADB2-F53F142B1DB7}" type="slidenum">
              <a:rPr lang="pt-BR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</a:rPr>
              <a:pPr algn="r">
                <a:lnSpc>
                  <a:spcPct val="100000"/>
                </a:lnSpc>
              </a:pPr>
              <a:t>9</a:t>
            </a:fld>
            <a:endParaRPr lang="pt-BR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4548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1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5A98E875-6C1E-45B6-BF0E-F28DF40D8F12}" type="slidenum">
              <a:rPr lang="pt-BR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</a:rPr>
              <a:pPr algn="r">
                <a:lnSpc>
                  <a:spcPct val="100000"/>
                </a:lnSpc>
              </a:pPr>
              <a:t>10</a:t>
            </a:fld>
            <a:endParaRPr lang="pt-BR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0423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lstStyle/>
          <a:p>
            <a:endParaRPr lang="pt-BR" sz="2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5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lstStyle/>
          <a:p>
            <a:pPr algn="r">
              <a:lnSpc>
                <a:spcPct val="100000"/>
              </a:lnSpc>
            </a:pPr>
            <a:fld id="{5051716A-E1E4-4530-AE05-714BD47F28CC}" type="slidenum">
              <a:rPr lang="pt-BR" sz="1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+mn-ea"/>
              </a:rPr>
              <a:pPr algn="r">
                <a:lnSpc>
                  <a:spcPct val="100000"/>
                </a:lnSpc>
              </a:pPr>
              <a:t>11</a:t>
            </a:fld>
            <a:endParaRPr lang="pt-BR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0880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pt-BR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Gotham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/>
          <p:cNvPicPr/>
          <p:nvPr/>
        </p:nvPicPr>
        <p:blipFill>
          <a:blip r:embed="rId14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1143000" y="1122480"/>
            <a:ext cx="6857640" cy="2387160"/>
          </a:xfrm>
          <a:prstGeom prst="rect">
            <a:avLst/>
          </a:prstGeom>
        </p:spPr>
        <p:txBody>
          <a:bodyPr anchor="b"/>
          <a:lstStyle/>
          <a:p>
            <a:pPr algn="ctr">
              <a:lnSpc>
                <a:spcPct val="100000"/>
              </a:lnSpc>
            </a:pPr>
            <a:r>
              <a:rPr lang="pt-BR" sz="6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otham"/>
              </a:rPr>
              <a:t>Clique para editar o título mestre</a:t>
            </a:r>
            <a:endParaRPr lang="pt-BR" sz="60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dt"/>
          </p:nvPr>
        </p:nvSpPr>
        <p:spPr>
          <a:xfrm>
            <a:off x="457200" y="6245280"/>
            <a:ext cx="2133360" cy="475920"/>
          </a:xfrm>
          <a:prstGeom prst="rect">
            <a:avLst/>
          </a:prstGeom>
        </p:spPr>
        <p:txBody>
          <a:bodyPr/>
          <a:lstStyle/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3"/>
          <p:cNvSpPr>
            <a:spLocks noGrp="1"/>
          </p:cNvSpPr>
          <p:nvPr>
            <p:ph type="ftr"/>
          </p:nvPr>
        </p:nvSpPr>
        <p:spPr>
          <a:xfrm>
            <a:off x="3124080" y="6245280"/>
            <a:ext cx="2895120" cy="475920"/>
          </a:xfrm>
          <a:prstGeom prst="rect">
            <a:avLst/>
          </a:prstGeom>
        </p:spPr>
        <p:txBody>
          <a:bodyPr/>
          <a:lstStyle/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4"/>
          <p:cNvSpPr>
            <a:spLocks noGrp="1"/>
          </p:cNvSpPr>
          <p:nvPr>
            <p:ph type="sldNum"/>
          </p:nvPr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 algn="r">
              <a:lnSpc>
                <a:spcPct val="100000"/>
              </a:lnSpc>
            </a:pPr>
            <a:fld id="{285596EB-48A6-4B5E-B4E6-855691FA3738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otham"/>
              </a:rPr>
              <a:pPr algn="r">
                <a:lnSpc>
                  <a:spcPct val="100000"/>
                </a:lnSpc>
              </a:pPr>
              <a:t>‹nº›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otham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otham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otham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otham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otham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otham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otham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7"/>
          <p:cNvPicPr/>
          <p:nvPr/>
        </p:nvPicPr>
        <p:blipFill>
          <a:blip r:embed="rId14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43" name="PlaceHolder 1"/>
          <p:cNvSpPr>
            <a:spLocks noGrp="1"/>
          </p:cNvSpPr>
          <p:nvPr>
            <p:ph type="dt"/>
          </p:nvPr>
        </p:nvSpPr>
        <p:spPr>
          <a:xfrm>
            <a:off x="457200" y="6245280"/>
            <a:ext cx="2133360" cy="475920"/>
          </a:xfrm>
          <a:prstGeom prst="rect">
            <a:avLst/>
          </a:prstGeom>
        </p:spPr>
        <p:txBody>
          <a:bodyPr/>
          <a:lstStyle/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ftr"/>
          </p:nvPr>
        </p:nvSpPr>
        <p:spPr>
          <a:xfrm>
            <a:off x="3124080" y="6245280"/>
            <a:ext cx="2895120" cy="475920"/>
          </a:xfrm>
          <a:prstGeom prst="rect">
            <a:avLst/>
          </a:prstGeom>
        </p:spPr>
        <p:txBody>
          <a:bodyPr/>
          <a:lstStyle/>
          <a:p>
            <a:endParaRPr lang="pt-BR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sldNum"/>
          </p:nvPr>
        </p:nvSpPr>
        <p:spPr>
          <a:xfrm>
            <a:off x="6553080" y="6245280"/>
            <a:ext cx="2133360" cy="475920"/>
          </a:xfrm>
          <a:prstGeom prst="rect">
            <a:avLst/>
          </a:prstGeom>
        </p:spPr>
        <p:txBody>
          <a:bodyPr/>
          <a:lstStyle/>
          <a:p>
            <a:pPr algn="r">
              <a:lnSpc>
                <a:spcPct val="100000"/>
              </a:lnSpc>
            </a:pPr>
            <a:fld id="{0FFFDA03-5C84-4544-9286-04AC6ECB58BA}" type="slidenum">
              <a:rPr lang="pt-BR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otham"/>
              </a:rPr>
              <a:pPr algn="r">
                <a:lnSpc>
                  <a:spcPct val="100000"/>
                </a:lnSpc>
              </a:pPr>
              <a:t>‹nº›</a:t>
            </a:fld>
            <a:endParaRPr lang="pt-BR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pt-BR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Clique para editar o formato do texto do título</a:t>
            </a:r>
          </a:p>
        </p:txBody>
      </p:sp>
      <p:sp>
        <p:nvSpPr>
          <p:cNvPr id="47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otham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otham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otham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otham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otham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otham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otham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lnSpc>
                <a:spcPct val="100000"/>
              </a:lnSpc>
              <a:spcBef>
                <a:spcPts val="641"/>
              </a:spcBef>
            </a:pPr>
            <a:r>
              <a:rPr lang="pt-BR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Gotham"/>
              </a:rPr>
              <a:t>Modelo PPT 2019</a:t>
            </a:r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0" name="Picture 6"/>
          <p:cNvPicPr/>
          <p:nvPr/>
        </p:nvPicPr>
        <p:blipFill>
          <a:blip r:embed="rId2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CustomShape 1"/>
          <p:cNvSpPr/>
          <p:nvPr/>
        </p:nvSpPr>
        <p:spPr>
          <a:xfrm>
            <a:off x="431640" y="368640"/>
            <a:ext cx="8280720" cy="639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36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Proposta</a:t>
            </a:r>
            <a:endParaRPr lang="pt-BR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914400" lvl="1" indent="-456840" algn="just">
              <a:lnSpc>
                <a:spcPct val="15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lang="pt-BR" sz="2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Criação de Unidades Sentinelas de Dengue para os Grupos A e B</a:t>
            </a:r>
            <a:endParaRPr lang="pt-BR" sz="2000" b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371600" lvl="2" indent="-456840" algn="just">
              <a:lnSpc>
                <a:spcPct val="150000"/>
              </a:lnSpc>
              <a:buClr>
                <a:srgbClr val="000000"/>
              </a:buClr>
              <a:buFont typeface="Wingdings" charset="2"/>
              <a:buChar char=""/>
            </a:pPr>
            <a:r>
              <a:rPr lang="pt-BR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Unidade Sentinela de Circulação Viral</a:t>
            </a: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371600" lvl="2" indent="-456840" algn="just">
              <a:lnSpc>
                <a:spcPct val="150000"/>
              </a:lnSpc>
              <a:buClr>
                <a:srgbClr val="000000"/>
              </a:buClr>
              <a:buFont typeface="Wingdings" charset="2"/>
              <a:buChar char=""/>
            </a:pPr>
            <a:r>
              <a:rPr lang="pt-BR" sz="18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Unidade Sentinela de Alerta  </a:t>
            </a:r>
          </a:p>
          <a:p>
            <a:pPr marL="914760" lvl="2" algn="just">
              <a:lnSpc>
                <a:spcPct val="150000"/>
              </a:lnSpc>
              <a:buClr>
                <a:srgbClr val="000000"/>
              </a:buClr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914400" lvl="1" indent="-456840" algn="just">
              <a:lnSpc>
                <a:spcPct val="15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lang="pt-BR" sz="2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Manter a coleta de amostras para todos os pacientes C e D</a:t>
            </a:r>
          </a:p>
          <a:p>
            <a:pPr marL="1371600" lvl="2" indent="-456840" algn="just">
              <a:lnSpc>
                <a:spcPct val="150000"/>
              </a:lnSpc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pt-BR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Coleta em todas as situações e suspeitas </a:t>
            </a:r>
          </a:p>
          <a:p>
            <a:pPr marL="914760" lvl="2" algn="just">
              <a:lnSpc>
                <a:spcPct val="150000"/>
              </a:lnSpc>
              <a:buClr>
                <a:srgbClr val="000000"/>
              </a:buClr>
            </a:pPr>
            <a:endParaRPr lang="pt-BR" sz="2000" b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914400" lvl="1" indent="-456840" algn="just">
              <a:lnSpc>
                <a:spcPct val="15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lang="pt-BR" sz="2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 coleta de amostras na suspeita de outras arboviroses permanece para a suspeita de todos os casos. </a:t>
            </a:r>
            <a:endParaRPr lang="pt-BR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560" lvl="1" algn="just">
              <a:lnSpc>
                <a:spcPct val="200000"/>
              </a:lnSpc>
              <a:buClr>
                <a:srgbClr val="000000"/>
              </a:buClr>
            </a:pPr>
            <a:endParaRPr lang="pt-BR" sz="2000" b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1371600" lvl="2" indent="-456840" algn="just">
              <a:lnSpc>
                <a:spcPct val="200000"/>
              </a:lnSpc>
              <a:buClr>
                <a:srgbClr val="000000"/>
              </a:buClr>
              <a:buFont typeface="Wingdings" panose="05000000000000000000" pitchFamily="2" charset="2"/>
              <a:buChar char="§"/>
            </a:pPr>
            <a:endParaRPr lang="pt-BR" sz="1800" b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914760" lvl="2" algn="just">
              <a:lnSpc>
                <a:spcPct val="200000"/>
              </a:lnSpc>
              <a:buClr>
                <a:srgbClr val="000000"/>
              </a:buClr>
            </a:pPr>
            <a:endParaRPr lang="pt-BR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431640" y="368640"/>
            <a:ext cx="8280720" cy="5988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36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Modelo de Análise</a:t>
            </a:r>
            <a:endParaRPr lang="pt-BR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57200" algn="just">
              <a:lnSpc>
                <a:spcPct val="150000"/>
              </a:lnSpc>
            </a:pPr>
            <a:r>
              <a:rPr lang="pt-BR" sz="2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Divisão das 22 Regionais de Saúde Baseado em Dados de 2019/2020 em:</a:t>
            </a:r>
            <a:endParaRPr lang="pt-BR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5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5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1371600" algn="just">
              <a:lnSpc>
                <a:spcPct val="15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3" name="Tabela 2">
            <a:extLst>
              <a:ext uri="{FF2B5EF4-FFF2-40B4-BE49-F238E27FC236}">
                <a16:creationId xmlns="" xmlns:a16="http://schemas.microsoft.com/office/drawing/2014/main" id="{AA5332C4-4AA3-4450-A142-9672C47DF2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93479992"/>
              </p:ext>
            </p:extLst>
          </p:nvPr>
        </p:nvGraphicFramePr>
        <p:xfrm>
          <a:off x="482761" y="2998766"/>
          <a:ext cx="8229599" cy="3708816"/>
        </p:xfrm>
        <a:graphic>
          <a:graphicData uri="http://schemas.openxmlformats.org/drawingml/2006/table">
            <a:tbl>
              <a:tblPr/>
              <a:tblGrid>
                <a:gridCol w="3467665">
                  <a:extLst>
                    <a:ext uri="{9D8B030D-6E8A-4147-A177-3AD203B41FA5}">
                      <a16:colId xmlns="" xmlns:a16="http://schemas.microsoft.com/office/drawing/2014/main" val="3419750935"/>
                    </a:ext>
                  </a:extLst>
                </a:gridCol>
                <a:gridCol w="1294269">
                  <a:extLst>
                    <a:ext uri="{9D8B030D-6E8A-4147-A177-3AD203B41FA5}">
                      <a16:colId xmlns="" xmlns:a16="http://schemas.microsoft.com/office/drawing/2014/main" val="1061419731"/>
                    </a:ext>
                  </a:extLst>
                </a:gridCol>
                <a:gridCol w="3467665">
                  <a:extLst>
                    <a:ext uri="{9D8B030D-6E8A-4147-A177-3AD203B41FA5}">
                      <a16:colId xmlns="" xmlns:a16="http://schemas.microsoft.com/office/drawing/2014/main" val="421277402"/>
                    </a:ext>
                  </a:extLst>
                </a:gridCol>
              </a:tblGrid>
              <a:tr h="1043963">
                <a:tc>
                  <a:txBody>
                    <a:bodyPr/>
                    <a:lstStyle/>
                    <a:p>
                      <a:pPr algn="ctr" fontAlgn="b">
                        <a:buClr>
                          <a:srgbClr val="000000"/>
                        </a:buClr>
                        <a:buSzPts val="1100"/>
                        <a:buFont typeface="Calibri" panose="020F0502020204030204" pitchFamily="34" charset="0"/>
                        <a:buChar char=" "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Presença de Casos Autóctones e Circulação Viral Comprovada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 panose="020F0502020204030204" pitchFamily="34" charset="0"/>
                        <a:buNone/>
                        <a:tabLst/>
                        <a:defRPr/>
                      </a:pPr>
                      <a:r>
                        <a:rPr lang="pt-B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Ausência de Casos Autóctones e Circulação Viral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008259996"/>
                  </a:ext>
                </a:extLst>
              </a:tr>
              <a:tr h="576927">
                <a:tc>
                  <a:txBody>
                    <a:bodyPr/>
                    <a:lstStyle/>
                    <a:p>
                      <a:pPr algn="just" rtl="0" fontAlgn="ctr"/>
                      <a:endParaRPr lang="pt-BR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78393684"/>
                  </a:ext>
                </a:extLst>
              </a:tr>
              <a:tr h="1043963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Unidade Sentinela de Circulação Viral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>
                        <a:buClr>
                          <a:srgbClr val="000000"/>
                        </a:buClr>
                        <a:buSzPts val="1800"/>
                        <a:buFont typeface="Calibri" panose="020F0502020204030204" pitchFamily="34" charset="0"/>
                        <a:buNone/>
                      </a:pPr>
                      <a:r>
                        <a:rPr lang="pt-BR" sz="1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Unidade Sentinela de Alerta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42036375"/>
                  </a:ext>
                </a:extLst>
              </a:tr>
              <a:tr h="1043963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8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Todas com exceção da 2ª e 6ª RS</a:t>
                      </a:r>
                      <a:endParaRPr lang="pt-BR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42950" indent="-285750" algn="just">
                        <a:lnSpc>
                          <a:spcPct val="15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pt-BR" sz="16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2ª, 6ª RS</a:t>
                      </a:r>
                    </a:p>
                    <a:p>
                      <a:pPr marL="742950" indent="-285750" algn="just">
                        <a:lnSpc>
                          <a:spcPct val="15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pt-BR" sz="1600" b="0" strike="noStrike" spc="-1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FFFFFF"/>
                            </a:solidFill>
                          </a:uFill>
                          <a:latin typeface="Calibri"/>
                        </a:rPr>
                        <a:t>3ª, 4ª, 5ª e 21ª RS</a:t>
                      </a:r>
                      <a:endParaRPr lang="pt-BR" sz="1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Seta: para a Direita 6">
            <a:extLst>
              <a:ext uri="{FF2B5EF4-FFF2-40B4-BE49-F238E27FC236}">
                <a16:creationId xmlns="" xmlns:a16="http://schemas.microsoft.com/office/drawing/2014/main" id="{B8912687-91DA-453D-9D1F-F1A5754235D8}"/>
              </a:ext>
            </a:extLst>
          </p:cNvPr>
          <p:cNvSpPr/>
          <p:nvPr/>
        </p:nvSpPr>
        <p:spPr>
          <a:xfrm rot="5400000">
            <a:off x="6833719" y="4240706"/>
            <a:ext cx="590550" cy="18097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pt-BR" sz="1100"/>
          </a:p>
        </p:txBody>
      </p:sp>
      <p:sp>
        <p:nvSpPr>
          <p:cNvPr id="8" name="Seta: para a Direita 7">
            <a:extLst>
              <a:ext uri="{FF2B5EF4-FFF2-40B4-BE49-F238E27FC236}">
                <a16:creationId xmlns="" xmlns:a16="http://schemas.microsoft.com/office/drawing/2014/main" id="{B3955192-741E-41B1-AE4E-FBD06DE4046C}"/>
              </a:ext>
            </a:extLst>
          </p:cNvPr>
          <p:cNvSpPr/>
          <p:nvPr/>
        </p:nvSpPr>
        <p:spPr>
          <a:xfrm rot="5400000">
            <a:off x="1810218" y="4240706"/>
            <a:ext cx="590550" cy="180975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pt-BR" sz="11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431640" y="368640"/>
            <a:ext cx="8280720" cy="6056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36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Modelo de Análise</a:t>
            </a:r>
            <a:endParaRPr lang="pt-BR" sz="3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2000" b="1" u="sng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algn="ctr">
              <a:lnSpc>
                <a:spcPct val="100000"/>
              </a:lnSpc>
            </a:pPr>
            <a:r>
              <a:rPr lang="pt-BR" sz="2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Unidade Sentinela de Circulação Viral</a:t>
            </a:r>
            <a:endParaRPr lang="pt-BR" sz="2000" b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200000"/>
              </a:lnSpc>
            </a:pPr>
            <a:r>
              <a:rPr lang="pt-BR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Baseado em:</a:t>
            </a:r>
          </a:p>
          <a:p>
            <a:pPr marL="285750" indent="-285750">
              <a:lnSpc>
                <a:spcPct val="200000"/>
              </a:lnSpc>
              <a:buFont typeface="Arial" panose="020B0604020202090204" pitchFamily="34" charset="0"/>
              <a:buChar char="•"/>
            </a:pPr>
            <a:r>
              <a:rPr lang="pt-BR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Análise de Dados Laboratoriais Prévios (2016 a 2020) </a:t>
            </a:r>
            <a:endParaRPr lang="pt-BR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85750" indent="-285750">
              <a:lnSpc>
                <a:spcPct val="200000"/>
              </a:lnSpc>
              <a:buFont typeface="Arial" panose="020B0604020202090204" pitchFamily="34" charset="0"/>
              <a:buChar char="•"/>
            </a:pPr>
            <a:r>
              <a:rPr lang="pt-BR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Correlação entre Resultados das Unidades Solicitantes x Dados Gerais da Regional</a:t>
            </a:r>
            <a:endParaRPr lang="pt-BR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750" indent="-285750">
              <a:lnSpc>
                <a:spcPct val="200000"/>
              </a:lnSpc>
              <a:buFont typeface="Arial" panose="020B0604020202090204" pitchFamily="34" charset="0"/>
              <a:buChar char="•"/>
            </a:pPr>
            <a:r>
              <a:rPr lang="pt-BR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Análise de População/Casos autóctones;</a:t>
            </a:r>
          </a:p>
          <a:p>
            <a:pPr marL="285750" indent="-285750">
              <a:lnSpc>
                <a:spcPct val="200000"/>
              </a:lnSpc>
              <a:buFont typeface="Arial" panose="020B0604020202090204" pitchFamily="34" charset="0"/>
              <a:buChar char="•"/>
            </a:pPr>
            <a:r>
              <a:rPr lang="pt-BR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Definição do Município onde a US deve estar localizada </a:t>
            </a:r>
          </a:p>
          <a:p>
            <a:pPr marL="285750" indent="-285750">
              <a:lnSpc>
                <a:spcPct val="200000"/>
              </a:lnSpc>
              <a:buFont typeface="Arial" panose="020B0604020202090204" pitchFamily="34" charset="0"/>
              <a:buChar char="•"/>
            </a:pPr>
            <a:endParaRPr lang="pt-BR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pt-BR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Modelo utilizado para as seguintes regionais:</a:t>
            </a:r>
          </a:p>
          <a:p>
            <a:pPr>
              <a:lnSpc>
                <a:spcPct val="100000"/>
              </a:lnSpc>
            </a:pPr>
            <a:endParaRPr lang="pt-BR" sz="1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lnSpc>
                <a:spcPct val="100000"/>
              </a:lnSpc>
              <a:buFont typeface="Arial" panose="020B0604020202090204" pitchFamily="34" charset="0"/>
              <a:buChar char="•"/>
            </a:pPr>
            <a:r>
              <a:rPr lang="pt-BR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cs typeface="Calibri" panose="020F0502020204030204" pitchFamily="34" charset="0"/>
              </a:rPr>
              <a:t>1ª, 7ª, 8ª, 9ª, 10ª, 11ª, 12ª, 13ª, 14ª, 15ª, 16ª, 17ª, 18ª, 19ª, 20ª, 22ª</a:t>
            </a:r>
          </a:p>
          <a:p>
            <a:pPr marL="285750" indent="-285750">
              <a:lnSpc>
                <a:spcPct val="200000"/>
              </a:lnSpc>
              <a:buFont typeface="Arial" panose="020B0604020202090204" pitchFamily="34" charset="0"/>
              <a:buChar char="•"/>
            </a:pPr>
            <a:endParaRPr lang="pt-BR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85750" indent="-285750">
              <a:lnSpc>
                <a:spcPct val="200000"/>
              </a:lnSpc>
              <a:buFont typeface="Arial" panose="020B0604020202090204" pitchFamily="34" charset="0"/>
              <a:buChar char="•"/>
            </a:pPr>
            <a:endParaRPr lang="pt-BR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286000" algn="just">
              <a:lnSpc>
                <a:spcPct val="150000"/>
              </a:lnSpc>
            </a:pPr>
            <a:endParaRPr lang="pt-BR" sz="1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431640" y="368640"/>
            <a:ext cx="8280720" cy="2040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36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Modelo de Análise</a:t>
            </a:r>
            <a:endParaRPr lang="pt-BR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800" b="1" u="sng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pt-BR" b="1" u="sng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pt-BR" sz="1800" b="1" u="sng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pt-BR" sz="2000" b="1" u="sng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Unidade Sentinela de Circulação Viral</a:t>
            </a:r>
            <a:endParaRPr lang="pt-BR" sz="2000" b="1" u="sng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286000" algn="just">
              <a:lnSpc>
                <a:spcPct val="15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8" name="Tabela 7">
            <a:extLst>
              <a:ext uri="{FF2B5EF4-FFF2-40B4-BE49-F238E27FC236}">
                <a16:creationId xmlns="" xmlns:a16="http://schemas.microsoft.com/office/drawing/2014/main" id="{BE6FE11A-7E87-4F14-BA75-46EE9D371C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27845995"/>
              </p:ext>
            </p:extLst>
          </p:nvPr>
        </p:nvGraphicFramePr>
        <p:xfrm>
          <a:off x="111968" y="2841175"/>
          <a:ext cx="9032031" cy="2761133"/>
        </p:xfrm>
        <a:graphic>
          <a:graphicData uri="http://schemas.openxmlformats.org/drawingml/2006/table">
            <a:tbl>
              <a:tblPr bandRow="1"/>
              <a:tblGrid>
                <a:gridCol w="1373886">
                  <a:extLst>
                    <a:ext uri="{9D8B030D-6E8A-4147-A177-3AD203B41FA5}">
                      <a16:colId xmlns="" xmlns:a16="http://schemas.microsoft.com/office/drawing/2014/main" val="1510093386"/>
                    </a:ext>
                  </a:extLst>
                </a:gridCol>
                <a:gridCol w="775992">
                  <a:extLst>
                    <a:ext uri="{9D8B030D-6E8A-4147-A177-3AD203B41FA5}">
                      <a16:colId xmlns="" xmlns:a16="http://schemas.microsoft.com/office/drawing/2014/main" val="3189130036"/>
                    </a:ext>
                  </a:extLst>
                </a:gridCol>
                <a:gridCol w="559731">
                  <a:extLst>
                    <a:ext uri="{9D8B030D-6E8A-4147-A177-3AD203B41FA5}">
                      <a16:colId xmlns="" xmlns:a16="http://schemas.microsoft.com/office/drawing/2014/main" val="1599317642"/>
                    </a:ext>
                  </a:extLst>
                </a:gridCol>
                <a:gridCol w="521568">
                  <a:extLst>
                    <a:ext uri="{9D8B030D-6E8A-4147-A177-3AD203B41FA5}">
                      <a16:colId xmlns="" xmlns:a16="http://schemas.microsoft.com/office/drawing/2014/main" val="3329653964"/>
                    </a:ext>
                  </a:extLst>
                </a:gridCol>
                <a:gridCol w="639195">
                  <a:extLst>
                    <a:ext uri="{9D8B030D-6E8A-4147-A177-3AD203B41FA5}">
                      <a16:colId xmlns="" xmlns:a16="http://schemas.microsoft.com/office/drawing/2014/main" val="2928131716"/>
                    </a:ext>
                  </a:extLst>
                </a:gridCol>
                <a:gridCol w="721971">
                  <a:extLst>
                    <a:ext uri="{9D8B030D-6E8A-4147-A177-3AD203B41FA5}">
                      <a16:colId xmlns="" xmlns:a16="http://schemas.microsoft.com/office/drawing/2014/main" val="1899420124"/>
                    </a:ext>
                  </a:extLst>
                </a:gridCol>
                <a:gridCol w="748586">
                  <a:extLst>
                    <a:ext uri="{9D8B030D-6E8A-4147-A177-3AD203B41FA5}">
                      <a16:colId xmlns="" xmlns:a16="http://schemas.microsoft.com/office/drawing/2014/main" val="4116998138"/>
                    </a:ext>
                  </a:extLst>
                </a:gridCol>
                <a:gridCol w="504406">
                  <a:extLst>
                    <a:ext uri="{9D8B030D-6E8A-4147-A177-3AD203B41FA5}">
                      <a16:colId xmlns="" xmlns:a16="http://schemas.microsoft.com/office/drawing/2014/main" val="38133680"/>
                    </a:ext>
                  </a:extLst>
                </a:gridCol>
                <a:gridCol w="798644">
                  <a:extLst>
                    <a:ext uri="{9D8B030D-6E8A-4147-A177-3AD203B41FA5}">
                      <a16:colId xmlns="" xmlns:a16="http://schemas.microsoft.com/office/drawing/2014/main" val="3183914569"/>
                    </a:ext>
                  </a:extLst>
                </a:gridCol>
                <a:gridCol w="734300">
                  <a:extLst>
                    <a:ext uri="{9D8B030D-6E8A-4147-A177-3AD203B41FA5}">
                      <a16:colId xmlns="" xmlns:a16="http://schemas.microsoft.com/office/drawing/2014/main" val="2783635372"/>
                    </a:ext>
                  </a:extLst>
                </a:gridCol>
                <a:gridCol w="901723">
                  <a:extLst>
                    <a:ext uri="{9D8B030D-6E8A-4147-A177-3AD203B41FA5}">
                      <a16:colId xmlns="" xmlns:a16="http://schemas.microsoft.com/office/drawing/2014/main" val="2384099148"/>
                    </a:ext>
                  </a:extLst>
                </a:gridCol>
                <a:gridCol w="752029">
                  <a:extLst>
                    <a:ext uri="{9D8B030D-6E8A-4147-A177-3AD203B41FA5}">
                      <a16:colId xmlns="" xmlns:a16="http://schemas.microsoft.com/office/drawing/2014/main" val="2965890165"/>
                    </a:ext>
                  </a:extLst>
                </a:gridCol>
              </a:tblGrid>
              <a:tr h="602943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Casos 2019/2020</a:t>
                      </a:r>
                      <a:endParaRPr lang="pt-BR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Casos detectáveis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DEN1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DEN2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DEN4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DEN1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DEN2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DEN4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%Casos Regional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Detectáveis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2F75B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Incidência /100.000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Autóctones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54889554"/>
                  </a:ext>
                </a:extLst>
              </a:tr>
              <a:tr h="421993">
                <a:tc>
                  <a:txBody>
                    <a:bodyPr/>
                    <a:lstStyle/>
                    <a:p>
                      <a:pPr algn="l" fontAlgn="b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1ª Regional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8,05%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89,66%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F75B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477,23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1404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47316835"/>
                  </a:ext>
                </a:extLst>
              </a:tr>
              <a:tr h="241139"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Antonina</a:t>
                      </a:r>
                    </a:p>
                  </a:txBody>
                  <a:tcPr marL="0" marR="6466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0,07%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46378714"/>
                  </a:ext>
                </a:extLst>
              </a:tr>
              <a:tr h="241139"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Guaraqueçaba</a:t>
                      </a:r>
                    </a:p>
                  </a:txBody>
                  <a:tcPr marL="0" marR="6466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29008495"/>
                  </a:ext>
                </a:extLst>
              </a:tr>
              <a:tr h="253195"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Guaratuba</a:t>
                      </a:r>
                    </a:p>
                  </a:txBody>
                  <a:tcPr marL="0" marR="6466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4,13%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158,49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2598544"/>
                  </a:ext>
                </a:extLst>
              </a:tr>
              <a:tr h="253195"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Matinhos</a:t>
                      </a:r>
                    </a:p>
                  </a:txBody>
                  <a:tcPr marL="0" marR="6466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71,43%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28,57%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2,56%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8,05%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105,24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05607813"/>
                  </a:ext>
                </a:extLst>
              </a:tr>
              <a:tr h="253195"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Morretes</a:t>
                      </a:r>
                    </a:p>
                  </a:txBody>
                  <a:tcPr marL="0" marR="6466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5,75%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164,98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23205560"/>
                  </a:ext>
                </a:extLst>
              </a:tr>
              <a:tr h="241139"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Paranagua</a:t>
                      </a:r>
                    </a:p>
                  </a:txBody>
                  <a:tcPr marL="0" marR="6466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96,55%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87,61%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66,67%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800,44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42055869"/>
                  </a:ext>
                </a:extLst>
              </a:tr>
              <a:tr h="253195">
                <a:tc>
                  <a:txBody>
                    <a:bodyPr/>
                    <a:lstStyle/>
                    <a:p>
                      <a:pPr algn="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Pontal do Parana</a:t>
                      </a:r>
                    </a:p>
                  </a:txBody>
                  <a:tcPr marL="0" marR="6466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16,67%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83,33%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3,70%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6,90%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195,22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5519694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431640" y="368640"/>
            <a:ext cx="8280720" cy="2040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36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Modelo de Análise</a:t>
            </a:r>
            <a:endParaRPr lang="pt-BR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800" b="1" u="sng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pt-BR" b="1" u="sng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pt-BR" sz="1800" b="1" u="sng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pt-BR" sz="2000" b="1" u="sng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Unidade Sentinela de Circulação Viral</a:t>
            </a:r>
            <a:endParaRPr lang="pt-BR" sz="2000" b="1" u="sng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286000" algn="just">
              <a:lnSpc>
                <a:spcPct val="15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5" name="Tabela 4">
            <a:extLst>
              <a:ext uri="{FF2B5EF4-FFF2-40B4-BE49-F238E27FC236}">
                <a16:creationId xmlns="" xmlns:a16="http://schemas.microsoft.com/office/drawing/2014/main" id="{F8D1D231-B37A-4237-A5E6-3EE73D012A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55511683"/>
              </p:ext>
            </p:extLst>
          </p:nvPr>
        </p:nvGraphicFramePr>
        <p:xfrm>
          <a:off x="0" y="2512674"/>
          <a:ext cx="9144000" cy="3976686"/>
        </p:xfrm>
        <a:graphic>
          <a:graphicData uri="http://schemas.openxmlformats.org/drawingml/2006/table">
            <a:tbl>
              <a:tblPr/>
              <a:tblGrid>
                <a:gridCol w="1182629">
                  <a:extLst>
                    <a:ext uri="{9D8B030D-6E8A-4147-A177-3AD203B41FA5}">
                      <a16:colId xmlns="" xmlns:a16="http://schemas.microsoft.com/office/drawing/2014/main" val="2750885947"/>
                    </a:ext>
                  </a:extLst>
                </a:gridCol>
                <a:gridCol w="883410">
                  <a:extLst>
                    <a:ext uri="{9D8B030D-6E8A-4147-A177-3AD203B41FA5}">
                      <a16:colId xmlns="" xmlns:a16="http://schemas.microsoft.com/office/drawing/2014/main" val="1914000379"/>
                    </a:ext>
                  </a:extLst>
                </a:gridCol>
                <a:gridCol w="897658">
                  <a:extLst>
                    <a:ext uri="{9D8B030D-6E8A-4147-A177-3AD203B41FA5}">
                      <a16:colId xmlns="" xmlns:a16="http://schemas.microsoft.com/office/drawing/2014/main" val="1385518638"/>
                    </a:ext>
                  </a:extLst>
                </a:gridCol>
                <a:gridCol w="897658">
                  <a:extLst>
                    <a:ext uri="{9D8B030D-6E8A-4147-A177-3AD203B41FA5}">
                      <a16:colId xmlns="" xmlns:a16="http://schemas.microsoft.com/office/drawing/2014/main" val="1710773928"/>
                    </a:ext>
                  </a:extLst>
                </a:gridCol>
                <a:gridCol w="911906">
                  <a:extLst>
                    <a:ext uri="{9D8B030D-6E8A-4147-A177-3AD203B41FA5}">
                      <a16:colId xmlns="" xmlns:a16="http://schemas.microsoft.com/office/drawing/2014/main" val="1489715993"/>
                    </a:ext>
                  </a:extLst>
                </a:gridCol>
                <a:gridCol w="726676">
                  <a:extLst>
                    <a:ext uri="{9D8B030D-6E8A-4147-A177-3AD203B41FA5}">
                      <a16:colId xmlns="" xmlns:a16="http://schemas.microsoft.com/office/drawing/2014/main" val="2275689779"/>
                    </a:ext>
                  </a:extLst>
                </a:gridCol>
                <a:gridCol w="630498">
                  <a:extLst>
                    <a:ext uri="{9D8B030D-6E8A-4147-A177-3AD203B41FA5}">
                      <a16:colId xmlns="" xmlns:a16="http://schemas.microsoft.com/office/drawing/2014/main" val="803581790"/>
                    </a:ext>
                  </a:extLst>
                </a:gridCol>
                <a:gridCol w="569941">
                  <a:extLst>
                    <a:ext uri="{9D8B030D-6E8A-4147-A177-3AD203B41FA5}">
                      <a16:colId xmlns="" xmlns:a16="http://schemas.microsoft.com/office/drawing/2014/main" val="3176628600"/>
                    </a:ext>
                  </a:extLst>
                </a:gridCol>
                <a:gridCol w="630498">
                  <a:extLst>
                    <a:ext uri="{9D8B030D-6E8A-4147-A177-3AD203B41FA5}">
                      <a16:colId xmlns="" xmlns:a16="http://schemas.microsoft.com/office/drawing/2014/main" val="3120608395"/>
                    </a:ext>
                  </a:extLst>
                </a:gridCol>
                <a:gridCol w="587752">
                  <a:extLst>
                    <a:ext uri="{9D8B030D-6E8A-4147-A177-3AD203B41FA5}">
                      <a16:colId xmlns="" xmlns:a16="http://schemas.microsoft.com/office/drawing/2014/main" val="1603283389"/>
                    </a:ext>
                  </a:extLst>
                </a:gridCol>
                <a:gridCol w="612687">
                  <a:extLst>
                    <a:ext uri="{9D8B030D-6E8A-4147-A177-3AD203B41FA5}">
                      <a16:colId xmlns="" xmlns:a16="http://schemas.microsoft.com/office/drawing/2014/main" val="2792506070"/>
                    </a:ext>
                  </a:extLst>
                </a:gridCol>
                <a:gridCol w="612687">
                  <a:extLst>
                    <a:ext uri="{9D8B030D-6E8A-4147-A177-3AD203B41FA5}">
                      <a16:colId xmlns="" xmlns:a16="http://schemas.microsoft.com/office/drawing/2014/main" val="1442491976"/>
                    </a:ext>
                  </a:extLst>
                </a:gridCol>
              </a:tblGrid>
              <a:tr h="16432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712206818"/>
                  </a:ext>
                </a:extLst>
              </a:tr>
              <a:tr h="28757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Município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Detectável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Positividade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Dengue 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Dengue 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Dengue 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Dengue 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DEN1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DEN2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DEN3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DEN4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55450654"/>
                  </a:ext>
                </a:extLst>
              </a:tr>
              <a:tr h="164326"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GUARATUBA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15,38%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25,00%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75,00%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31330991"/>
                  </a:ext>
                </a:extLst>
              </a:tr>
              <a:tr h="164326"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MATINHOS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28,57%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14796343"/>
                  </a:ext>
                </a:extLst>
              </a:tr>
              <a:tr h="172542"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PARANAGUA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14,60%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96,23%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3,77%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6624531"/>
                  </a:ext>
                </a:extLst>
              </a:tr>
              <a:tr h="172542"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PERFIL US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14,90%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5,08%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91,53%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3,39%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976957"/>
                  </a:ext>
                </a:extLst>
              </a:tr>
              <a:tr h="172542"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PERFIL REGIONAL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16,38%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8,24%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89,41%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217788117"/>
                  </a:ext>
                </a:extLst>
              </a:tr>
              <a:tr h="164326"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82154006"/>
                  </a:ext>
                </a:extLst>
              </a:tr>
              <a:tr h="17254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15945849"/>
                  </a:ext>
                </a:extLst>
              </a:tr>
              <a:tr h="16432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Município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Detectável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Positividade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Dengue 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Dengue 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Dengue 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Dengue 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DEN1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DEN2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DEN3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DEN4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13771251"/>
                  </a:ext>
                </a:extLst>
              </a:tr>
              <a:tr h="164326"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GUARATUBA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6,25%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098564601"/>
                  </a:ext>
                </a:extLst>
              </a:tr>
              <a:tr h="172542"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MATINHOS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21,95%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88,89%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044505794"/>
                  </a:ext>
                </a:extLst>
              </a:tr>
              <a:tr h="172542"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PARANAGUA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20,00%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72,00%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285310684"/>
                  </a:ext>
                </a:extLst>
              </a:tr>
              <a:tr h="172542"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PERFIL US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2,50%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13,89%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86,11%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43547277"/>
                  </a:ext>
                </a:extLst>
              </a:tr>
              <a:tr h="164326"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PERFIL REGIONAL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1548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2,71%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11,90%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88,10%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42935645"/>
                  </a:ext>
                </a:extLst>
              </a:tr>
              <a:tr h="164326"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88458708"/>
                  </a:ext>
                </a:extLst>
              </a:tr>
              <a:tr h="16432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897107292"/>
                  </a:ext>
                </a:extLst>
              </a:tr>
              <a:tr h="164326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Município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Detectável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Positividade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Dengue 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Dengue 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Dengue 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Dengue 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DEN1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DEN2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DEN3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8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DEN4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96793081"/>
                  </a:ext>
                </a:extLst>
              </a:tr>
              <a:tr h="164326"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GUARATUBA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12200109"/>
                  </a:ext>
                </a:extLst>
              </a:tr>
              <a:tr h="164326"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MATINHOS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14,29%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43590101"/>
                  </a:ext>
                </a:extLst>
              </a:tr>
              <a:tr h="172542"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PARANAGUA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5,50%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998950352"/>
                  </a:ext>
                </a:extLst>
              </a:tr>
              <a:tr h="172542"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PERFIL US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4,87%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83084952"/>
                  </a:ext>
                </a:extLst>
              </a:tr>
              <a:tr h="164326"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PERFIL REGIONAL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1584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26,01%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6304054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6521383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431640" y="368640"/>
            <a:ext cx="8280720" cy="2040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36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Modelo de Análise</a:t>
            </a:r>
            <a:endParaRPr lang="pt-BR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800" b="1" u="sng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pt-BR" b="1" u="sng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pt-BR" sz="1800" b="1" u="sng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pt-BR" sz="2000" b="1" u="sng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Unidade Sentinela de Circulação Viral</a:t>
            </a:r>
            <a:endParaRPr lang="pt-BR" sz="2000" b="1" u="sng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286000" algn="just">
              <a:lnSpc>
                <a:spcPct val="15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graphicFrame>
        <p:nvGraphicFramePr>
          <p:cNvPr id="4" name="Gráfico 3">
            <a:extLst>
              <a:ext uri="{FF2B5EF4-FFF2-40B4-BE49-F238E27FC236}">
                <a16:creationId xmlns="" xmlns:a16="http://schemas.microsoft.com/office/drawing/2014/main" id="{00000000-0008-0000-00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94025107"/>
              </p:ext>
            </p:extLst>
          </p:nvPr>
        </p:nvGraphicFramePr>
        <p:xfrm>
          <a:off x="431640" y="2749230"/>
          <a:ext cx="5382564" cy="34000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Tabela 2">
            <a:extLst>
              <a:ext uri="{FF2B5EF4-FFF2-40B4-BE49-F238E27FC236}">
                <a16:creationId xmlns="" xmlns:a16="http://schemas.microsoft.com/office/drawing/2014/main" id="{8A8B8A8C-6F5D-4624-8C29-7079AAA84B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85602988"/>
              </p:ext>
            </p:extLst>
          </p:nvPr>
        </p:nvGraphicFramePr>
        <p:xfrm>
          <a:off x="6149750" y="2749230"/>
          <a:ext cx="2659399" cy="3097828"/>
        </p:xfrm>
        <a:graphic>
          <a:graphicData uri="http://schemas.openxmlformats.org/drawingml/2006/table">
            <a:tbl>
              <a:tblPr/>
              <a:tblGrid>
                <a:gridCol w="1574503">
                  <a:extLst>
                    <a:ext uri="{9D8B030D-6E8A-4147-A177-3AD203B41FA5}">
                      <a16:colId xmlns="" xmlns:a16="http://schemas.microsoft.com/office/drawing/2014/main" val="177048613"/>
                    </a:ext>
                  </a:extLst>
                </a:gridCol>
                <a:gridCol w="1084896">
                  <a:extLst>
                    <a:ext uri="{9D8B030D-6E8A-4147-A177-3AD203B41FA5}">
                      <a16:colId xmlns="" xmlns:a16="http://schemas.microsoft.com/office/drawing/2014/main" val="3865046825"/>
                    </a:ext>
                  </a:extLst>
                </a:gridCol>
              </a:tblGrid>
              <a:tr h="285083">
                <a:tc>
                  <a:txBody>
                    <a:bodyPr/>
                    <a:lstStyle/>
                    <a:p>
                      <a:pPr algn="l" fontAlgn="ctr"/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453025686"/>
                  </a:ext>
                </a:extLst>
              </a:tr>
              <a:tr h="285083">
                <a:tc>
                  <a:txBody>
                    <a:bodyPr/>
                    <a:lstStyle/>
                    <a:p>
                      <a:pPr algn="l" fontAlgn="ctr"/>
                      <a:r>
                        <a:rPr lang="pt-B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Coeficiente de Correlação ( r</a:t>
                      </a:r>
                      <a:r>
                        <a:rPr lang="pt-BR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pt-BR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Spearman</a:t>
                      </a:r>
                      <a:r>
                        <a:rPr lang="pt-BR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884715964"/>
                  </a:ext>
                </a:extLst>
              </a:tr>
              <a:tr h="470388">
                <a:tc>
                  <a:txBody>
                    <a:bodyPr/>
                    <a:lstStyle/>
                    <a:p>
                      <a:pPr algn="l" fontAlgn="ctr"/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459998866"/>
                  </a:ext>
                </a:extLst>
              </a:tr>
              <a:tr h="285083">
                <a:tc>
                  <a:txBody>
                    <a:bodyPr/>
                    <a:lstStyle/>
                    <a:p>
                      <a:pPr algn="l" fontAlgn="ctr"/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040585345"/>
                  </a:ext>
                </a:extLst>
              </a:tr>
              <a:tr h="285083">
                <a:tc>
                  <a:txBody>
                    <a:bodyPr/>
                    <a:lstStyle/>
                    <a:p>
                      <a:pPr algn="l" fontAlgn="ctr"/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993106054"/>
                  </a:ext>
                </a:extLst>
              </a:tr>
              <a:tr h="698453"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738843782"/>
                  </a:ext>
                </a:extLst>
              </a:tr>
              <a:tr h="698453">
                <a:tc>
                  <a:txBody>
                    <a:bodyPr/>
                    <a:lstStyle/>
                    <a:p>
                      <a:pPr algn="l" fontAlgn="ctr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9286186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02663782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431640" y="368640"/>
            <a:ext cx="8280720" cy="568443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36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Modelo de Análise</a:t>
            </a:r>
            <a:endParaRPr lang="pt-BR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800" b="1" u="sng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pt-BR" b="1" u="sng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pt-BR" sz="1800" b="1" u="sng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pt-BR" sz="2000" b="1" u="sng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Unidade Sentinela de Alerta </a:t>
            </a:r>
          </a:p>
          <a:p>
            <a:pPr>
              <a:lnSpc>
                <a:spcPct val="100000"/>
              </a:lnSpc>
            </a:pPr>
            <a:endParaRPr lang="pt-BR" b="1" u="sng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85750" indent="-2857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pt-BR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Unidade proposta para as regionais onde não houve comprovação de circulação viral baseada em casos autóctones. </a:t>
            </a:r>
            <a:endParaRPr lang="pt-BR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5750" indent="-285750">
              <a:lnSpc>
                <a:spcPct val="150000"/>
              </a:lnSpc>
            </a:pPr>
            <a:endParaRPr lang="pt-BR" b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85750" indent="-2857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pt-BR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Selecionadas Unidades de Alerta baseada em critérios </a:t>
            </a:r>
            <a:endParaRPr lang="pt-BR" b="1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742950" lvl="1" indent="-2857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pt-BR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Geográficos</a:t>
            </a:r>
          </a:p>
          <a:p>
            <a:pPr marL="742950" lvl="1" indent="-2857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pt-BR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Demográficos</a:t>
            </a:r>
          </a:p>
          <a:p>
            <a:pPr marL="742950" lvl="1" indent="-2857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pt-BR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IIP </a:t>
            </a:r>
            <a:endParaRPr lang="pt-BR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618244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431640" y="368640"/>
            <a:ext cx="8280720" cy="568443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36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Modelo de Análise</a:t>
            </a:r>
            <a:endParaRPr lang="pt-BR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800" b="1" u="sng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pt-BR" b="1" u="sng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pt-BR" sz="1800" b="1" u="sng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pt-BR" sz="2000" b="1" u="sng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Unidade Sentinela Mista</a:t>
            </a:r>
          </a:p>
          <a:p>
            <a:pPr>
              <a:lnSpc>
                <a:spcPct val="100000"/>
              </a:lnSpc>
            </a:pPr>
            <a:endParaRPr lang="pt-BR" b="1" u="sng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85750" indent="-2857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pt-BR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Unidade proposta para as regionais onde há presença de casos autóctones em baixa incidência. </a:t>
            </a:r>
            <a:endParaRPr lang="pt-BR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50000"/>
              </a:lnSpc>
            </a:pPr>
            <a:endParaRPr lang="pt-BR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285750" indent="-285750">
              <a:lnSpc>
                <a:spcPct val="150000"/>
              </a:lnSpc>
              <a:buFont typeface="Arial" panose="020B0604020202090204" pitchFamily="34" charset="0"/>
              <a:buChar char="•"/>
            </a:pPr>
            <a:r>
              <a:rPr lang="pt-BR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Unidade para as: </a:t>
            </a:r>
            <a:r>
              <a:rPr lang="pt-BR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3ª, 4ª, 5ª e 21ª Regionais</a:t>
            </a:r>
            <a:endParaRPr lang="pt-BR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333680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431640" y="368640"/>
            <a:ext cx="8280720" cy="3259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36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Unidades Sentinelas</a:t>
            </a:r>
            <a:endParaRPr lang="pt-BR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CustomShape 2"/>
          <p:cNvSpPr/>
          <p:nvPr/>
        </p:nvSpPr>
        <p:spPr>
          <a:xfrm>
            <a:off x="136237" y="5827566"/>
            <a:ext cx="5976360" cy="8163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</a:pPr>
            <a:r>
              <a:rPr lang="pt-BR" sz="1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Fonte:</a:t>
            </a:r>
          </a:p>
          <a:p>
            <a:pPr>
              <a:lnSpc>
                <a:spcPct val="150000"/>
              </a:lnSpc>
            </a:pPr>
            <a:r>
              <a:rPr lang="pt-BR" sz="10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Immunization</a:t>
            </a:r>
            <a:r>
              <a:rPr lang="pt-BR" sz="1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, </a:t>
            </a:r>
            <a:r>
              <a:rPr lang="pt-BR" sz="10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Vaccines</a:t>
            </a:r>
            <a:r>
              <a:rPr lang="pt-BR" sz="1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pt-BR" sz="10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and</a:t>
            </a:r>
            <a:r>
              <a:rPr lang="pt-BR" sz="1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pt-BR" sz="10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Biologicals</a:t>
            </a:r>
            <a:r>
              <a:rPr lang="pt-BR" sz="1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, WHO. Disponível em: https://www.who.int/immunization/monitoring_surveillance/en</a:t>
            </a:r>
            <a:r>
              <a:rPr lang="pt-BR" sz="1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/</a:t>
            </a:r>
          </a:p>
          <a:p>
            <a:pPr>
              <a:lnSpc>
                <a:spcPct val="100000"/>
              </a:lnSpc>
            </a:pPr>
            <a:endParaRPr lang="pt-BR" sz="1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pt-BR" sz="1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="" xmlns:a16="http://schemas.microsoft.com/office/drawing/2014/main" id="{EFCADCD2-E80A-4A74-BD96-A401A30293B6}"/>
              </a:ext>
            </a:extLst>
          </p:cNvPr>
          <p:cNvSpPr txBox="1"/>
          <p:nvPr/>
        </p:nvSpPr>
        <p:spPr>
          <a:xfrm>
            <a:off x="567877" y="1852991"/>
            <a:ext cx="8576123" cy="2339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pt-BR" sz="2000" b="1" u="sng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Unidade Sentinelas – Premissas </a:t>
            </a:r>
          </a:p>
          <a:p>
            <a:pPr>
              <a:lnSpc>
                <a:spcPct val="100000"/>
              </a:lnSpc>
            </a:pPr>
            <a:endParaRPr lang="pt-BR" sz="1800" b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2900" indent="-342900">
              <a:lnSpc>
                <a:spcPct val="200000"/>
              </a:lnSpc>
              <a:buFont typeface="Arial" panose="020B0604020202090204" pitchFamily="34" charset="0"/>
              <a:buChar char="•"/>
            </a:pPr>
            <a:r>
              <a:rPr lang="pt-BR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Atendimento aberto ao público</a:t>
            </a:r>
          </a:p>
          <a:p>
            <a:pPr marL="342900" indent="-342900">
              <a:lnSpc>
                <a:spcPct val="200000"/>
              </a:lnSpc>
              <a:buFont typeface="Arial" panose="020B0604020202090204" pitchFamily="34" charset="0"/>
              <a:buChar char="•"/>
            </a:pPr>
            <a:r>
              <a:rPr lang="pt-BR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Ausência de atendimento especializado </a:t>
            </a:r>
          </a:p>
          <a:p>
            <a:pPr marL="342900" indent="-342900">
              <a:lnSpc>
                <a:spcPct val="200000"/>
              </a:lnSpc>
              <a:buFont typeface="Arial" panose="020B0604020202090204" pitchFamily="34" charset="0"/>
              <a:buChar char="•"/>
            </a:pPr>
            <a:r>
              <a:rPr lang="pt-BR" sz="18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Geograficamente representativo</a:t>
            </a:r>
          </a:p>
        </p:txBody>
      </p:sp>
    </p:spTree>
    <p:extLst>
      <p:ext uri="{BB962C8B-B14F-4D97-AF65-F5344CB8AC3E}">
        <p14:creationId xmlns:p14="http://schemas.microsoft.com/office/powerpoint/2010/main" xmlns="" val="168578648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ustomShape 1"/>
          <p:cNvSpPr/>
          <p:nvPr/>
        </p:nvSpPr>
        <p:spPr>
          <a:xfrm>
            <a:off x="431640" y="368640"/>
            <a:ext cx="8280720" cy="3621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3600" b="1" strike="noStrike" spc="-1" dirty="0" smtClean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Unidades Sentinelas</a:t>
            </a:r>
          </a:p>
          <a:p>
            <a:pPr algn="ctr">
              <a:lnSpc>
                <a:spcPct val="100000"/>
              </a:lnSpc>
            </a:pPr>
            <a:endParaRPr lang="pt-BR" sz="3600" b="1" spc="-1" dirty="0">
              <a:solidFill>
                <a:srgbClr val="0070C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algn="ctr">
              <a:lnSpc>
                <a:spcPct val="100000"/>
              </a:lnSpc>
            </a:pPr>
            <a:endParaRPr lang="pt-BR" sz="3600" b="1" strike="noStrike" spc="-1" dirty="0" smtClean="0">
              <a:solidFill>
                <a:srgbClr val="0070C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algn="just">
              <a:lnSpc>
                <a:spcPct val="100000"/>
              </a:lnSpc>
            </a:pPr>
            <a:r>
              <a:rPr lang="pt-BR" sz="20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Casos especiais:</a:t>
            </a:r>
          </a:p>
          <a:p>
            <a:pPr algn="just">
              <a:lnSpc>
                <a:spcPct val="100000"/>
              </a:lnSpc>
            </a:pPr>
            <a:endParaRPr lang="pt-BR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 panose="020F0502020204030204" pitchFamily="34" charset="0"/>
            </a:endParaRPr>
          </a:p>
          <a:p>
            <a:pPr marL="914400" lvl="1" indent="-456840" algn="just">
              <a:lnSpc>
                <a:spcPct val="15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lang="pt-BR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Coleta </a:t>
            </a:r>
            <a:r>
              <a:rPr lang="pt-BR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 amostras em localidades onde não houve casos autóctones e que não sejam abrangidas por Unidade Sentinela de Alerta </a:t>
            </a:r>
            <a:r>
              <a:rPr lang="pt-BR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serão coletadas baseada </a:t>
            </a:r>
            <a:r>
              <a:rPr lang="pt-BR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em </a:t>
            </a:r>
            <a:r>
              <a:rPr lang="pt-BR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amostrage</a:t>
            </a:r>
            <a:r>
              <a:rPr lang="pt-BR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</a:t>
            </a:r>
            <a:r>
              <a:rPr lang="pt-BR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após definição pelo LACEN e Vigilância Ambiental</a:t>
            </a:r>
          </a:p>
          <a:p>
            <a:pPr marL="914400" lvl="1" indent="-456840" algn="just">
              <a:lnSpc>
                <a:spcPct val="150000"/>
              </a:lnSpc>
              <a:buClr>
                <a:srgbClr val="000000"/>
              </a:buClr>
              <a:buFont typeface="StarSymbol"/>
              <a:buAutoNum type="arabicPeriod"/>
            </a:pPr>
            <a:endParaRPr lang="pt-BR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914400" lvl="1" indent="-456840" algn="just">
              <a:lnSpc>
                <a:spcPct val="15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lang="pt-BR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Situações de surto em locais endêmicos não contemplados por Unidades Sentinelas de Circulação Viral serão resolvidas juntamente com o LACEN e Vigilância Ambiental. </a:t>
            </a:r>
          </a:p>
          <a:p>
            <a:pPr marL="914400" lvl="1" indent="-456840" algn="just">
              <a:lnSpc>
                <a:spcPct val="150000"/>
              </a:lnSpc>
              <a:buClr>
                <a:srgbClr val="000000"/>
              </a:buClr>
              <a:buFont typeface="StarSymbol"/>
              <a:buAutoNum type="arabicPeriod"/>
            </a:pPr>
            <a:endParaRPr lang="pt-BR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914400" lvl="1" indent="-456840" algn="just">
              <a:lnSpc>
                <a:spcPct val="150000"/>
              </a:lnSpc>
              <a:buClr>
                <a:srgbClr val="000000"/>
              </a:buClr>
              <a:buFont typeface="StarSymbol"/>
              <a:buAutoNum type="arabicPeriod"/>
            </a:pPr>
            <a:endParaRPr lang="pt-BR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algn="just">
              <a:lnSpc>
                <a:spcPct val="200000"/>
              </a:lnSpc>
            </a:pPr>
            <a:endParaRPr lang="pt-BR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200000"/>
              </a:lnSpc>
            </a:pPr>
            <a:endParaRPr lang="pt-BR" sz="18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200000"/>
              </a:lnSpc>
            </a:pPr>
            <a:endParaRPr lang="pt-BR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200000"/>
              </a:lnSpc>
            </a:pPr>
            <a:endParaRPr lang="pt-BR" sz="18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200000"/>
              </a:lnSpc>
            </a:pPr>
            <a:endParaRPr lang="pt-BR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200000"/>
              </a:lnSpc>
            </a:pPr>
            <a:endParaRPr lang="pt-BR" sz="18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2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833773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685800" y="1875453"/>
            <a:ext cx="7772040" cy="1724547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pt-BR" sz="4400" b="1" strike="noStrike" spc="-1" dirty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Proposta de Unidades Sentinelas de Dengue</a:t>
            </a:r>
          </a:p>
          <a:p>
            <a:pPr algn="ctr">
              <a:lnSpc>
                <a:spcPct val="150000"/>
              </a:lnSpc>
            </a:pPr>
            <a:r>
              <a:rPr lang="pt-BR" sz="4400" b="1" spc="-1" dirty="0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Pra </a:t>
            </a:r>
            <a:r>
              <a:rPr lang="pt-BR" sz="4400" b="1" spc="-1" dirty="0" err="1" smtClean="0">
                <a:solidFill>
                  <a:srgbClr val="00206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RT-qPCR</a:t>
            </a:r>
            <a:endParaRPr lang="pt-BR" sz="4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 panose="020F0502020204030204" pitchFamily="34" charset="0"/>
            </a:endParaRPr>
          </a:p>
        </p:txBody>
      </p:sp>
      <p:sp>
        <p:nvSpPr>
          <p:cNvPr id="92" name="TextShape 2"/>
          <p:cNvSpPr txBox="1"/>
          <p:nvPr/>
        </p:nvSpPr>
        <p:spPr>
          <a:xfrm>
            <a:off x="1143000" y="3602160"/>
            <a:ext cx="6857640" cy="165528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/>
            <a:endParaRPr lang="pt-BR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431640" y="368640"/>
            <a:ext cx="8280720" cy="568443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36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Unidades Sentinelas</a:t>
            </a:r>
            <a:endParaRPr lang="pt-BR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800" b="1" u="sng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pt-BR" b="1" u="sng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pt-BR" sz="1800" b="1" u="sng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pt-BR" sz="2000" b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pt-BR" sz="2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60 Unidades Sentinelas de Dengue para Grupo A e </a:t>
            </a:r>
            <a:r>
              <a:rPr lang="pt-BR" sz="20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 em 57 Municípios</a:t>
            </a:r>
            <a:endParaRPr lang="pt-BR" sz="2000" b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algn="r">
              <a:lnSpc>
                <a:spcPct val="100000"/>
              </a:lnSpc>
            </a:pPr>
            <a:endParaRPr lang="pt-BR" sz="20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algn="r">
              <a:lnSpc>
                <a:spcPct val="100000"/>
              </a:lnSpc>
            </a:pPr>
            <a:r>
              <a:rPr lang="pt-BR" sz="2000" spc="-1" dirty="0" smtClean="0">
                <a:uFill>
                  <a:solidFill>
                    <a:srgbClr val="FFFFFF"/>
                  </a:solidFill>
                </a:uFill>
                <a:latin typeface="Calibri"/>
              </a:rPr>
              <a:t>Após </a:t>
            </a:r>
            <a:r>
              <a:rPr lang="pt-BR" sz="2000" spc="-1" dirty="0">
                <a:uFill>
                  <a:solidFill>
                    <a:srgbClr val="FFFFFF"/>
                  </a:solidFill>
                </a:uFill>
                <a:latin typeface="Calibri"/>
              </a:rPr>
              <a:t>Análises Laboratoriais, Estatísticas e </a:t>
            </a:r>
            <a:r>
              <a:rPr lang="pt-BR" sz="2000" spc="-1" dirty="0" smtClean="0">
                <a:uFill>
                  <a:solidFill>
                    <a:srgbClr val="FFFFFF"/>
                  </a:solidFill>
                </a:uFill>
                <a:latin typeface="Calibri"/>
              </a:rPr>
              <a:t>Epidemiológicas </a:t>
            </a:r>
            <a:endParaRPr lang="pt-BR" sz="2000" spc="-1" dirty="0"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algn="r">
              <a:lnSpc>
                <a:spcPct val="100000"/>
              </a:lnSpc>
            </a:pPr>
            <a:r>
              <a:rPr lang="pt-BR" sz="2000" spc="-1" dirty="0">
                <a:uFill>
                  <a:solidFill>
                    <a:srgbClr val="FFFFFF"/>
                  </a:solidFill>
                </a:uFill>
                <a:latin typeface="Calibri"/>
              </a:rPr>
              <a:t>	LACEN + Vigilância Ambiental </a:t>
            </a:r>
          </a:p>
          <a:p>
            <a:pPr>
              <a:lnSpc>
                <a:spcPct val="100000"/>
              </a:lnSpc>
            </a:pPr>
            <a:endParaRPr lang="pt-BR" sz="2000" b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2900" indent="-342900">
              <a:lnSpc>
                <a:spcPct val="200000"/>
              </a:lnSpc>
              <a:buFont typeface="Arial" panose="020B0604020202090204" pitchFamily="34" charset="0"/>
              <a:buChar char="•"/>
            </a:pPr>
            <a:r>
              <a:rPr lang="pt-BR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Unidade Sentinela de Alerta: 5</a:t>
            </a:r>
          </a:p>
          <a:p>
            <a:pPr marL="342900" indent="-342900">
              <a:lnSpc>
                <a:spcPct val="200000"/>
              </a:lnSpc>
              <a:buFont typeface="Arial" panose="020B0604020202090204" pitchFamily="34" charset="0"/>
              <a:buChar char="•"/>
            </a:pPr>
            <a:r>
              <a:rPr lang="pt-BR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Unidade Sentinela Mista: 8</a:t>
            </a:r>
          </a:p>
          <a:p>
            <a:pPr marL="342900" indent="-342900">
              <a:lnSpc>
                <a:spcPct val="200000"/>
              </a:lnSpc>
              <a:buFont typeface="Arial" panose="020B0604020202090204" pitchFamily="34" charset="0"/>
              <a:buChar char="•"/>
            </a:pPr>
            <a:r>
              <a:rPr lang="pt-BR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Unidade Sentinela de Circulação Viral: 47 </a:t>
            </a:r>
          </a:p>
          <a:p>
            <a:pPr>
              <a:lnSpc>
                <a:spcPct val="200000"/>
              </a:lnSpc>
            </a:pPr>
            <a:endParaRPr lang="pt-BR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613359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431640" y="368640"/>
            <a:ext cx="8280720" cy="568443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36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Unidades Sentinelas</a:t>
            </a:r>
            <a:endParaRPr lang="pt-BR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800" b="1" u="sng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pt-BR" b="1" u="sng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pt-BR" sz="1800" b="1" u="sng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pt-BR" sz="2000" b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graphicFrame>
        <p:nvGraphicFramePr>
          <p:cNvPr id="7" name="Tabela 6">
            <a:extLst>
              <a:ext uri="{FF2B5EF4-FFF2-40B4-BE49-F238E27FC236}">
                <a16:creationId xmlns="" xmlns:a16="http://schemas.microsoft.com/office/drawing/2014/main" id="{F2DDB21D-7081-4660-8E43-328FE1D1F5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69877295"/>
              </p:ext>
            </p:extLst>
          </p:nvPr>
        </p:nvGraphicFramePr>
        <p:xfrm>
          <a:off x="1721438" y="1686994"/>
          <a:ext cx="5701123" cy="4443423"/>
        </p:xfrm>
        <a:graphic>
          <a:graphicData uri="http://schemas.openxmlformats.org/drawingml/2006/table">
            <a:tbl>
              <a:tblPr/>
              <a:tblGrid>
                <a:gridCol w="1771223">
                  <a:extLst>
                    <a:ext uri="{9D8B030D-6E8A-4147-A177-3AD203B41FA5}">
                      <a16:colId xmlns="" xmlns:a16="http://schemas.microsoft.com/office/drawing/2014/main" val="1498318256"/>
                    </a:ext>
                  </a:extLst>
                </a:gridCol>
                <a:gridCol w="1964950">
                  <a:extLst>
                    <a:ext uri="{9D8B030D-6E8A-4147-A177-3AD203B41FA5}">
                      <a16:colId xmlns="" xmlns:a16="http://schemas.microsoft.com/office/drawing/2014/main" val="557854796"/>
                    </a:ext>
                  </a:extLst>
                </a:gridCol>
                <a:gridCol w="1964950">
                  <a:extLst>
                    <a:ext uri="{9D8B030D-6E8A-4147-A177-3AD203B41FA5}">
                      <a16:colId xmlns="" xmlns:a16="http://schemas.microsoft.com/office/drawing/2014/main" val="517233977"/>
                    </a:ext>
                  </a:extLst>
                </a:gridCol>
              </a:tblGrid>
              <a:tr h="335663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pt-BR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Municípios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35" marR="9335" marT="93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80170024"/>
                  </a:ext>
                </a:extLst>
              </a:tr>
              <a:tr h="20538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Paranaguá</a:t>
                      </a:r>
                    </a:p>
                  </a:txBody>
                  <a:tcPr marL="9335" marR="9335" marT="93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Medianeira</a:t>
                      </a:r>
                    </a:p>
                  </a:txBody>
                  <a:tcPr marL="9335" marR="9335" marT="93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Maringá</a:t>
                      </a:r>
                    </a:p>
                  </a:txBody>
                  <a:tcPr marL="9335" marR="9335" marT="93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87511364"/>
                  </a:ext>
                </a:extLst>
              </a:tr>
              <a:tr h="20538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Guaratuba</a:t>
                      </a:r>
                    </a:p>
                  </a:txBody>
                  <a:tcPr marL="9335" marR="9335" marT="93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São Miguel do Iguaçu</a:t>
                      </a:r>
                    </a:p>
                  </a:txBody>
                  <a:tcPr marL="9335" marR="9335" marT="93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Maringá</a:t>
                      </a:r>
                    </a:p>
                  </a:txBody>
                  <a:tcPr marL="9335" marR="9335" marT="93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649428997"/>
                  </a:ext>
                </a:extLst>
              </a:tr>
              <a:tr h="20538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Antonina</a:t>
                      </a:r>
                    </a:p>
                  </a:txBody>
                  <a:tcPr marL="9335" marR="9335" marT="93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Cascavel</a:t>
                      </a:r>
                    </a:p>
                  </a:txBody>
                  <a:tcPr marL="9335" marR="9335" marT="93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Colorado</a:t>
                      </a:r>
                    </a:p>
                  </a:txBody>
                  <a:tcPr marL="9335" marR="9335" marT="93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29949505"/>
                  </a:ext>
                </a:extLst>
              </a:tr>
              <a:tr h="20538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Curitiba</a:t>
                      </a:r>
                    </a:p>
                  </a:txBody>
                  <a:tcPr marL="9335" marR="9335" marT="93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Cascavel</a:t>
                      </a:r>
                    </a:p>
                  </a:txBody>
                  <a:tcPr marL="9335" marR="9335" marT="93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Apucarana</a:t>
                      </a:r>
                    </a:p>
                  </a:txBody>
                  <a:tcPr marL="9335" marR="9335" marT="93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45575989"/>
                  </a:ext>
                </a:extLst>
              </a:tr>
              <a:tr h="20538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Almirante Tamandaré</a:t>
                      </a:r>
                    </a:p>
                  </a:txBody>
                  <a:tcPr marL="9335" marR="9335" marT="93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Quedas do Iguaçu</a:t>
                      </a:r>
                    </a:p>
                  </a:txBody>
                  <a:tcPr marL="9335" marR="9335" marT="93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Londrina</a:t>
                      </a:r>
                    </a:p>
                  </a:txBody>
                  <a:tcPr marL="9335" marR="9335" marT="93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0506385"/>
                  </a:ext>
                </a:extLst>
              </a:tr>
              <a:tr h="20538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Ponta Grossa</a:t>
                      </a:r>
                    </a:p>
                  </a:txBody>
                  <a:tcPr marL="9335" marR="9335" marT="93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Campo Mourão</a:t>
                      </a:r>
                    </a:p>
                  </a:txBody>
                  <a:tcPr marL="9335" marR="9335" marT="93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Londrina</a:t>
                      </a:r>
                    </a:p>
                  </a:txBody>
                  <a:tcPr marL="9335" marR="9335" marT="93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299543468"/>
                  </a:ext>
                </a:extLst>
              </a:tr>
              <a:tr h="20538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Sengés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335" marR="9335" marT="93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Barboza Ferraz</a:t>
                      </a:r>
                    </a:p>
                  </a:txBody>
                  <a:tcPr marL="9335" marR="9335" marT="93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Cambé</a:t>
                      </a:r>
                    </a:p>
                  </a:txBody>
                  <a:tcPr marL="9335" marR="9335" marT="93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14566640"/>
                  </a:ext>
                </a:extLst>
              </a:tr>
              <a:tr h="20538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Irati</a:t>
                      </a:r>
                    </a:p>
                  </a:txBody>
                  <a:tcPr marL="9335" marR="9335" marT="93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Engenheiro Beltrão</a:t>
                      </a:r>
                    </a:p>
                  </a:txBody>
                  <a:tcPr marL="9335" marR="9335" marT="93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Rolândia</a:t>
                      </a:r>
                    </a:p>
                  </a:txBody>
                  <a:tcPr marL="9335" marR="9335" marT="93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23292427"/>
                  </a:ext>
                </a:extLst>
              </a:tr>
              <a:tr h="20538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Guarapuava</a:t>
                      </a:r>
                    </a:p>
                  </a:txBody>
                  <a:tcPr marL="9335" marR="9335" marT="93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Ubiratã</a:t>
                      </a:r>
                    </a:p>
                  </a:txBody>
                  <a:tcPr marL="9335" marR="9335" marT="93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Lupionópolis</a:t>
                      </a:r>
                    </a:p>
                  </a:txBody>
                  <a:tcPr marL="9335" marR="9335" marT="93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52260252"/>
                  </a:ext>
                </a:extLst>
              </a:tr>
              <a:tr h="20538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Prudentópolis</a:t>
                      </a:r>
                    </a:p>
                  </a:txBody>
                  <a:tcPr marL="9335" marR="9335" marT="93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Umuarama</a:t>
                      </a:r>
                    </a:p>
                  </a:txBody>
                  <a:tcPr marL="9335" marR="9335" marT="93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Bandeirantes</a:t>
                      </a:r>
                    </a:p>
                  </a:txBody>
                  <a:tcPr marL="9335" marR="9335" marT="93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47165066"/>
                  </a:ext>
                </a:extLst>
              </a:tr>
              <a:tr h="20538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Pitanga</a:t>
                      </a:r>
                    </a:p>
                  </a:txBody>
                  <a:tcPr marL="9335" marR="9335" marT="93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Altônia</a:t>
                      </a:r>
                    </a:p>
                  </a:txBody>
                  <a:tcPr marL="9335" marR="9335" marT="93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Cornélio Procópio</a:t>
                      </a:r>
                    </a:p>
                  </a:txBody>
                  <a:tcPr marL="9335" marR="9335" marT="93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38973226"/>
                  </a:ext>
                </a:extLst>
              </a:tr>
              <a:tr h="20538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Laranjeiras </a:t>
                      </a:r>
                      <a:r>
                        <a:rPr lang="pt-BR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 </a:t>
                      </a:r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Sul  </a:t>
                      </a:r>
                    </a:p>
                  </a:txBody>
                  <a:tcPr marL="9335" marR="9335" marT="93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Alto Piquiri</a:t>
                      </a:r>
                    </a:p>
                  </a:txBody>
                  <a:tcPr marL="9335" marR="9335" marT="93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Jacarezinho</a:t>
                      </a:r>
                    </a:p>
                  </a:txBody>
                  <a:tcPr marL="9335" marR="9335" marT="93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89344659"/>
                  </a:ext>
                </a:extLst>
              </a:tr>
              <a:tr h="20538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União da Vitória</a:t>
                      </a:r>
                    </a:p>
                  </a:txBody>
                  <a:tcPr marL="9335" marR="9335" marT="93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Cruzeiro do Oeste</a:t>
                      </a:r>
                    </a:p>
                  </a:txBody>
                  <a:tcPr marL="9335" marR="9335" marT="93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Cambará</a:t>
                      </a:r>
                    </a:p>
                  </a:txBody>
                  <a:tcPr marL="9335" marR="9335" marT="93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97434080"/>
                  </a:ext>
                </a:extLst>
              </a:tr>
              <a:tr h="20538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São Mateus do Sul  </a:t>
                      </a:r>
                    </a:p>
                  </a:txBody>
                  <a:tcPr marL="9335" marR="9335" marT="93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Cianorte</a:t>
                      </a:r>
                    </a:p>
                  </a:txBody>
                  <a:tcPr marL="9335" marR="9335" marT="93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Toledo</a:t>
                      </a:r>
                    </a:p>
                  </a:txBody>
                  <a:tcPr marL="9335" marR="9335" marT="93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81705290"/>
                  </a:ext>
                </a:extLst>
              </a:tr>
              <a:tr h="20538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Chopinzinho</a:t>
                      </a:r>
                    </a:p>
                  </a:txBody>
                  <a:tcPr marL="9335" marR="9335" marT="93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Tapejara</a:t>
                      </a:r>
                    </a:p>
                  </a:txBody>
                  <a:tcPr marL="9335" marR="9335" marT="93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Guaíra</a:t>
                      </a:r>
                    </a:p>
                  </a:txBody>
                  <a:tcPr marL="9335" marR="9335" marT="93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000444839"/>
                  </a:ext>
                </a:extLst>
              </a:tr>
              <a:tr h="20538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Pato Branco</a:t>
                      </a:r>
                    </a:p>
                  </a:txBody>
                  <a:tcPr marL="9335" marR="9335" marT="93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Japurá</a:t>
                      </a:r>
                    </a:p>
                  </a:txBody>
                  <a:tcPr marL="9335" marR="9335" marT="93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Assis Chateaubriand</a:t>
                      </a:r>
                    </a:p>
                  </a:txBody>
                  <a:tcPr marL="9335" marR="9335" marT="93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8874398"/>
                  </a:ext>
                </a:extLst>
              </a:tr>
              <a:tr h="20538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Itapejara do Oeste</a:t>
                      </a:r>
                    </a:p>
                  </a:txBody>
                  <a:tcPr marL="9335" marR="9335" marT="93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Paranavaí</a:t>
                      </a:r>
                    </a:p>
                  </a:txBody>
                  <a:tcPr marL="9335" marR="9335" marT="93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Palotina</a:t>
                      </a:r>
                    </a:p>
                  </a:txBody>
                  <a:tcPr marL="9335" marR="9335" marT="93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85964012"/>
                  </a:ext>
                </a:extLst>
              </a:tr>
              <a:tr h="20538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Francisco Beltrão</a:t>
                      </a:r>
                    </a:p>
                  </a:txBody>
                  <a:tcPr marL="9335" marR="9335" marT="93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Nova Londrina</a:t>
                      </a:r>
                    </a:p>
                  </a:txBody>
                  <a:tcPr marL="9335" marR="9335" marT="93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Telêmaco Borba</a:t>
                      </a:r>
                    </a:p>
                  </a:txBody>
                  <a:tcPr marL="9335" marR="9335" marT="93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68041817"/>
                  </a:ext>
                </a:extLst>
              </a:tr>
              <a:tr h="20538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Capanema</a:t>
                      </a:r>
                    </a:p>
                  </a:txBody>
                  <a:tcPr marL="9335" marR="9335" marT="93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Loanda</a:t>
                      </a:r>
                    </a:p>
                  </a:txBody>
                  <a:tcPr marL="9335" marR="9335" marT="93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Ortigueira</a:t>
                      </a:r>
                    </a:p>
                  </a:txBody>
                  <a:tcPr marL="9335" marR="9335" marT="93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13762186"/>
                  </a:ext>
                </a:extLst>
              </a:tr>
              <a:tr h="205388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Foz do Iguacu</a:t>
                      </a:r>
                    </a:p>
                  </a:txBody>
                  <a:tcPr marL="9335" marR="9335" marT="93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Querência do Norte</a:t>
                      </a:r>
                    </a:p>
                  </a:txBody>
                  <a:tcPr marL="9335" marR="9335" marT="93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Ivaiporã</a:t>
                      </a:r>
                    </a:p>
                  </a:txBody>
                  <a:tcPr marL="9335" marR="9335" marT="93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917845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881142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431640" y="368640"/>
            <a:ext cx="8280720" cy="568443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36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Unidades Sentinelas</a:t>
            </a:r>
            <a:endParaRPr lang="pt-BR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800" b="1" u="sng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pt-BR" b="1" u="sng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pt-BR" sz="1800" b="1" u="sng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pt-BR" sz="2000" b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49" y="1629748"/>
            <a:ext cx="7343776" cy="4847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1597249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431640" y="368640"/>
            <a:ext cx="8280720" cy="568443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36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Unidades Sentinelas</a:t>
            </a:r>
            <a:endParaRPr lang="pt-BR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800" b="1" u="sng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algn="ctr">
              <a:lnSpc>
                <a:spcPct val="100000"/>
              </a:lnSpc>
            </a:pPr>
            <a:r>
              <a:rPr lang="pt-BR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Proposta de Solicitação de </a:t>
            </a:r>
            <a:r>
              <a:rPr lang="pt-BR" sz="18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RT-</a:t>
            </a:r>
            <a:r>
              <a:rPr lang="pt-BR" sz="1800" b="1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qPCR</a:t>
            </a:r>
            <a:r>
              <a:rPr lang="pt-BR" sz="18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pt-BR" sz="18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para Arboviroses</a:t>
            </a:r>
          </a:p>
          <a:p>
            <a:pPr>
              <a:lnSpc>
                <a:spcPct val="100000"/>
              </a:lnSpc>
            </a:pPr>
            <a:endParaRPr lang="pt-BR" b="1" u="sng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pt-BR" sz="1800" b="1" u="sng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pt-BR" sz="2000" b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200000"/>
              </a:lnSpc>
            </a:pPr>
            <a:endParaRPr lang="pt-BR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24900"/>
            <a:ext cx="9144000" cy="5110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5767849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7291" y="1381155"/>
            <a:ext cx="6361871" cy="232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152525" y="719167"/>
            <a:ext cx="6579060" cy="577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sz="2400" b="1" dirty="0" smtClean="0">
                <a:solidFill>
                  <a:srgbClr val="000000"/>
                </a:solidFill>
                <a:latin typeface="Gotham" pitchFamily="2" charset="0"/>
              </a:rPr>
              <a:t>QUAIS TESTES DEVEM SER SOLICITADOS?</a:t>
            </a:r>
            <a:endParaRPr lang="pt-BR" sz="2400" b="1" dirty="0">
              <a:solidFill>
                <a:srgbClr val="000000"/>
              </a:solidFill>
              <a:latin typeface="Gotham" pitchFamily="2" charset="0"/>
            </a:endParaRPr>
          </a:p>
        </p:txBody>
      </p:sp>
      <p:sp>
        <p:nvSpPr>
          <p:cNvPr id="17412" name="CaixaDeTexto 6"/>
          <p:cNvSpPr txBox="1">
            <a:spLocks noChangeArrowheads="1"/>
          </p:cNvSpPr>
          <p:nvPr/>
        </p:nvSpPr>
        <p:spPr bwMode="auto">
          <a:xfrm>
            <a:off x="665672" y="3820427"/>
            <a:ext cx="3618417" cy="1815882"/>
          </a:xfrm>
          <a:prstGeom prst="rect">
            <a:avLst/>
          </a:prstGeom>
          <a:solidFill>
            <a:srgbClr val="92D050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SzPct val="45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  <a:tab pos="11231563" algn="l"/>
                <a:tab pos="11680825" algn="l"/>
              </a:tabLst>
            </a:pPr>
            <a:r>
              <a:rPr lang="pt-BR" sz="1400" b="1" dirty="0">
                <a:solidFill>
                  <a:srgbClr val="000000"/>
                </a:solidFill>
                <a:latin typeface="Calibri" panose="020F0502020204030204" pitchFamily="34" charset="0"/>
                <a:cs typeface="Arial" pitchFamily="34" charset="0"/>
              </a:rPr>
              <a:t>De 1 a 6 dias com sintomas:</a:t>
            </a:r>
          </a:p>
          <a:p>
            <a:pPr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  <a:tab pos="11231563" algn="l"/>
                <a:tab pos="11680825" algn="l"/>
              </a:tabLst>
            </a:pPr>
            <a:r>
              <a:rPr lang="pt-BR" sz="1400" dirty="0" smtClean="0">
                <a:solidFill>
                  <a:srgbClr val="000000"/>
                </a:solidFill>
                <a:latin typeface="Calibri" panose="020F0502020204030204" pitchFamily="34" charset="0"/>
                <a:cs typeface="Arial" pitchFamily="34" charset="0"/>
              </a:rPr>
              <a:t>Detecção </a:t>
            </a:r>
            <a:r>
              <a:rPr lang="pt-BR" sz="1400" dirty="0">
                <a:solidFill>
                  <a:srgbClr val="000000"/>
                </a:solidFill>
                <a:latin typeface="Calibri" panose="020F0502020204030204" pitchFamily="34" charset="0"/>
                <a:cs typeface="Arial" pitchFamily="34" charset="0"/>
              </a:rPr>
              <a:t>do </a:t>
            </a:r>
            <a:r>
              <a:rPr lang="pt-BR" sz="1400" dirty="0" smtClean="0">
                <a:solidFill>
                  <a:srgbClr val="000000"/>
                </a:solidFill>
                <a:latin typeface="Calibri" panose="020F0502020204030204" pitchFamily="34" charset="0"/>
                <a:cs typeface="Arial" pitchFamily="34" charset="0"/>
              </a:rPr>
              <a:t>vírus:</a:t>
            </a:r>
            <a:endParaRPr lang="pt-BR" sz="1400" dirty="0">
              <a:solidFill>
                <a:srgbClr val="000000"/>
              </a:solidFill>
              <a:latin typeface="Calibri" panose="020F0502020204030204" pitchFamily="34" charset="0"/>
              <a:cs typeface="Arial" pitchFamily="34" charset="0"/>
            </a:endParaRPr>
          </a:p>
          <a:p>
            <a:pPr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  <a:tab pos="11231563" algn="l"/>
                <a:tab pos="11680825" algn="l"/>
              </a:tabLst>
            </a:pPr>
            <a:r>
              <a:rPr lang="pt-BR" sz="14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itchFamily="34" charset="0"/>
              </a:rPr>
              <a:t>ARBOVIROSES (Multiplex por </a:t>
            </a:r>
            <a:r>
              <a:rPr lang="pt-BR" sz="1400" b="1" dirty="0" err="1" smtClean="0">
                <a:solidFill>
                  <a:schemeClr val="tx1"/>
                </a:solidFill>
                <a:latin typeface="Calibri" panose="020F0502020204030204" pitchFamily="34" charset="0"/>
                <a:cs typeface="Arial" pitchFamily="34" charset="0"/>
              </a:rPr>
              <a:t>Biomol</a:t>
            </a:r>
            <a:r>
              <a:rPr lang="pt-BR" sz="1400" b="1" dirty="0" smtClean="0">
                <a:solidFill>
                  <a:schemeClr val="tx1"/>
                </a:solidFill>
                <a:latin typeface="Calibri" panose="020F0502020204030204" pitchFamily="34" charset="0"/>
                <a:cs typeface="Arial" pitchFamily="34" charset="0"/>
              </a:rPr>
              <a:t>)</a:t>
            </a:r>
          </a:p>
          <a:p>
            <a:pPr algn="ctr">
              <a:buFontTx/>
              <a:buChar char="-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  <a:tab pos="11231563" algn="l"/>
                <a:tab pos="11680825" algn="l"/>
              </a:tabLst>
            </a:pPr>
            <a:endParaRPr lang="pt-BR" sz="1400" b="1" dirty="0">
              <a:solidFill>
                <a:schemeClr val="tx1"/>
              </a:solidFill>
              <a:latin typeface="Calibri" panose="020F0502020204030204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  <a:tab pos="11231563" algn="l"/>
                <a:tab pos="11680825" algn="l"/>
              </a:tabLst>
            </a:pPr>
            <a:r>
              <a:rPr lang="pt-BR" sz="1400" dirty="0" err="1" smtClean="0">
                <a:solidFill>
                  <a:srgbClr val="000000"/>
                </a:solidFill>
                <a:latin typeface="Calibri" panose="020F0502020204030204" pitchFamily="34" charset="0"/>
                <a:cs typeface="Arial" pitchFamily="34" charset="0"/>
              </a:rPr>
              <a:t>DenV</a:t>
            </a:r>
            <a:r>
              <a:rPr lang="pt-BR" sz="1400" dirty="0" smtClean="0">
                <a:solidFill>
                  <a:srgbClr val="000000"/>
                </a:solidFill>
                <a:latin typeface="Calibri" panose="020F0502020204030204" pitchFamily="34" charset="0"/>
                <a:cs typeface="Arial" pitchFamily="34" charset="0"/>
              </a:rPr>
              <a:t> </a:t>
            </a:r>
            <a:r>
              <a:rPr lang="pt-BR" sz="1400" dirty="0">
                <a:solidFill>
                  <a:srgbClr val="000000"/>
                </a:solidFill>
                <a:latin typeface="Calibri" panose="020F0502020204030204" pitchFamily="34" charset="0"/>
                <a:cs typeface="Arial" pitchFamily="34" charset="0"/>
              </a:rPr>
              <a:t>(1, 2, 3 ,4)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  <a:tab pos="11231563" algn="l"/>
                <a:tab pos="11680825" algn="l"/>
              </a:tabLst>
            </a:pPr>
            <a:r>
              <a:rPr lang="pt-BR" sz="1400" dirty="0" err="1" smtClean="0">
                <a:solidFill>
                  <a:srgbClr val="000000"/>
                </a:solidFill>
                <a:latin typeface="Calibri" panose="020F0502020204030204" pitchFamily="34" charset="0"/>
                <a:cs typeface="Arial" pitchFamily="34" charset="0"/>
              </a:rPr>
              <a:t>ChikV</a:t>
            </a:r>
            <a:r>
              <a:rPr lang="pt-BR" sz="1400" dirty="0" smtClean="0">
                <a:solidFill>
                  <a:srgbClr val="000000"/>
                </a:solidFill>
                <a:latin typeface="Calibri" panose="020F0502020204030204" pitchFamily="34" charset="0"/>
                <a:cs typeface="Arial" pitchFamily="34" charset="0"/>
              </a:rPr>
              <a:t> </a:t>
            </a:r>
            <a:endParaRPr lang="pt-BR" sz="1400" dirty="0">
              <a:solidFill>
                <a:srgbClr val="000000"/>
              </a:solidFill>
              <a:latin typeface="Calibri" panose="020F0502020204030204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  <a:tab pos="11231563" algn="l"/>
                <a:tab pos="11680825" algn="l"/>
              </a:tabLst>
            </a:pPr>
            <a:r>
              <a:rPr lang="pt-BR" sz="1400" dirty="0" err="1" smtClean="0">
                <a:solidFill>
                  <a:srgbClr val="000000"/>
                </a:solidFill>
                <a:latin typeface="Calibri" panose="020F0502020204030204" pitchFamily="34" charset="0"/>
                <a:cs typeface="Arial" pitchFamily="34" charset="0"/>
              </a:rPr>
              <a:t>ZikV</a:t>
            </a:r>
            <a:r>
              <a:rPr lang="pt-BR" sz="1400" dirty="0" smtClean="0">
                <a:solidFill>
                  <a:srgbClr val="000000"/>
                </a:solidFill>
                <a:latin typeface="Calibri" panose="020F0502020204030204" pitchFamily="34" charset="0"/>
                <a:cs typeface="Arial" pitchFamily="34" charset="0"/>
              </a:rPr>
              <a:t> </a:t>
            </a:r>
            <a:endParaRPr lang="pt-BR" sz="1400" dirty="0">
              <a:solidFill>
                <a:srgbClr val="000000"/>
              </a:solidFill>
              <a:latin typeface="Calibri" panose="020F0502020204030204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  <a:tab pos="9434513" algn="l"/>
                <a:tab pos="9883775" algn="l"/>
                <a:tab pos="10333038" algn="l"/>
                <a:tab pos="10782300" algn="l"/>
                <a:tab pos="11231563" algn="l"/>
                <a:tab pos="11680825" algn="l"/>
              </a:tabLst>
            </a:pPr>
            <a:r>
              <a:rPr lang="pt-BR" sz="1400" dirty="0" smtClean="0">
                <a:solidFill>
                  <a:schemeClr val="tx1"/>
                </a:solidFill>
                <a:latin typeface="Calibri" panose="020F0502020204030204" pitchFamily="34" charset="0"/>
                <a:cs typeface="Arial" pitchFamily="34" charset="0"/>
              </a:rPr>
              <a:t>FAV</a:t>
            </a:r>
            <a:endParaRPr lang="pt-BR" sz="1400" dirty="0">
              <a:solidFill>
                <a:schemeClr val="tx1"/>
              </a:solidFill>
              <a:latin typeface="Calibri" panose="020F0502020204030204" pitchFamily="34" charset="0"/>
              <a:cs typeface="Arial" pitchFamily="34" charset="0"/>
            </a:endParaRPr>
          </a:p>
        </p:txBody>
      </p:sp>
      <p:sp>
        <p:nvSpPr>
          <p:cNvPr id="17413" name="CaixaDeTexto 7"/>
          <p:cNvSpPr txBox="1">
            <a:spLocks noChangeArrowheads="1"/>
          </p:cNvSpPr>
          <p:nvPr/>
        </p:nvSpPr>
        <p:spPr bwMode="auto">
          <a:xfrm>
            <a:off x="4611954" y="3820427"/>
            <a:ext cx="3618000" cy="18036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1400" b="1" dirty="0">
                <a:solidFill>
                  <a:srgbClr val="000000"/>
                </a:solidFill>
                <a:latin typeface="Calibri" panose="020F0502020204030204" pitchFamily="34" charset="0"/>
                <a:cs typeface="Arial" pitchFamily="34" charset="0"/>
              </a:rPr>
              <a:t>A partir do 6º dia com sintomas</a:t>
            </a:r>
            <a:r>
              <a:rPr lang="pt-BR" sz="1400" b="1" dirty="0" smtClean="0">
                <a:solidFill>
                  <a:srgbClr val="000000"/>
                </a:solidFill>
                <a:latin typeface="Calibri" panose="020F0502020204030204" pitchFamily="34" charset="0"/>
                <a:cs typeface="Arial" pitchFamily="34" charset="0"/>
              </a:rPr>
              <a:t>:</a:t>
            </a:r>
          </a:p>
          <a:p>
            <a:r>
              <a:rPr lang="pt-BR" sz="1400" dirty="0" smtClean="0">
                <a:solidFill>
                  <a:srgbClr val="000000"/>
                </a:solidFill>
                <a:latin typeface="Calibri" panose="020F0502020204030204" pitchFamily="34" charset="0"/>
                <a:cs typeface="Arial" pitchFamily="34" charset="0"/>
              </a:rPr>
              <a:t>Detecção de anticorpos </a:t>
            </a:r>
          </a:p>
          <a:p>
            <a:endParaRPr lang="pt-BR" sz="1400" dirty="0">
              <a:solidFill>
                <a:srgbClr val="000000"/>
              </a:solidFill>
              <a:latin typeface="Calibri" panose="020F0502020204030204" pitchFamily="34" charset="0"/>
              <a:cs typeface="Arial" pitchFamily="34" charset="0"/>
            </a:endParaRPr>
          </a:p>
          <a:p>
            <a:endParaRPr lang="pt-BR" sz="1400" dirty="0">
              <a:solidFill>
                <a:srgbClr val="000000"/>
              </a:solidFill>
              <a:latin typeface="Calibri" panose="020F0502020204030204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b="1" dirty="0" err="1" smtClean="0">
                <a:solidFill>
                  <a:srgbClr val="000000"/>
                </a:solidFill>
                <a:latin typeface="Calibri" panose="020F0502020204030204" pitchFamily="34" charset="0"/>
                <a:cs typeface="Arial" pitchFamily="34" charset="0"/>
              </a:rPr>
              <a:t>IgM</a:t>
            </a:r>
            <a:r>
              <a:rPr lang="pt-BR" sz="1400" b="1" dirty="0" smtClean="0">
                <a:solidFill>
                  <a:srgbClr val="000000"/>
                </a:solidFill>
                <a:latin typeface="Calibri" panose="020F0502020204030204" pitchFamily="34" charset="0"/>
                <a:cs typeface="Arial" pitchFamily="34" charset="0"/>
              </a:rPr>
              <a:t> </a:t>
            </a:r>
            <a:r>
              <a:rPr lang="pt-BR" sz="1400" b="1" dirty="0">
                <a:solidFill>
                  <a:srgbClr val="000000"/>
                </a:solidFill>
                <a:latin typeface="Calibri" panose="020F0502020204030204" pitchFamily="34" charset="0"/>
                <a:cs typeface="Arial" pitchFamily="34" charset="0"/>
              </a:rPr>
              <a:t>(SOROLOGIA)</a:t>
            </a:r>
          </a:p>
          <a:p>
            <a:pPr>
              <a:lnSpc>
                <a:spcPct val="150000"/>
              </a:lnSpc>
              <a:buFontTx/>
              <a:buChar char="-"/>
            </a:pPr>
            <a:endParaRPr lang="pt-BR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buFontTx/>
              <a:buChar char="-"/>
            </a:pPr>
            <a:endParaRPr lang="pt-BR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414" name="Retângulo 9"/>
          <p:cNvSpPr>
            <a:spLocks noChangeArrowheads="1"/>
          </p:cNvSpPr>
          <p:nvPr/>
        </p:nvSpPr>
        <p:spPr bwMode="auto">
          <a:xfrm>
            <a:off x="1354194" y="1855818"/>
            <a:ext cx="2645224" cy="1666844"/>
          </a:xfrm>
          <a:prstGeom prst="rect">
            <a:avLst/>
          </a:prstGeom>
          <a:noFill/>
          <a:ln w="76200" algn="ctr">
            <a:solidFill>
              <a:srgbClr val="92D050"/>
            </a:solidFill>
            <a:round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17415" name="Retângulo 10"/>
          <p:cNvSpPr>
            <a:spLocks noChangeArrowheads="1"/>
          </p:cNvSpPr>
          <p:nvPr/>
        </p:nvSpPr>
        <p:spPr bwMode="auto">
          <a:xfrm>
            <a:off x="4107751" y="1865342"/>
            <a:ext cx="3492121" cy="1657320"/>
          </a:xfrm>
          <a:prstGeom prst="rect">
            <a:avLst/>
          </a:prstGeom>
          <a:noFill/>
          <a:ln w="76200" algn="ctr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pt-BR"/>
          </a:p>
        </p:txBody>
      </p:sp>
      <p:sp>
        <p:nvSpPr>
          <p:cNvPr id="13" name="CaixaDeTexto 12"/>
          <p:cNvSpPr txBox="1"/>
          <p:nvPr/>
        </p:nvSpPr>
        <p:spPr>
          <a:xfrm>
            <a:off x="5411099" y="5934075"/>
            <a:ext cx="169545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dirty="0" smtClean="0"/>
              <a:t>Envio 100%</a:t>
            </a:r>
            <a:endParaRPr lang="pt-BR" dirty="0"/>
          </a:p>
        </p:txBody>
      </p:sp>
      <p:sp>
        <p:nvSpPr>
          <p:cNvPr id="14" name="CaixaDeTexto 13"/>
          <p:cNvSpPr txBox="1"/>
          <p:nvPr/>
        </p:nvSpPr>
        <p:spPr>
          <a:xfrm>
            <a:off x="381001" y="5934075"/>
            <a:ext cx="3726171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Envio por US </a:t>
            </a:r>
          </a:p>
          <a:p>
            <a:pPr algn="ctr"/>
            <a:r>
              <a:rPr lang="pt-BR" sz="1200" dirty="0" smtClean="0"/>
              <a:t>(5 por SE para grupo A e B, 100% do C e D)</a:t>
            </a:r>
            <a:endParaRPr lang="pt-BR" sz="1200" dirty="0"/>
          </a:p>
        </p:txBody>
      </p:sp>
      <p:sp>
        <p:nvSpPr>
          <p:cNvPr id="2" name="Seta para baixo 1"/>
          <p:cNvSpPr/>
          <p:nvPr/>
        </p:nvSpPr>
        <p:spPr>
          <a:xfrm>
            <a:off x="2096219" y="5624027"/>
            <a:ext cx="250166" cy="310048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Seta para baixo 16"/>
          <p:cNvSpPr/>
          <p:nvPr/>
        </p:nvSpPr>
        <p:spPr>
          <a:xfrm>
            <a:off x="6050164" y="5624027"/>
            <a:ext cx="250166" cy="310048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CustomShape 1"/>
          <p:cNvSpPr/>
          <p:nvPr/>
        </p:nvSpPr>
        <p:spPr>
          <a:xfrm>
            <a:off x="2904525" y="1907775"/>
            <a:ext cx="3384000" cy="1431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pt-BR" sz="54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Obrigado pela Atenção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CaixaDeTexto 7"/>
          <p:cNvSpPr txBox="1">
            <a:spLocks noChangeArrowheads="1"/>
          </p:cNvSpPr>
          <p:nvPr/>
        </p:nvSpPr>
        <p:spPr bwMode="auto">
          <a:xfrm>
            <a:off x="1468876" y="135953"/>
            <a:ext cx="672181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RESULTADOS </a:t>
            </a:r>
            <a:r>
              <a:rPr lang="pt-BR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RT- </a:t>
            </a:r>
            <a:r>
              <a:rPr lang="pt-BR" sz="2400" b="1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qPCR</a:t>
            </a:r>
            <a:r>
              <a:rPr lang="pt-BR" sz="2400" b="1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ARBOVIROSES</a:t>
            </a:r>
          </a:p>
        </p:txBody>
      </p:sp>
      <p:graphicFrame>
        <p:nvGraphicFramePr>
          <p:cNvPr id="17" name="Gráfico 16">
            <a:extLst>
              <a:ext uri="{FF2B5EF4-FFF2-40B4-BE49-F238E27FC236}">
                <a16:creationId xmlns="" xmlns:a16="http://schemas.microsoft.com/office/drawing/2014/main" id="{9A3C0922-C414-47CB-AF3F-E24382DA09B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2026164070"/>
              </p:ext>
            </p:extLst>
          </p:nvPr>
        </p:nvGraphicFramePr>
        <p:xfrm>
          <a:off x="-176594" y="4780557"/>
          <a:ext cx="2772697" cy="20927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Tabela 3">
            <a:extLst>
              <a:ext uri="{FF2B5EF4-FFF2-40B4-BE49-F238E27FC236}">
                <a16:creationId xmlns="" xmlns:a16="http://schemas.microsoft.com/office/drawing/2014/main" id="{07657966-2158-4977-8C72-9F89848358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43634864"/>
              </p:ext>
            </p:extLst>
          </p:nvPr>
        </p:nvGraphicFramePr>
        <p:xfrm>
          <a:off x="1209754" y="756452"/>
          <a:ext cx="6032500" cy="3529436"/>
        </p:xfrm>
        <a:graphic>
          <a:graphicData uri="http://schemas.openxmlformats.org/drawingml/2006/table">
            <a:tbl>
              <a:tblPr/>
              <a:tblGrid>
                <a:gridCol w="1562100">
                  <a:extLst>
                    <a:ext uri="{9D8B030D-6E8A-4147-A177-3AD203B41FA5}">
                      <a16:colId xmlns="" xmlns:a16="http://schemas.microsoft.com/office/drawing/2014/main" val="3488451866"/>
                    </a:ext>
                  </a:extLst>
                </a:gridCol>
                <a:gridCol w="1117600">
                  <a:extLst>
                    <a:ext uri="{9D8B030D-6E8A-4147-A177-3AD203B41FA5}">
                      <a16:colId xmlns="" xmlns:a16="http://schemas.microsoft.com/office/drawing/2014/main" val="740537108"/>
                    </a:ext>
                  </a:extLst>
                </a:gridCol>
                <a:gridCol w="1117600">
                  <a:extLst>
                    <a:ext uri="{9D8B030D-6E8A-4147-A177-3AD203B41FA5}">
                      <a16:colId xmlns="" xmlns:a16="http://schemas.microsoft.com/office/drawing/2014/main" val="3912759008"/>
                    </a:ext>
                  </a:extLst>
                </a:gridCol>
                <a:gridCol w="1117600">
                  <a:extLst>
                    <a:ext uri="{9D8B030D-6E8A-4147-A177-3AD203B41FA5}">
                      <a16:colId xmlns="" xmlns:a16="http://schemas.microsoft.com/office/drawing/2014/main" val="507002537"/>
                    </a:ext>
                  </a:extLst>
                </a:gridCol>
                <a:gridCol w="1117600">
                  <a:extLst>
                    <a:ext uri="{9D8B030D-6E8A-4147-A177-3AD203B41FA5}">
                      <a16:colId xmlns="" xmlns:a16="http://schemas.microsoft.com/office/drawing/2014/main" val="3324706892"/>
                    </a:ext>
                  </a:extLst>
                </a:gridCol>
              </a:tblGrid>
              <a:tr h="309986"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862021065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31.124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10.060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8.654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39.588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38546984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Cancelado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7.898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015792864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Não realizado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4.256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1.084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4.734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506628151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Liberado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18.970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8.667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7.439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34.622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133067311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Detectável 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3.635 (19%)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36 (0,4%)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97 (1,3%)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6. 264 (18,1%)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416246254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Não detectável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15.335  (81%)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8.631 (99,6%)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 dirty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7.342 (98,7%)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28.358 (81,9%)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563394636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DenV1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2.085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36168091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DenV2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21175218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DenV3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139894528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DenV4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437219501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ChikV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643959412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ZIK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018122999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 (0,06%)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87736559"/>
                  </a:ext>
                </a:extLst>
              </a:tr>
            </a:tbl>
          </a:graphicData>
        </a:graphic>
      </p:graphicFrame>
      <p:graphicFrame>
        <p:nvGraphicFramePr>
          <p:cNvPr id="8" name="Gráfico 7">
            <a:extLst>
              <a:ext uri="{FF2B5EF4-FFF2-40B4-BE49-F238E27FC236}">
                <a16:creationId xmlns="" xmlns:a16="http://schemas.microsoft.com/office/drawing/2014/main" id="{FDA22347-7621-4E9A-91BB-D2E70C483FB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3578378152"/>
              </p:ext>
            </p:extLst>
          </p:nvPr>
        </p:nvGraphicFramePr>
        <p:xfrm>
          <a:off x="82527" y="4476745"/>
          <a:ext cx="2772697" cy="20927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2" name="Gráfico 11">
            <a:extLst>
              <a:ext uri="{FF2B5EF4-FFF2-40B4-BE49-F238E27FC236}">
                <a16:creationId xmlns="" xmlns:a16="http://schemas.microsoft.com/office/drawing/2014/main" id="{14BC6FF1-6F17-4F54-AC6D-E0D3566070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3122769206"/>
              </p:ext>
            </p:extLst>
          </p:nvPr>
        </p:nvGraphicFramePr>
        <p:xfrm>
          <a:off x="4118911" y="4476745"/>
          <a:ext cx="2902491" cy="1877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4" name="Gráfico 13">
            <a:extLst>
              <a:ext uri="{FF2B5EF4-FFF2-40B4-BE49-F238E27FC236}">
                <a16:creationId xmlns="" xmlns:a16="http://schemas.microsoft.com/office/drawing/2014/main" id="{5821FCCE-F4D6-4477-8E3A-A9E8BB0C11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1218417517"/>
              </p:ext>
            </p:extLst>
          </p:nvPr>
        </p:nvGraphicFramePr>
        <p:xfrm>
          <a:off x="6531167" y="4496606"/>
          <a:ext cx="2509737" cy="18377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5" name="Gráfico 14">
            <a:extLst>
              <a:ext uri="{FF2B5EF4-FFF2-40B4-BE49-F238E27FC236}">
                <a16:creationId xmlns="" xmlns:a16="http://schemas.microsoft.com/office/drawing/2014/main" id="{DEE6E097-83F1-4FCF-978E-F7FC7FA6B4D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xmlns="" val="1067138635"/>
              </p:ext>
            </p:extLst>
          </p:nvPr>
        </p:nvGraphicFramePr>
        <p:xfrm>
          <a:off x="1916347" y="4508769"/>
          <a:ext cx="2791840" cy="18579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16" name="Picture 3">
            <a:extLst>
              <a:ext uri="{FF2B5EF4-FFF2-40B4-BE49-F238E27FC236}">
                <a16:creationId xmlns="" xmlns:a16="http://schemas.microsoft.com/office/drawing/2014/main" id="{FB3DDB35-B6F2-4336-895D-5B04DFFD5E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74625" y="6200066"/>
            <a:ext cx="3667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8993455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áfico 4"/>
          <p:cNvGraphicFramePr/>
          <p:nvPr>
            <p:extLst>
              <p:ext uri="{D42A27DB-BD31-4B8C-83A1-F6EECF244321}">
                <p14:modId xmlns:p14="http://schemas.microsoft.com/office/powerpoint/2010/main" xmlns="" val="1935867945"/>
              </p:ext>
            </p:extLst>
          </p:nvPr>
        </p:nvGraphicFramePr>
        <p:xfrm>
          <a:off x="431990" y="161471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CaixaDeTexto 7"/>
          <p:cNvSpPr txBox="1">
            <a:spLocks noChangeArrowheads="1"/>
          </p:cNvSpPr>
          <p:nvPr/>
        </p:nvSpPr>
        <p:spPr bwMode="auto">
          <a:xfrm>
            <a:off x="1507786" y="145680"/>
            <a:ext cx="672181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RESULTADOS</a:t>
            </a:r>
            <a:r>
              <a:rPr lang="pt-BR" sz="2400" b="1" dirty="0">
                <a:solidFill>
                  <a:schemeClr val="tx1"/>
                </a:solidFill>
              </a:rPr>
              <a:t> </a:t>
            </a:r>
            <a:r>
              <a:rPr lang="pt-BR" sz="2400" b="1" dirty="0" smtClean="0">
                <a:solidFill>
                  <a:schemeClr val="tx1"/>
                </a:solidFill>
              </a:rPr>
              <a:t>RT- </a:t>
            </a:r>
            <a:r>
              <a:rPr lang="pt-BR" sz="2400" b="1" dirty="0" err="1" smtClean="0">
                <a:solidFill>
                  <a:schemeClr val="tx1"/>
                </a:solidFill>
              </a:rPr>
              <a:t>qPCR</a:t>
            </a:r>
            <a:r>
              <a:rPr lang="pt-BR" sz="2400" b="1" dirty="0" smtClean="0">
                <a:solidFill>
                  <a:schemeClr val="tx1"/>
                </a:solidFill>
              </a:rPr>
              <a:t> </a:t>
            </a:r>
            <a:r>
              <a:rPr lang="pt-BR" sz="2400" b="1" dirty="0">
                <a:solidFill>
                  <a:schemeClr val="tx1"/>
                </a:solidFill>
              </a:rPr>
              <a:t>ARBOVIROSES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554477" y="4328809"/>
            <a:ext cx="485428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>
                <a:latin typeface="Calibri" panose="020F0502020204030204" pitchFamily="34" charset="0"/>
                <a:cs typeface="Calibri" panose="020F0502020204030204" pitchFamily="34" charset="0"/>
              </a:rPr>
              <a:t>2019/2020</a:t>
            </a:r>
          </a:p>
          <a:p>
            <a:pPr algn="just">
              <a:lnSpc>
                <a:spcPct val="150000"/>
              </a:lnSpc>
            </a:pPr>
            <a:r>
              <a:rPr lang="pt-BR" sz="2000" dirty="0">
                <a:latin typeface="Calibri" panose="020F0502020204030204" pitchFamily="34" charset="0"/>
                <a:cs typeface="Calibri" panose="020F0502020204030204" pitchFamily="34" charset="0"/>
              </a:rPr>
              <a:t>Em março de 2020, houve readequação no quantitativo de amostras das arboviroses ao Lacen/PR, devido pandemia do  COVID-19.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="" xmlns:a16="http://schemas.microsoft.com/office/drawing/2014/main" id="{6A53D001-39C0-4701-B7A4-3EAEC10FEB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17415557"/>
              </p:ext>
            </p:extLst>
          </p:nvPr>
        </p:nvGraphicFramePr>
        <p:xfrm>
          <a:off x="6027313" y="1443407"/>
          <a:ext cx="2679700" cy="3737610"/>
        </p:xfrm>
        <a:graphic>
          <a:graphicData uri="http://schemas.openxmlformats.org/drawingml/2006/table">
            <a:tbl>
              <a:tblPr/>
              <a:tblGrid>
                <a:gridCol w="1562100">
                  <a:extLst>
                    <a:ext uri="{9D8B030D-6E8A-4147-A177-3AD203B41FA5}">
                      <a16:colId xmlns="" xmlns:a16="http://schemas.microsoft.com/office/drawing/2014/main" val="797469966"/>
                    </a:ext>
                  </a:extLst>
                </a:gridCol>
                <a:gridCol w="1117600">
                  <a:extLst>
                    <a:ext uri="{9D8B030D-6E8A-4147-A177-3AD203B41FA5}">
                      <a16:colId xmlns="" xmlns:a16="http://schemas.microsoft.com/office/drawing/2014/main" val="2840514352"/>
                    </a:ext>
                  </a:extLst>
                </a:gridCol>
              </a:tblGrid>
              <a:tr h="333375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 </a:t>
                      </a:r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(25/29/2020)</a:t>
                      </a:r>
                      <a:endParaRPr lang="pt-BR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83163817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18.605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063627371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Cancelado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64471899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Não realizado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6.559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474934511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Liberado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11.922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605744695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Detectável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3.859 (32,4%)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393267175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rtl="0" fontAlgn="b"/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Não detectável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</a:rPr>
                        <a:t>8.063 (67,6%)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15925954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DenV1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51835774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DenV2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3077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18623379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DenV3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66469191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DenV4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49161616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ChikV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81494627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ZIK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005925162"/>
                  </a:ext>
                </a:extLst>
              </a:tr>
              <a:tr h="247650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8633426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CustomShape 1"/>
          <p:cNvSpPr/>
          <p:nvPr/>
        </p:nvSpPr>
        <p:spPr>
          <a:xfrm>
            <a:off x="431640" y="368640"/>
            <a:ext cx="8280720" cy="5516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36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Objetivos</a:t>
            </a:r>
            <a:endParaRPr lang="pt-BR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6110" indent="-285750" algn="just">
              <a:lnSpc>
                <a:spcPct val="150000"/>
              </a:lnSpc>
              <a:spcBef>
                <a:spcPts val="601"/>
              </a:spcBef>
              <a:spcAft>
                <a:spcPts val="601"/>
              </a:spcAft>
              <a:buClr>
                <a:srgbClr val="000000"/>
              </a:buClr>
              <a:buFont typeface="Arial" panose="020B0604020202090204" pitchFamily="34" charset="0"/>
              <a:buChar char="•"/>
            </a:pPr>
            <a:r>
              <a:rPr lang="pt-BR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Trabalhar com um quantitativo viável para o Diagnóstico Epidemiológico da Dengue no Estado do </a:t>
            </a:r>
            <a:r>
              <a:rPr lang="pt-BR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Paraná por </a:t>
            </a:r>
            <a:r>
              <a:rPr lang="pt-BR" b="0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RT</a:t>
            </a:r>
            <a:r>
              <a:rPr lang="pt-BR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-qPCR</a:t>
            </a:r>
            <a:endParaRPr lang="pt-BR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50000"/>
              </a:lnSpc>
              <a:spcBef>
                <a:spcPts val="601"/>
              </a:spcBef>
              <a:spcAft>
                <a:spcPts val="601"/>
              </a:spcAft>
            </a:pPr>
            <a:endParaRPr lang="pt-BR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286110" indent="-285750" algn="just">
              <a:lnSpc>
                <a:spcPct val="150000"/>
              </a:lnSpc>
              <a:spcBef>
                <a:spcPts val="601"/>
              </a:spcBef>
              <a:spcAft>
                <a:spcPts val="601"/>
              </a:spcAft>
              <a:buClr>
                <a:srgbClr val="000000"/>
              </a:buClr>
              <a:buFont typeface="Arial" panose="020B0604020202090204" pitchFamily="34" charset="0"/>
              <a:buChar char="•"/>
            </a:pPr>
            <a:r>
              <a:rPr lang="pt-BR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Garantir a resposta fundamental do LACEN/PR para o Diagnóstico Epidemiológico</a:t>
            </a:r>
            <a:endParaRPr lang="pt-BR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914400" lvl="1" indent="-456840" algn="just">
              <a:lnSpc>
                <a:spcPct val="150000"/>
              </a:lnSpc>
              <a:spcBef>
                <a:spcPts val="601"/>
              </a:spcBef>
              <a:spcAft>
                <a:spcPts val="601"/>
              </a:spcAft>
              <a:buClr>
                <a:srgbClr val="000000"/>
              </a:buClr>
              <a:buFont typeface="Wingdings" charset="2"/>
              <a:buChar char=""/>
            </a:pPr>
            <a:r>
              <a:rPr lang="pt-BR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Há circulação viral na população?</a:t>
            </a:r>
            <a:endParaRPr lang="pt-BR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914400" lvl="1" indent="-456840" algn="just">
              <a:lnSpc>
                <a:spcPct val="150000"/>
              </a:lnSpc>
              <a:spcBef>
                <a:spcPts val="601"/>
              </a:spcBef>
              <a:spcAft>
                <a:spcPts val="601"/>
              </a:spcAft>
              <a:buClr>
                <a:srgbClr val="000000"/>
              </a:buClr>
              <a:buFont typeface="Wingdings" charset="2"/>
              <a:buChar char=""/>
            </a:pPr>
            <a:r>
              <a:rPr lang="pt-BR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 sim, quais vírus estão circulando?</a:t>
            </a:r>
            <a:endParaRPr lang="pt-BR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431640" y="368640"/>
            <a:ext cx="8280720" cy="3259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3600" b="1" strike="noStrike" spc="-1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Objetivos</a:t>
            </a:r>
            <a:endParaRPr lang="pt-BR" sz="3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3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3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3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3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3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CustomShape 2"/>
          <p:cNvSpPr/>
          <p:nvPr/>
        </p:nvSpPr>
        <p:spPr>
          <a:xfrm>
            <a:off x="136237" y="5930597"/>
            <a:ext cx="5976360" cy="8163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</a:pPr>
            <a:r>
              <a:rPr lang="pt-BR" sz="1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Fonte:</a:t>
            </a:r>
          </a:p>
          <a:p>
            <a:pPr>
              <a:lnSpc>
                <a:spcPct val="150000"/>
              </a:lnSpc>
            </a:pPr>
            <a:r>
              <a:rPr lang="pt-BR" sz="1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Dengue </a:t>
            </a:r>
            <a:r>
              <a:rPr lang="pt-BR" sz="10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and</a:t>
            </a:r>
            <a:r>
              <a:rPr lang="pt-BR" sz="1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Dengue </a:t>
            </a:r>
            <a:r>
              <a:rPr lang="pt-BR" sz="10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Hemorrhagic</a:t>
            </a:r>
            <a:r>
              <a:rPr lang="pt-BR" sz="1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pt-BR" sz="10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Fever</a:t>
            </a:r>
            <a:r>
              <a:rPr lang="pt-BR" sz="1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, GUBLER, CLINICAL MICROBIOLOGY REVIEWS, 1998</a:t>
            </a:r>
          </a:p>
          <a:p>
            <a:pPr>
              <a:lnSpc>
                <a:spcPct val="150000"/>
              </a:lnSpc>
            </a:pPr>
            <a:r>
              <a:rPr lang="pt-BR" sz="1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</a:t>
            </a:r>
            <a:r>
              <a:rPr lang="pt-BR" sz="1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engue </a:t>
            </a:r>
            <a:r>
              <a:rPr lang="pt-BR" sz="1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G</a:t>
            </a:r>
            <a:r>
              <a:rPr lang="pt-BR" sz="10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uidelines</a:t>
            </a:r>
            <a:r>
              <a:rPr lang="pt-BR" sz="1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for </a:t>
            </a:r>
            <a:r>
              <a:rPr lang="pt-BR" sz="1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</a:t>
            </a:r>
            <a:r>
              <a:rPr lang="pt-BR" sz="10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iagnosis</a:t>
            </a:r>
            <a:r>
              <a:rPr lang="pt-BR" sz="1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, </a:t>
            </a:r>
            <a:r>
              <a:rPr lang="pt-BR" sz="1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</a:t>
            </a:r>
            <a:r>
              <a:rPr lang="pt-BR" sz="10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reatment</a:t>
            </a:r>
            <a:r>
              <a:rPr lang="pt-BR" sz="1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, </a:t>
            </a:r>
            <a:r>
              <a:rPr lang="pt-BR" sz="1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</a:t>
            </a:r>
            <a:r>
              <a:rPr lang="pt-BR" sz="10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revention</a:t>
            </a:r>
            <a:r>
              <a:rPr lang="pt-BR" sz="1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pt-BR" sz="10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and</a:t>
            </a:r>
            <a:r>
              <a:rPr lang="pt-BR" sz="1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pt-BR" sz="1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</a:t>
            </a:r>
            <a:r>
              <a:rPr lang="pt-BR" sz="10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ontrol</a:t>
            </a:r>
            <a:r>
              <a:rPr lang="pt-BR" sz="1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, WHO, 2009</a:t>
            </a:r>
            <a:endParaRPr lang="pt-BR" sz="10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pt-BR" sz="1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9" name="Imagem 5"/>
          <p:cNvPicPr/>
          <p:nvPr/>
        </p:nvPicPr>
        <p:blipFill>
          <a:blip r:embed="rId3"/>
          <a:stretch/>
        </p:blipFill>
        <p:spPr>
          <a:xfrm>
            <a:off x="0" y="1542324"/>
            <a:ext cx="9143640" cy="2085756"/>
          </a:xfrm>
          <a:prstGeom prst="rect">
            <a:avLst/>
          </a:prstGeom>
          <a:ln>
            <a:noFill/>
          </a:ln>
        </p:spPr>
      </p:pic>
      <p:sp>
        <p:nvSpPr>
          <p:cNvPr id="6" name="CaixaDeTexto 5">
            <a:extLst>
              <a:ext uri="{FF2B5EF4-FFF2-40B4-BE49-F238E27FC236}">
                <a16:creationId xmlns="" xmlns:a16="http://schemas.microsoft.com/office/drawing/2014/main" id="{EFCADCD2-E80A-4A74-BD96-A401A30293B6}"/>
              </a:ext>
            </a:extLst>
          </p:cNvPr>
          <p:cNvSpPr txBox="1"/>
          <p:nvPr/>
        </p:nvSpPr>
        <p:spPr>
          <a:xfrm>
            <a:off x="136237" y="3808385"/>
            <a:ext cx="8576123" cy="17557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BR" sz="2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Três tipos de Sistemas de Vigilância Laboratorial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pt-BR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Unidades Sentinelas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pt-BR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Sistema de Alerta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pt-BR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Vigilância de doença grave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431640" y="368640"/>
            <a:ext cx="8280720" cy="5698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36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Objetivos</a:t>
            </a:r>
            <a:endParaRPr lang="pt-BR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1800" b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algn="ctr">
              <a:lnSpc>
                <a:spcPct val="100000"/>
              </a:lnSpc>
            </a:pPr>
            <a:r>
              <a:rPr lang="pt-BR" sz="2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Componentes da vigilância laboratorial	</a:t>
            </a:r>
            <a:endParaRPr lang="pt-BR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914400" lvl="1" indent="-456840" algn="just">
              <a:lnSpc>
                <a:spcPct val="20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lang="pt-BR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Subsídio para definição de caso específica</a:t>
            </a:r>
            <a:endParaRPr lang="pt-BR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914400" lvl="1" indent="-456840" algn="just">
              <a:lnSpc>
                <a:spcPct val="20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lang="pt-BR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Comprovação da circulação viral</a:t>
            </a:r>
            <a:endParaRPr lang="pt-BR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914400" lvl="1" indent="-456840" algn="just">
              <a:lnSpc>
                <a:spcPct val="20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lang="pt-BR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Tipificação do vírus</a:t>
            </a:r>
            <a:endParaRPr lang="pt-BR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CustomShape 2"/>
          <p:cNvSpPr/>
          <p:nvPr/>
        </p:nvSpPr>
        <p:spPr>
          <a:xfrm>
            <a:off x="136237" y="5930597"/>
            <a:ext cx="5976360" cy="8163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</a:pPr>
            <a:r>
              <a:rPr lang="pt-BR" sz="1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Fonte:</a:t>
            </a:r>
          </a:p>
          <a:p>
            <a:pPr>
              <a:lnSpc>
                <a:spcPct val="150000"/>
              </a:lnSpc>
            </a:pPr>
            <a:r>
              <a:rPr lang="pt-BR" sz="1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Dengue </a:t>
            </a:r>
            <a:r>
              <a:rPr lang="pt-BR" sz="10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and</a:t>
            </a:r>
            <a:r>
              <a:rPr lang="pt-BR" sz="1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Dengue </a:t>
            </a:r>
            <a:r>
              <a:rPr lang="pt-BR" sz="10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Hemorrhagic</a:t>
            </a:r>
            <a:r>
              <a:rPr lang="pt-BR" sz="1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pt-BR" sz="10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Fever</a:t>
            </a:r>
            <a:r>
              <a:rPr lang="pt-BR" sz="1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, GUBLER, CLINICAL MICROBIOLOGY REVIEWS, 1998</a:t>
            </a:r>
          </a:p>
          <a:p>
            <a:pPr>
              <a:lnSpc>
                <a:spcPct val="150000"/>
              </a:lnSpc>
            </a:pPr>
            <a:r>
              <a:rPr lang="pt-BR" sz="1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</a:t>
            </a:r>
            <a:r>
              <a:rPr lang="pt-BR" sz="1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engue </a:t>
            </a:r>
            <a:r>
              <a:rPr lang="pt-BR" sz="1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G</a:t>
            </a:r>
            <a:r>
              <a:rPr lang="pt-BR" sz="10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uidelines</a:t>
            </a:r>
            <a:r>
              <a:rPr lang="pt-BR" sz="1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for </a:t>
            </a:r>
            <a:r>
              <a:rPr lang="pt-BR" sz="1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</a:t>
            </a:r>
            <a:r>
              <a:rPr lang="pt-BR" sz="10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iagnosis</a:t>
            </a:r>
            <a:r>
              <a:rPr lang="pt-BR" sz="1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, </a:t>
            </a:r>
            <a:r>
              <a:rPr lang="pt-BR" sz="1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</a:t>
            </a:r>
            <a:r>
              <a:rPr lang="pt-BR" sz="10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reatment</a:t>
            </a:r>
            <a:r>
              <a:rPr lang="pt-BR" sz="1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, </a:t>
            </a:r>
            <a:r>
              <a:rPr lang="pt-BR" sz="1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</a:t>
            </a:r>
            <a:r>
              <a:rPr lang="pt-BR" sz="10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revention</a:t>
            </a:r>
            <a:r>
              <a:rPr lang="pt-BR" sz="1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pt-BR" sz="10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and</a:t>
            </a:r>
            <a:r>
              <a:rPr lang="pt-BR" sz="1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pt-BR" sz="1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</a:t>
            </a:r>
            <a:r>
              <a:rPr lang="pt-BR" sz="10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ontrol</a:t>
            </a:r>
            <a:r>
              <a:rPr lang="pt-BR" sz="1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, WHO, 2009</a:t>
            </a:r>
            <a:endParaRPr lang="pt-BR" sz="10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pt-BR" sz="1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pt-BR" sz="1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431640" y="368640"/>
            <a:ext cx="8280720" cy="3259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pt-BR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3600" b="1" strike="noStrike" spc="-1" dirty="0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Objetivos</a:t>
            </a:r>
            <a:endParaRPr lang="pt-BR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3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="" xmlns:a16="http://schemas.microsoft.com/office/drawing/2014/main" id="{EFCADCD2-E80A-4A74-BD96-A401A30293B6}"/>
              </a:ext>
            </a:extLst>
          </p:cNvPr>
          <p:cNvSpPr txBox="1"/>
          <p:nvPr/>
        </p:nvSpPr>
        <p:spPr>
          <a:xfrm>
            <a:off x="767301" y="1787436"/>
            <a:ext cx="8576123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BR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Criação de um sistema de vigilância baseado em Unidades Sentinelas para </a:t>
            </a:r>
            <a:r>
              <a:rPr lang="pt-BR" b="1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RT-qPCR</a:t>
            </a:r>
            <a:endParaRPr lang="pt-BR" dirty="0"/>
          </a:p>
        </p:txBody>
      </p:sp>
      <p:graphicFrame>
        <p:nvGraphicFramePr>
          <p:cNvPr id="7" name="Tabela 6">
            <a:extLst>
              <a:ext uri="{FF2B5EF4-FFF2-40B4-BE49-F238E27FC236}">
                <a16:creationId xmlns="" xmlns:a16="http://schemas.microsoft.com/office/drawing/2014/main" id="{640B6B9D-E92D-40B6-91BB-C63E0A1390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42801562"/>
              </p:ext>
            </p:extLst>
          </p:nvPr>
        </p:nvGraphicFramePr>
        <p:xfrm>
          <a:off x="136237" y="2671450"/>
          <a:ext cx="8891853" cy="2358228"/>
        </p:xfrm>
        <a:graphic>
          <a:graphicData uri="http://schemas.openxmlformats.org/drawingml/2006/table">
            <a:tbl>
              <a:tblPr bandRow="1">
                <a:tableStyleId>{2A488322-F2BA-4B5B-9748-0D474271808F}</a:tableStyleId>
              </a:tblPr>
              <a:tblGrid>
                <a:gridCol w="2117567">
                  <a:extLst>
                    <a:ext uri="{9D8B030D-6E8A-4147-A177-3AD203B41FA5}">
                      <a16:colId xmlns="" xmlns:a16="http://schemas.microsoft.com/office/drawing/2014/main" val="3581760437"/>
                    </a:ext>
                  </a:extLst>
                </a:gridCol>
                <a:gridCol w="2717441">
                  <a:extLst>
                    <a:ext uri="{9D8B030D-6E8A-4147-A177-3AD203B41FA5}">
                      <a16:colId xmlns="" xmlns:a16="http://schemas.microsoft.com/office/drawing/2014/main" val="4175910178"/>
                    </a:ext>
                  </a:extLst>
                </a:gridCol>
                <a:gridCol w="4056845">
                  <a:extLst>
                    <a:ext uri="{9D8B030D-6E8A-4147-A177-3AD203B41FA5}">
                      <a16:colId xmlns="" xmlns:a16="http://schemas.microsoft.com/office/drawing/2014/main" val="3759870242"/>
                    </a:ext>
                  </a:extLst>
                </a:gridCol>
              </a:tblGrid>
              <a:tr h="870240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Unidade Sentinela de Circulação Viral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Presença de Casos Autóctones e Circulação Viral Comprovada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Coleta seletiva de pacientes dos grupos A e B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extLst>
                  <a:ext uri="{0D108BD9-81ED-4DB2-BD59-A6C34878D82A}">
                    <a16:rowId xmlns="" xmlns:a16="http://schemas.microsoft.com/office/drawing/2014/main" val="1559603148"/>
                  </a:ext>
                </a:extLst>
              </a:tr>
              <a:tr h="74399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Unidade Sentinela de Alerta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tc>
                  <a:txBody>
                    <a:bodyPr/>
                    <a:lstStyle/>
                    <a:p>
                      <a:pPr algn="ctr" fontAlgn="ctr">
                        <a:buClr>
                          <a:srgbClr val="000000"/>
                        </a:buClr>
                        <a:buSzPts val="1000"/>
                        <a:buFont typeface="Calibri" panose="020F0502020204030204" pitchFamily="34" charset="0"/>
                        <a:buNone/>
                      </a:pPr>
                      <a:r>
                        <a:rPr lang="pt-BR" sz="1400" b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Ausência de Casos Autóctones e Circulação Viral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Coleta seletiva de pacientes dos grupos A e B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extLst>
                  <a:ext uri="{0D108BD9-81ED-4DB2-BD59-A6C34878D82A}">
                    <a16:rowId xmlns="" xmlns:a16="http://schemas.microsoft.com/office/drawing/2014/main" val="4085785733"/>
                  </a:ext>
                </a:extLst>
              </a:tr>
              <a:tr h="74399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Vigilância de Doença Grave</a:t>
                      </a:r>
                      <a:endParaRPr lang="pt-B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Coleta de todos os casos independente da unidade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Coleta de todos os casos de pacientes dos grupos C e D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263" marR="8263" marT="8263" marB="0" anchor="ctr"/>
                </a:tc>
                <a:extLst>
                  <a:ext uri="{0D108BD9-81ED-4DB2-BD59-A6C34878D82A}">
                    <a16:rowId xmlns="" xmlns:a16="http://schemas.microsoft.com/office/drawing/2014/main" val="9767462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27676162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431640" y="368640"/>
            <a:ext cx="8280720" cy="3259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pt-BR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pt-BR" sz="3600" b="1" strike="noStrike" spc="-1">
                <a:solidFill>
                  <a:srgbClr val="0070C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Objetivos</a:t>
            </a:r>
            <a:endParaRPr lang="pt-BR" sz="3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3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3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lang="pt-BR" sz="3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3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pt-BR" sz="3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CustomShape 2"/>
          <p:cNvSpPr/>
          <p:nvPr/>
        </p:nvSpPr>
        <p:spPr>
          <a:xfrm>
            <a:off x="136237" y="5827566"/>
            <a:ext cx="5976360" cy="8163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50000"/>
              </a:lnSpc>
            </a:pPr>
            <a:r>
              <a:rPr lang="pt-BR" sz="1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Fonte:</a:t>
            </a:r>
          </a:p>
          <a:p>
            <a:pPr>
              <a:lnSpc>
                <a:spcPct val="150000"/>
              </a:lnSpc>
            </a:pPr>
            <a:r>
              <a:rPr lang="pt-BR" sz="10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Immunization</a:t>
            </a:r>
            <a:r>
              <a:rPr lang="pt-BR" sz="1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, </a:t>
            </a:r>
            <a:r>
              <a:rPr lang="pt-BR" sz="10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Vaccines</a:t>
            </a:r>
            <a:r>
              <a:rPr lang="pt-BR" sz="1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pt-BR" sz="10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and</a:t>
            </a:r>
            <a:r>
              <a:rPr lang="pt-BR" sz="1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r>
              <a:rPr lang="pt-BR" sz="10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Biologicals</a:t>
            </a:r>
            <a:r>
              <a:rPr lang="pt-BR" sz="10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, WHO. Disponível em: https://www.who.int/immunization/monitoring_surveillance/en</a:t>
            </a:r>
            <a:r>
              <a:rPr lang="pt-BR" sz="1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/</a:t>
            </a:r>
          </a:p>
          <a:p>
            <a:pPr>
              <a:lnSpc>
                <a:spcPct val="100000"/>
              </a:lnSpc>
            </a:pPr>
            <a:endParaRPr lang="pt-BR" sz="1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endParaRPr lang="pt-BR" sz="1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="" xmlns:a16="http://schemas.microsoft.com/office/drawing/2014/main" id="{EFCADCD2-E80A-4A74-BD96-A401A30293B6}"/>
              </a:ext>
            </a:extLst>
          </p:cNvPr>
          <p:cNvSpPr txBox="1"/>
          <p:nvPr/>
        </p:nvSpPr>
        <p:spPr>
          <a:xfrm>
            <a:off x="567877" y="1852991"/>
            <a:ext cx="8576123" cy="26906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BR" sz="20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Vantagens de sistema de Sentinelas 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pt-BR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Dados epidemiológicos de alta qualidade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pt-BR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Análise de tendência 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pt-BR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Identificação precoce de surtos e aumento de casos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pt-BR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Alternativa racional de gestão de recursos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308779903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Escritório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3980</TotalTime>
  <Words>1583</Words>
  <Application>Microsoft Office PowerPoint</Application>
  <PresentationFormat>Apresentação na tela (4:3)</PresentationFormat>
  <Paragraphs>755</Paragraphs>
  <Slides>25</Slides>
  <Notes>21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slides</vt:lpstr>
      </vt:variant>
      <vt:variant>
        <vt:i4>25</vt:i4>
      </vt:variant>
    </vt:vector>
  </HeadingPairs>
  <TitlesOfParts>
    <vt:vector size="27" baseType="lpstr">
      <vt:lpstr>Office Theme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SESA</dc:creator>
  <cp:lastModifiedBy>guilherme.becker</cp:lastModifiedBy>
  <cp:revision>243</cp:revision>
  <dcterms:created xsi:type="dcterms:W3CDTF">2019-02-01T17:34:27Z</dcterms:created>
  <dcterms:modified xsi:type="dcterms:W3CDTF">2020-09-29T19:26:16Z</dcterms:modified>
  <dc:language>pt-BR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17</vt:i4>
  </property>
  <property fmtid="{D5CDD505-2E9C-101B-9397-08002B2CF9AE}" pid="8" name="PresentationFormat">
    <vt:lpwstr>Apresentação na tela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22</vt:i4>
  </property>
</Properties>
</file>